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ommentAuthors.xml" ContentType="application/vnd.openxmlformats-officedocument.presentationml.commentAuthor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Override PartName="/ppt/comments/comment1.xml" ContentType="application/vnd.openxmlformats-officedocument.presentationml.comment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73" r:id="rId4"/>
    <p:sldId id="258" r:id="rId5"/>
    <p:sldId id="274" r:id="rId6"/>
    <p:sldId id="265" r:id="rId7"/>
    <p:sldId id="259" r:id="rId8"/>
    <p:sldId id="261" r:id="rId9"/>
    <p:sldId id="295" r:id="rId10"/>
    <p:sldId id="280" r:id="rId11"/>
    <p:sldId id="314" r:id="rId12"/>
    <p:sldId id="275" r:id="rId13"/>
    <p:sldId id="296" r:id="rId14"/>
    <p:sldId id="297" r:id="rId15"/>
    <p:sldId id="298" r:id="rId16"/>
    <p:sldId id="303" r:id="rId17"/>
    <p:sldId id="300" r:id="rId18"/>
    <p:sldId id="301" r:id="rId19"/>
    <p:sldId id="304" r:id="rId20"/>
    <p:sldId id="279" r:id="rId21"/>
    <p:sldId id="278" r:id="rId22"/>
    <p:sldId id="315" r:id="rId23"/>
    <p:sldId id="263" r:id="rId24"/>
    <p:sldId id="276" r:id="rId25"/>
    <p:sldId id="266" r:id="rId26"/>
    <p:sldId id="267" r:id="rId27"/>
    <p:sldId id="305" r:id="rId28"/>
    <p:sldId id="268" r:id="rId29"/>
    <p:sldId id="271" r:id="rId30"/>
    <p:sldId id="306" r:id="rId31"/>
    <p:sldId id="307" r:id="rId32"/>
    <p:sldId id="272" r:id="rId33"/>
    <p:sldId id="269" r:id="rId34"/>
    <p:sldId id="282" r:id="rId35"/>
    <p:sldId id="270" r:id="rId36"/>
    <p:sldId id="311" r:id="rId37"/>
    <p:sldId id="283" r:id="rId38"/>
    <p:sldId id="277" r:id="rId39"/>
    <p:sldId id="285" r:id="rId40"/>
    <p:sldId id="286" r:id="rId41"/>
    <p:sldId id="288" r:id="rId42"/>
    <p:sldId id="289" r:id="rId43"/>
    <p:sldId id="290" r:id="rId44"/>
    <p:sldId id="284" r:id="rId45"/>
    <p:sldId id="292" r:id="rId46"/>
    <p:sldId id="291" r:id="rId47"/>
    <p:sldId id="294" r:id="rId48"/>
    <p:sldId id="312" r:id="rId49"/>
    <p:sldId id="309" r:id="rId50"/>
    <p:sldId id="310" r:id="rId51"/>
    <p:sldId id="308" r:id="rId52"/>
  </p:sldIdLst>
  <p:sldSz cx="9144000" cy="6858000" type="screen4x3"/>
  <p:notesSz cx="7099300" cy="10234613"/>
  <p:defaultTextStyle>
    <a:defPPr>
      <a:defRPr lang="zh-CN"/>
    </a:defPPr>
    <a:lvl1pPr algn="l" rtl="0" fontAlgn="base">
      <a:spcBef>
        <a:spcPct val="0"/>
      </a:spcBef>
      <a:spcAft>
        <a:spcPct val="0"/>
      </a:spcAft>
      <a:defRPr b="1" kern="1200">
        <a:solidFill>
          <a:schemeClr val="tx1"/>
        </a:solidFill>
        <a:latin typeface="Arial" charset="0"/>
        <a:ea typeface="宋体" charset="-122"/>
        <a:cs typeface="+mn-cs"/>
      </a:defRPr>
    </a:lvl1pPr>
    <a:lvl2pPr marL="457200" algn="l" rtl="0" fontAlgn="base">
      <a:spcBef>
        <a:spcPct val="0"/>
      </a:spcBef>
      <a:spcAft>
        <a:spcPct val="0"/>
      </a:spcAft>
      <a:defRPr b="1" kern="1200">
        <a:solidFill>
          <a:schemeClr val="tx1"/>
        </a:solidFill>
        <a:latin typeface="Arial" charset="0"/>
        <a:ea typeface="宋体" charset="-122"/>
        <a:cs typeface="+mn-cs"/>
      </a:defRPr>
    </a:lvl2pPr>
    <a:lvl3pPr marL="914400" algn="l" rtl="0" fontAlgn="base">
      <a:spcBef>
        <a:spcPct val="0"/>
      </a:spcBef>
      <a:spcAft>
        <a:spcPct val="0"/>
      </a:spcAft>
      <a:defRPr b="1" kern="1200">
        <a:solidFill>
          <a:schemeClr val="tx1"/>
        </a:solidFill>
        <a:latin typeface="Arial" charset="0"/>
        <a:ea typeface="宋体" charset="-122"/>
        <a:cs typeface="+mn-cs"/>
      </a:defRPr>
    </a:lvl3pPr>
    <a:lvl4pPr marL="1371600" algn="l" rtl="0" fontAlgn="base">
      <a:spcBef>
        <a:spcPct val="0"/>
      </a:spcBef>
      <a:spcAft>
        <a:spcPct val="0"/>
      </a:spcAft>
      <a:defRPr b="1" kern="1200">
        <a:solidFill>
          <a:schemeClr val="tx1"/>
        </a:solidFill>
        <a:latin typeface="Arial" charset="0"/>
        <a:ea typeface="宋体" charset="-122"/>
        <a:cs typeface="+mn-cs"/>
      </a:defRPr>
    </a:lvl4pPr>
    <a:lvl5pPr marL="1828800" algn="l" rtl="0" fontAlgn="base">
      <a:spcBef>
        <a:spcPct val="0"/>
      </a:spcBef>
      <a:spcAft>
        <a:spcPct val="0"/>
      </a:spcAft>
      <a:defRPr b="1" kern="1200">
        <a:solidFill>
          <a:schemeClr val="tx1"/>
        </a:solidFill>
        <a:latin typeface="Arial" charset="0"/>
        <a:ea typeface="宋体" charset="-122"/>
        <a:cs typeface="+mn-cs"/>
      </a:defRPr>
    </a:lvl5pPr>
    <a:lvl6pPr marL="2286000" algn="l" defTabSz="914400" rtl="0" eaLnBrk="1" latinLnBrk="0" hangingPunct="1">
      <a:defRPr b="1" kern="1200">
        <a:solidFill>
          <a:schemeClr val="tx1"/>
        </a:solidFill>
        <a:latin typeface="Arial" charset="0"/>
        <a:ea typeface="宋体" charset="-122"/>
        <a:cs typeface="+mn-cs"/>
      </a:defRPr>
    </a:lvl6pPr>
    <a:lvl7pPr marL="2743200" algn="l" defTabSz="914400" rtl="0" eaLnBrk="1" latinLnBrk="0" hangingPunct="1">
      <a:defRPr b="1" kern="1200">
        <a:solidFill>
          <a:schemeClr val="tx1"/>
        </a:solidFill>
        <a:latin typeface="Arial" charset="0"/>
        <a:ea typeface="宋体" charset="-122"/>
        <a:cs typeface="+mn-cs"/>
      </a:defRPr>
    </a:lvl7pPr>
    <a:lvl8pPr marL="3200400" algn="l" defTabSz="914400" rtl="0" eaLnBrk="1" latinLnBrk="0" hangingPunct="1">
      <a:defRPr b="1" kern="1200">
        <a:solidFill>
          <a:schemeClr val="tx1"/>
        </a:solidFill>
        <a:latin typeface="Arial" charset="0"/>
        <a:ea typeface="宋体" charset="-122"/>
        <a:cs typeface="+mn-cs"/>
      </a:defRPr>
    </a:lvl8pPr>
    <a:lvl9pPr marL="3657600" algn="l" defTabSz="914400" rtl="0" eaLnBrk="1" latinLnBrk="0" hangingPunct="1">
      <a:defRPr b="1" kern="1200">
        <a:solidFill>
          <a:schemeClr val="tx1"/>
        </a:solidFill>
        <a:latin typeface="Arial" charset="0"/>
        <a:ea typeface="宋体"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wando" initials="T"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3875F"/>
    <a:srgbClr val="08C272"/>
    <a:srgbClr val="FF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6091" autoAdjust="0"/>
    <p:restoredTop sz="94717" autoAdjust="0"/>
  </p:normalViewPr>
  <p:slideViewPr>
    <p:cSldViewPr>
      <p:cViewPr varScale="1">
        <p:scale>
          <a:sx n="68" d="100"/>
          <a:sy n="68" d="100"/>
        </p:scale>
        <p:origin x="-564"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2-08-01T14:25:10.747" idx="2">
    <p:pos x="6454" y="3106"/>
    <p:text>验证</p:text>
  </p:cm>
</p:cmLst>
</file>

<file path=ppt/drawings/_rels/vmlDrawing1.v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image" Target="../media/image7.emf"/><Relationship Id="rId4" Type="http://schemas.openxmlformats.org/officeDocument/2006/relationships/image" Target="../media/image10.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image" Target="../media/image11.emf"/><Relationship Id="rId4" Type="http://schemas.openxmlformats.org/officeDocument/2006/relationships/image" Target="../media/image1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image" Target="../media/image16.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9.emf"/><Relationship Id="rId1" Type="http://schemas.openxmlformats.org/officeDocument/2006/relationships/image" Target="../media/image18.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image" Target="../media/image21.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28.wmf"/><Relationship Id="rId1" Type="http://schemas.openxmlformats.org/officeDocument/2006/relationships/image" Target="../media/image27.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9.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image" Target="../media/image32.wmf"/><Relationship Id="rId1" Type="http://schemas.openxmlformats.org/officeDocument/2006/relationships/image" Target="../media/image31.wmf"/><Relationship Id="rId4" Type="http://schemas.openxmlformats.org/officeDocument/2006/relationships/image" Target="../media/image34.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矩形 22"/>
          <p:cNvSpPr/>
          <p:nvPr/>
        </p:nvSpPr>
        <p:spPr>
          <a:xfrm flipV="1">
            <a:off x="5410200" y="3810000"/>
            <a:ext cx="3733800" cy="90488"/>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b="0"/>
          </a:p>
        </p:txBody>
      </p:sp>
      <p:sp>
        <p:nvSpPr>
          <p:cNvPr id="5" name="矩形 23"/>
          <p:cNvSpPr/>
          <p:nvPr/>
        </p:nvSpPr>
        <p:spPr>
          <a:xfrm flipV="1">
            <a:off x="5410200" y="3897313"/>
            <a:ext cx="3733800" cy="19208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b="0"/>
          </a:p>
        </p:txBody>
      </p:sp>
      <p:sp>
        <p:nvSpPr>
          <p:cNvPr id="6" name="矩形 24"/>
          <p:cNvSpPr/>
          <p:nvPr/>
        </p:nvSpPr>
        <p:spPr>
          <a:xfrm flipV="1">
            <a:off x="5410200" y="4114800"/>
            <a:ext cx="3733800" cy="9525"/>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b="0"/>
          </a:p>
        </p:txBody>
      </p:sp>
      <p:sp>
        <p:nvSpPr>
          <p:cNvPr id="7" name="矩形 25"/>
          <p:cNvSpPr/>
          <p:nvPr/>
        </p:nvSpPr>
        <p:spPr>
          <a:xfrm flipV="1">
            <a:off x="5410200" y="4164013"/>
            <a:ext cx="1965325" cy="19050"/>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b="0"/>
          </a:p>
        </p:txBody>
      </p:sp>
      <p:sp>
        <p:nvSpPr>
          <p:cNvPr id="10" name="矩形 26"/>
          <p:cNvSpPr/>
          <p:nvPr/>
        </p:nvSpPr>
        <p:spPr>
          <a:xfrm flipV="1">
            <a:off x="5410200" y="4198938"/>
            <a:ext cx="1965325" cy="9525"/>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b="0"/>
          </a:p>
        </p:txBody>
      </p:sp>
      <p:sp useBgFill="1">
        <p:nvSpPr>
          <p:cNvPr id="11" name="圆角矩形 29"/>
          <p:cNvSpPr/>
          <p:nvPr/>
        </p:nvSpPr>
        <p:spPr bwMode="white">
          <a:xfrm>
            <a:off x="5410200" y="3962400"/>
            <a:ext cx="3063875" cy="26988"/>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b="0"/>
          </a:p>
        </p:txBody>
      </p:sp>
      <p:sp useBgFill="1">
        <p:nvSpPr>
          <p:cNvPr id="12" name="圆角矩形 30"/>
          <p:cNvSpPr/>
          <p:nvPr/>
        </p:nvSpPr>
        <p:spPr bwMode="white">
          <a:xfrm>
            <a:off x="7377113" y="4060825"/>
            <a:ext cx="1600200" cy="36513"/>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b="0"/>
          </a:p>
        </p:txBody>
      </p:sp>
      <p:sp>
        <p:nvSpPr>
          <p:cNvPr id="13" name="矩形 6"/>
          <p:cNvSpPr/>
          <p:nvPr/>
        </p:nvSpPr>
        <p:spPr>
          <a:xfrm>
            <a:off x="0" y="3649663"/>
            <a:ext cx="9144000" cy="24447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b="0"/>
          </a:p>
        </p:txBody>
      </p:sp>
      <p:sp>
        <p:nvSpPr>
          <p:cNvPr id="14" name="矩形 9"/>
          <p:cNvSpPr/>
          <p:nvPr/>
        </p:nvSpPr>
        <p:spPr>
          <a:xfrm>
            <a:off x="0" y="3675063"/>
            <a:ext cx="9144000" cy="1412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b="0"/>
          </a:p>
        </p:txBody>
      </p:sp>
      <p:sp>
        <p:nvSpPr>
          <p:cNvPr id="15" name="矩形 10"/>
          <p:cNvSpPr/>
          <p:nvPr/>
        </p:nvSpPr>
        <p:spPr>
          <a:xfrm flipV="1">
            <a:off x="6413500" y="3643313"/>
            <a:ext cx="2730500" cy="247650"/>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b="0"/>
          </a:p>
        </p:txBody>
      </p:sp>
      <p:sp>
        <p:nvSpPr>
          <p:cNvPr id="16" name="矩形 18"/>
          <p:cNvSpPr/>
          <p:nvPr/>
        </p:nvSpPr>
        <p:spPr>
          <a:xfrm>
            <a:off x="0" y="0"/>
            <a:ext cx="9144000" cy="370205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b="0"/>
          </a:p>
        </p:txBody>
      </p:sp>
      <p:sp>
        <p:nvSpPr>
          <p:cNvPr id="8" name="标题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lang="zh-CN" altLang="en-US" smtClean="0"/>
              <a:t>单击此处编辑母版标题样式</a:t>
            </a:r>
            <a:endParaRPr lang="en-US"/>
          </a:p>
        </p:txBody>
      </p:sp>
      <p:sp>
        <p:nvSpPr>
          <p:cNvPr id="9" name="副标题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smtClean="0"/>
              <a:t>单击此处编辑母版副标题样式</a:t>
            </a:r>
            <a:endParaRPr lang="en-US"/>
          </a:p>
        </p:txBody>
      </p:sp>
      <p:sp>
        <p:nvSpPr>
          <p:cNvPr id="17" name="日期占位符 27"/>
          <p:cNvSpPr>
            <a:spLocks noGrp="1"/>
          </p:cNvSpPr>
          <p:nvPr>
            <p:ph type="dt" sz="half" idx="10"/>
          </p:nvPr>
        </p:nvSpPr>
        <p:spPr>
          <a:xfrm>
            <a:off x="6705600" y="4206875"/>
            <a:ext cx="960438" cy="457200"/>
          </a:xfrm>
        </p:spPr>
        <p:txBody>
          <a:bodyPr/>
          <a:lstStyle>
            <a:lvl1pPr>
              <a:defRPr/>
            </a:lvl1pPr>
          </a:lstStyle>
          <a:p>
            <a:pPr>
              <a:defRPr/>
            </a:pPr>
            <a:fld id="{2065097C-B4CA-49DC-B086-1126339F78A4}" type="datetimeFigureOut">
              <a:rPr lang="zh-CN" altLang="en-US"/>
              <a:pPr>
                <a:defRPr/>
              </a:pPr>
              <a:t>2012/8/6</a:t>
            </a:fld>
            <a:endParaRPr lang="zh-CN" altLang="en-US"/>
          </a:p>
        </p:txBody>
      </p:sp>
      <p:sp>
        <p:nvSpPr>
          <p:cNvPr id="18" name="页脚占位符 16"/>
          <p:cNvSpPr>
            <a:spLocks noGrp="1"/>
          </p:cNvSpPr>
          <p:nvPr>
            <p:ph type="ftr" sz="quarter" idx="11"/>
          </p:nvPr>
        </p:nvSpPr>
        <p:spPr>
          <a:xfrm>
            <a:off x="5410200" y="4205288"/>
            <a:ext cx="1295400" cy="457200"/>
          </a:xfrm>
        </p:spPr>
        <p:txBody>
          <a:bodyPr/>
          <a:lstStyle>
            <a:lvl1pPr>
              <a:defRPr/>
            </a:lvl1pPr>
          </a:lstStyle>
          <a:p>
            <a:pPr>
              <a:defRPr/>
            </a:pPr>
            <a:endParaRPr lang="zh-CN" altLang="en-US"/>
          </a:p>
        </p:txBody>
      </p:sp>
      <p:sp>
        <p:nvSpPr>
          <p:cNvPr id="19" name="灯片编号占位符 28"/>
          <p:cNvSpPr>
            <a:spLocks noGrp="1"/>
          </p:cNvSpPr>
          <p:nvPr>
            <p:ph type="sldNum" sz="quarter" idx="12"/>
          </p:nvPr>
        </p:nvSpPr>
        <p:spPr>
          <a:xfrm>
            <a:off x="8320088" y="1588"/>
            <a:ext cx="747712" cy="365125"/>
          </a:xfrm>
        </p:spPr>
        <p:txBody>
          <a:bodyPr/>
          <a:lstStyle>
            <a:lvl1pPr algn="r">
              <a:defRPr sz="1800">
                <a:solidFill>
                  <a:schemeClr val="bg1"/>
                </a:solidFill>
              </a:defRPr>
            </a:lvl1pPr>
          </a:lstStyle>
          <a:p>
            <a:pPr>
              <a:defRPr/>
            </a:pPr>
            <a:fld id="{69E4D5FF-2BB3-46BF-A42B-14A4019B8CA6}"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13"/>
          <p:cNvSpPr>
            <a:spLocks noGrp="1"/>
          </p:cNvSpPr>
          <p:nvPr>
            <p:ph type="dt" sz="half" idx="10"/>
          </p:nvPr>
        </p:nvSpPr>
        <p:spPr/>
        <p:txBody>
          <a:bodyPr/>
          <a:lstStyle>
            <a:lvl1pPr>
              <a:defRPr/>
            </a:lvl1pPr>
          </a:lstStyle>
          <a:p>
            <a:pPr>
              <a:defRPr/>
            </a:pPr>
            <a:fld id="{CD93823F-6214-4DD6-B71F-4323E6D3697A}" type="datetimeFigureOut">
              <a:rPr lang="zh-CN" altLang="en-US"/>
              <a:pPr>
                <a:defRPr/>
              </a:pPr>
              <a:t>2012/8/6</a:t>
            </a:fld>
            <a:endParaRPr lang="zh-CN" altLang="en-US"/>
          </a:p>
        </p:txBody>
      </p:sp>
      <p:sp>
        <p:nvSpPr>
          <p:cNvPr id="5" name="页脚占位符 2"/>
          <p:cNvSpPr>
            <a:spLocks noGrp="1"/>
          </p:cNvSpPr>
          <p:nvPr>
            <p:ph type="ftr" sz="quarter" idx="11"/>
          </p:nvPr>
        </p:nvSpPr>
        <p:spPr/>
        <p:txBody>
          <a:bodyPr/>
          <a:lstStyle>
            <a:lvl1pPr>
              <a:defRPr/>
            </a:lvl1pPr>
          </a:lstStyle>
          <a:p>
            <a:pPr>
              <a:defRPr/>
            </a:pPr>
            <a:endParaRPr lang="zh-CN" altLang="en-US"/>
          </a:p>
        </p:txBody>
      </p:sp>
      <p:sp>
        <p:nvSpPr>
          <p:cNvPr id="6" name="灯片编号占位符 22"/>
          <p:cNvSpPr>
            <a:spLocks noGrp="1"/>
          </p:cNvSpPr>
          <p:nvPr>
            <p:ph type="sldNum" sz="quarter" idx="12"/>
          </p:nvPr>
        </p:nvSpPr>
        <p:spPr/>
        <p:txBody>
          <a:bodyPr/>
          <a:lstStyle>
            <a:lvl1pPr>
              <a:defRPr/>
            </a:lvl1pPr>
          </a:lstStyle>
          <a:p>
            <a:pPr>
              <a:defRPr/>
            </a:pPr>
            <a:fld id="{2F33BD90-BFBB-49F5-BDF5-0326BDAF4AD8}"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81800" y="1143000"/>
            <a:ext cx="1905000" cy="5486400"/>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1143000"/>
            <a:ext cx="62484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13"/>
          <p:cNvSpPr>
            <a:spLocks noGrp="1"/>
          </p:cNvSpPr>
          <p:nvPr>
            <p:ph type="dt" sz="half" idx="10"/>
          </p:nvPr>
        </p:nvSpPr>
        <p:spPr/>
        <p:txBody>
          <a:bodyPr/>
          <a:lstStyle>
            <a:lvl1pPr>
              <a:defRPr/>
            </a:lvl1pPr>
          </a:lstStyle>
          <a:p>
            <a:pPr>
              <a:defRPr/>
            </a:pPr>
            <a:fld id="{71CC8483-F944-49F5-984E-DE6C4657624C}" type="datetimeFigureOut">
              <a:rPr lang="zh-CN" altLang="en-US"/>
              <a:pPr>
                <a:defRPr/>
              </a:pPr>
              <a:t>2012/8/6</a:t>
            </a:fld>
            <a:endParaRPr lang="zh-CN" altLang="en-US"/>
          </a:p>
        </p:txBody>
      </p:sp>
      <p:sp>
        <p:nvSpPr>
          <p:cNvPr id="5" name="页脚占位符 2"/>
          <p:cNvSpPr>
            <a:spLocks noGrp="1"/>
          </p:cNvSpPr>
          <p:nvPr>
            <p:ph type="ftr" sz="quarter" idx="11"/>
          </p:nvPr>
        </p:nvSpPr>
        <p:spPr/>
        <p:txBody>
          <a:bodyPr/>
          <a:lstStyle>
            <a:lvl1pPr>
              <a:defRPr/>
            </a:lvl1pPr>
          </a:lstStyle>
          <a:p>
            <a:pPr>
              <a:defRPr/>
            </a:pPr>
            <a:endParaRPr lang="zh-CN" altLang="en-US"/>
          </a:p>
        </p:txBody>
      </p:sp>
      <p:sp>
        <p:nvSpPr>
          <p:cNvPr id="6" name="灯片编号占位符 22"/>
          <p:cNvSpPr>
            <a:spLocks noGrp="1"/>
          </p:cNvSpPr>
          <p:nvPr>
            <p:ph type="sldNum" sz="quarter" idx="12"/>
          </p:nvPr>
        </p:nvSpPr>
        <p:spPr/>
        <p:txBody>
          <a:bodyPr/>
          <a:lstStyle>
            <a:lvl1pPr>
              <a:defRPr/>
            </a:lvl1pPr>
          </a:lstStyle>
          <a:p>
            <a:pPr>
              <a:defRPr/>
            </a:pPr>
            <a:fld id="{F37D7115-59A9-4771-998E-4419275E3433}"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13"/>
          <p:cNvSpPr>
            <a:spLocks noGrp="1"/>
          </p:cNvSpPr>
          <p:nvPr>
            <p:ph type="dt" sz="half" idx="10"/>
          </p:nvPr>
        </p:nvSpPr>
        <p:spPr/>
        <p:txBody>
          <a:bodyPr/>
          <a:lstStyle>
            <a:lvl1pPr>
              <a:defRPr/>
            </a:lvl1pPr>
          </a:lstStyle>
          <a:p>
            <a:pPr>
              <a:defRPr/>
            </a:pPr>
            <a:fld id="{5666D34F-F7FE-4E60-A704-EF724A9EEADD}" type="datetimeFigureOut">
              <a:rPr lang="zh-CN" altLang="en-US"/>
              <a:pPr>
                <a:defRPr/>
              </a:pPr>
              <a:t>2012/8/6</a:t>
            </a:fld>
            <a:endParaRPr lang="zh-CN" altLang="en-US"/>
          </a:p>
        </p:txBody>
      </p:sp>
      <p:sp>
        <p:nvSpPr>
          <p:cNvPr id="5" name="页脚占位符 2"/>
          <p:cNvSpPr>
            <a:spLocks noGrp="1"/>
          </p:cNvSpPr>
          <p:nvPr>
            <p:ph type="ftr" sz="quarter" idx="11"/>
          </p:nvPr>
        </p:nvSpPr>
        <p:spPr/>
        <p:txBody>
          <a:bodyPr/>
          <a:lstStyle>
            <a:lvl1pPr>
              <a:defRPr/>
            </a:lvl1pPr>
          </a:lstStyle>
          <a:p>
            <a:pPr>
              <a:defRPr/>
            </a:pPr>
            <a:endParaRPr lang="zh-CN" altLang="en-US"/>
          </a:p>
        </p:txBody>
      </p:sp>
      <p:sp>
        <p:nvSpPr>
          <p:cNvPr id="6" name="灯片编号占位符 22"/>
          <p:cNvSpPr>
            <a:spLocks noGrp="1"/>
          </p:cNvSpPr>
          <p:nvPr>
            <p:ph type="sldNum" sz="quarter" idx="12"/>
          </p:nvPr>
        </p:nvSpPr>
        <p:spPr/>
        <p:txBody>
          <a:bodyPr/>
          <a:lstStyle>
            <a:lvl1pPr>
              <a:defRPr/>
            </a:lvl1pPr>
          </a:lstStyle>
          <a:p>
            <a:pPr>
              <a:defRPr/>
            </a:pPr>
            <a:fld id="{A3AA4125-3B3C-48FD-9DBB-32ED204BA9A9}"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722313" y="3367088"/>
            <a:ext cx="7772400" cy="1509712"/>
          </a:xfrm>
        </p:spPr>
        <p:txBody>
          <a:bodyPr/>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zh-CN" altLang="en-US" smtClean="0"/>
              <a:t>单击此处编辑母版文本样式</a:t>
            </a:r>
          </a:p>
        </p:txBody>
      </p:sp>
      <p:sp>
        <p:nvSpPr>
          <p:cNvPr id="4" name="日期占位符 13"/>
          <p:cNvSpPr>
            <a:spLocks noGrp="1"/>
          </p:cNvSpPr>
          <p:nvPr>
            <p:ph type="dt" sz="half" idx="10"/>
          </p:nvPr>
        </p:nvSpPr>
        <p:spPr/>
        <p:txBody>
          <a:bodyPr/>
          <a:lstStyle>
            <a:lvl1pPr>
              <a:defRPr/>
            </a:lvl1pPr>
          </a:lstStyle>
          <a:p>
            <a:pPr>
              <a:defRPr/>
            </a:pPr>
            <a:fld id="{C8721522-DB01-4377-933C-30DD816DF9F6}" type="datetimeFigureOut">
              <a:rPr lang="zh-CN" altLang="en-US"/>
              <a:pPr>
                <a:defRPr/>
              </a:pPr>
              <a:t>2012/8/6</a:t>
            </a:fld>
            <a:endParaRPr lang="zh-CN" altLang="en-US"/>
          </a:p>
        </p:txBody>
      </p:sp>
      <p:sp>
        <p:nvSpPr>
          <p:cNvPr id="5" name="页脚占位符 2"/>
          <p:cNvSpPr>
            <a:spLocks noGrp="1"/>
          </p:cNvSpPr>
          <p:nvPr>
            <p:ph type="ftr" sz="quarter" idx="11"/>
          </p:nvPr>
        </p:nvSpPr>
        <p:spPr/>
        <p:txBody>
          <a:bodyPr/>
          <a:lstStyle>
            <a:lvl1pPr>
              <a:defRPr/>
            </a:lvl1pPr>
          </a:lstStyle>
          <a:p>
            <a:pPr>
              <a:defRPr/>
            </a:pPr>
            <a:endParaRPr lang="zh-CN" altLang="en-US"/>
          </a:p>
        </p:txBody>
      </p:sp>
      <p:sp>
        <p:nvSpPr>
          <p:cNvPr id="6" name="灯片编号占位符 22"/>
          <p:cNvSpPr>
            <a:spLocks noGrp="1"/>
          </p:cNvSpPr>
          <p:nvPr>
            <p:ph type="sldNum" sz="quarter" idx="12"/>
          </p:nvPr>
        </p:nvSpPr>
        <p:spPr/>
        <p:txBody>
          <a:bodyPr/>
          <a:lstStyle>
            <a:lvl1pPr>
              <a:defRPr/>
            </a:lvl1pPr>
          </a:lstStyle>
          <a:p>
            <a:pPr>
              <a:defRPr/>
            </a:pPr>
            <a:fld id="{6467C9F4-CF81-485B-B5AB-1D390B1228F4}"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13"/>
          <p:cNvSpPr>
            <a:spLocks noGrp="1"/>
          </p:cNvSpPr>
          <p:nvPr>
            <p:ph type="dt" sz="half" idx="10"/>
          </p:nvPr>
        </p:nvSpPr>
        <p:spPr/>
        <p:txBody>
          <a:bodyPr/>
          <a:lstStyle>
            <a:lvl1pPr>
              <a:defRPr/>
            </a:lvl1pPr>
          </a:lstStyle>
          <a:p>
            <a:pPr>
              <a:defRPr/>
            </a:pPr>
            <a:fld id="{F48F1CD0-13DD-49BC-8F1B-B697AAABB64B}" type="datetimeFigureOut">
              <a:rPr lang="zh-CN" altLang="en-US"/>
              <a:pPr>
                <a:defRPr/>
              </a:pPr>
              <a:t>2012/8/6</a:t>
            </a:fld>
            <a:endParaRPr lang="zh-CN" altLang="en-US"/>
          </a:p>
        </p:txBody>
      </p:sp>
      <p:sp>
        <p:nvSpPr>
          <p:cNvPr id="6" name="页脚占位符 2"/>
          <p:cNvSpPr>
            <a:spLocks noGrp="1"/>
          </p:cNvSpPr>
          <p:nvPr>
            <p:ph type="ftr" sz="quarter" idx="11"/>
          </p:nvPr>
        </p:nvSpPr>
        <p:spPr/>
        <p:txBody>
          <a:bodyPr/>
          <a:lstStyle>
            <a:lvl1pPr>
              <a:defRPr/>
            </a:lvl1pPr>
          </a:lstStyle>
          <a:p>
            <a:pPr>
              <a:defRPr/>
            </a:pPr>
            <a:endParaRPr lang="zh-CN" altLang="en-US"/>
          </a:p>
        </p:txBody>
      </p:sp>
      <p:sp>
        <p:nvSpPr>
          <p:cNvPr id="7" name="灯片编号占位符 22"/>
          <p:cNvSpPr>
            <a:spLocks noGrp="1"/>
          </p:cNvSpPr>
          <p:nvPr>
            <p:ph type="sldNum" sz="quarter" idx="12"/>
          </p:nvPr>
        </p:nvSpPr>
        <p:spPr/>
        <p:txBody>
          <a:bodyPr/>
          <a:lstStyle>
            <a:lvl1pPr>
              <a:defRPr/>
            </a:lvl1pPr>
          </a:lstStyle>
          <a:p>
            <a:pPr>
              <a:defRPr/>
            </a:pPr>
            <a:fld id="{3C1C8B20-1CB0-478D-BE31-D28F49C90743}"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381000" y="1143000"/>
            <a:ext cx="8382000" cy="1069848"/>
          </a:xfrm>
        </p:spPr>
        <p:txBody>
          <a:bodyPr/>
          <a:lstStyle>
            <a:lvl1pPr>
              <a:defRPr sz="4000" b="0" i="0" cap="none" baseline="0"/>
            </a:lvl1pPr>
          </a:lstStyle>
          <a:p>
            <a:r>
              <a:rPr lang="zh-CN" altLang="en-US" smtClean="0"/>
              <a:t>单击此处编辑母版标题样式</a:t>
            </a:r>
            <a:endParaRPr lang="en-US"/>
          </a:p>
        </p:txBody>
      </p:sp>
      <p:sp>
        <p:nvSpPr>
          <p:cNvPr id="3" name="文本占位符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p>
        </p:txBody>
      </p:sp>
      <p:sp>
        <p:nvSpPr>
          <p:cNvPr id="4" name="文本占位符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p>
        </p:txBody>
      </p:sp>
      <p:sp>
        <p:nvSpPr>
          <p:cNvPr id="5" name="内容占位符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内容占位符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25"/>
          <p:cNvSpPr>
            <a:spLocks noGrp="1"/>
          </p:cNvSpPr>
          <p:nvPr>
            <p:ph type="dt" sz="half" idx="10"/>
          </p:nvPr>
        </p:nvSpPr>
        <p:spPr/>
        <p:txBody>
          <a:bodyPr rtlCol="0"/>
          <a:lstStyle>
            <a:lvl1pPr>
              <a:defRPr/>
            </a:lvl1pPr>
          </a:lstStyle>
          <a:p>
            <a:pPr>
              <a:defRPr/>
            </a:pPr>
            <a:fld id="{9177D51B-F8A5-444E-845C-76C73D894F45}" type="datetimeFigureOut">
              <a:rPr lang="zh-CN" altLang="en-US"/>
              <a:pPr>
                <a:defRPr/>
              </a:pPr>
              <a:t>2012/8/6</a:t>
            </a:fld>
            <a:endParaRPr lang="zh-CN" altLang="en-US"/>
          </a:p>
        </p:txBody>
      </p:sp>
      <p:sp>
        <p:nvSpPr>
          <p:cNvPr id="8" name="灯片编号占位符 26"/>
          <p:cNvSpPr>
            <a:spLocks noGrp="1"/>
          </p:cNvSpPr>
          <p:nvPr>
            <p:ph type="sldNum" sz="quarter" idx="11"/>
          </p:nvPr>
        </p:nvSpPr>
        <p:spPr/>
        <p:txBody>
          <a:bodyPr rtlCol="0"/>
          <a:lstStyle>
            <a:lvl1pPr>
              <a:defRPr/>
            </a:lvl1pPr>
          </a:lstStyle>
          <a:p>
            <a:pPr>
              <a:defRPr/>
            </a:pPr>
            <a:fld id="{FDF2F9ED-4B91-4CE8-87BA-C12DC77F844B}" type="slidenum">
              <a:rPr lang="zh-CN" altLang="en-US"/>
              <a:pPr>
                <a:defRPr/>
              </a:pPr>
              <a:t>‹#›</a:t>
            </a:fld>
            <a:endParaRPr lang="zh-CN" altLang="en-US"/>
          </a:p>
        </p:txBody>
      </p:sp>
      <p:sp>
        <p:nvSpPr>
          <p:cNvPr id="9" name="页脚占位符 27"/>
          <p:cNvSpPr>
            <a:spLocks noGrp="1"/>
          </p:cNvSpPr>
          <p:nvPr>
            <p:ph type="ftr" sz="quarter" idx="12"/>
          </p:nvPr>
        </p:nvSpPr>
        <p:spPr/>
        <p:txBody>
          <a:bodyPr rtlCol="0"/>
          <a:lstStyle>
            <a:lvl1pPr>
              <a:defRPr/>
            </a:lvl1pPr>
          </a:lstStyle>
          <a:p>
            <a:pPr>
              <a:defRPr/>
            </a:pP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1143000"/>
            <a:ext cx="8229600" cy="1069848"/>
          </a:xfrm>
        </p:spPr>
        <p:txBody>
          <a:bodyPr/>
          <a:lstStyle>
            <a:lvl1pPr>
              <a:defRPr sz="4000">
                <a:solidFill>
                  <a:schemeClr val="tx2"/>
                </a:solidFill>
              </a:defRPr>
            </a:lvl1pPr>
          </a:lstStyle>
          <a:p>
            <a:r>
              <a:rPr lang="zh-CN" altLang="en-US" smtClean="0"/>
              <a:t>单击此处编辑母版标题样式</a:t>
            </a:r>
            <a:endParaRPr lang="en-US"/>
          </a:p>
        </p:txBody>
      </p:sp>
      <p:sp>
        <p:nvSpPr>
          <p:cNvPr id="3" name="日期占位符 2"/>
          <p:cNvSpPr>
            <a:spLocks noGrp="1"/>
          </p:cNvSpPr>
          <p:nvPr>
            <p:ph type="dt" sz="half" idx="10"/>
          </p:nvPr>
        </p:nvSpPr>
        <p:spPr>
          <a:xfrm>
            <a:off x="6583363" y="612775"/>
            <a:ext cx="957262" cy="457200"/>
          </a:xfrm>
        </p:spPr>
        <p:txBody>
          <a:bodyPr/>
          <a:lstStyle>
            <a:lvl1pPr>
              <a:defRPr/>
            </a:lvl1pPr>
          </a:lstStyle>
          <a:p>
            <a:pPr>
              <a:defRPr/>
            </a:pPr>
            <a:fld id="{6F725BB2-75F9-4E46-B946-A8A4E7B77484}" type="datetimeFigureOut">
              <a:rPr lang="zh-CN" altLang="en-US"/>
              <a:pPr>
                <a:defRPr/>
              </a:pPr>
              <a:t>2012/8/6</a:t>
            </a:fld>
            <a:endParaRPr lang="zh-CN" altLang="en-US"/>
          </a:p>
        </p:txBody>
      </p:sp>
      <p:sp>
        <p:nvSpPr>
          <p:cNvPr id="4" name="页脚占位符 3"/>
          <p:cNvSpPr>
            <a:spLocks noGrp="1"/>
          </p:cNvSpPr>
          <p:nvPr>
            <p:ph type="ftr" sz="quarter" idx="11"/>
          </p:nvPr>
        </p:nvSpPr>
        <p:spPr/>
        <p:txBody>
          <a:bodyPr/>
          <a:lstStyle>
            <a:lvl1pPr>
              <a:defRPr/>
            </a:lvl1pPr>
          </a:lstStyle>
          <a:p>
            <a:pPr>
              <a:defRPr/>
            </a:pPr>
            <a:endParaRPr lang="zh-CN" altLang="en-US"/>
          </a:p>
        </p:txBody>
      </p:sp>
      <p:sp>
        <p:nvSpPr>
          <p:cNvPr id="5" name="灯片编号占位符 4"/>
          <p:cNvSpPr>
            <a:spLocks noGrp="1"/>
          </p:cNvSpPr>
          <p:nvPr>
            <p:ph type="sldNum" sz="quarter" idx="12"/>
          </p:nvPr>
        </p:nvSpPr>
        <p:spPr/>
        <p:txBody>
          <a:bodyPr/>
          <a:lstStyle>
            <a:lvl1pPr>
              <a:defRPr/>
            </a:lvl1pPr>
          </a:lstStyle>
          <a:p>
            <a:pPr>
              <a:defRPr/>
            </a:pPr>
            <a:fld id="{E03A449D-8F96-4F88-AD34-B18979F87590}"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3"/>
          <p:cNvSpPr>
            <a:spLocks noGrp="1"/>
          </p:cNvSpPr>
          <p:nvPr>
            <p:ph type="dt" sz="half" idx="10"/>
          </p:nvPr>
        </p:nvSpPr>
        <p:spPr/>
        <p:txBody>
          <a:bodyPr/>
          <a:lstStyle>
            <a:lvl1pPr>
              <a:defRPr/>
            </a:lvl1pPr>
          </a:lstStyle>
          <a:p>
            <a:pPr>
              <a:defRPr/>
            </a:pPr>
            <a:fld id="{50D3539A-AB3B-496E-B904-67BF56424D30}" type="datetimeFigureOut">
              <a:rPr lang="zh-CN" altLang="en-US"/>
              <a:pPr>
                <a:defRPr/>
              </a:pPr>
              <a:t>2012/8/6</a:t>
            </a:fld>
            <a:endParaRPr lang="zh-CN" altLang="en-US"/>
          </a:p>
        </p:txBody>
      </p:sp>
      <p:sp>
        <p:nvSpPr>
          <p:cNvPr id="3" name="页脚占位符 2"/>
          <p:cNvSpPr>
            <a:spLocks noGrp="1"/>
          </p:cNvSpPr>
          <p:nvPr>
            <p:ph type="ftr" sz="quarter" idx="11"/>
          </p:nvPr>
        </p:nvSpPr>
        <p:spPr/>
        <p:txBody>
          <a:bodyPr/>
          <a:lstStyle>
            <a:lvl1pPr>
              <a:defRPr/>
            </a:lvl1pPr>
          </a:lstStyle>
          <a:p>
            <a:pPr>
              <a:defRPr/>
            </a:pPr>
            <a:endParaRPr lang="zh-CN" altLang="en-US"/>
          </a:p>
        </p:txBody>
      </p:sp>
      <p:sp>
        <p:nvSpPr>
          <p:cNvPr id="4" name="灯片编号占位符 22"/>
          <p:cNvSpPr>
            <a:spLocks noGrp="1"/>
          </p:cNvSpPr>
          <p:nvPr>
            <p:ph type="sldNum" sz="quarter" idx="12"/>
          </p:nvPr>
        </p:nvSpPr>
        <p:spPr/>
        <p:txBody>
          <a:bodyPr/>
          <a:lstStyle>
            <a:lvl1pPr>
              <a:defRPr/>
            </a:lvl1pPr>
          </a:lstStyle>
          <a:p>
            <a:pPr>
              <a:defRPr/>
            </a:pPr>
            <a:fld id="{3F91381E-A2CE-48EF-9A7F-B07C7CD7F370}"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353496" y="1101970"/>
            <a:ext cx="3383280" cy="877824"/>
          </a:xfrm>
        </p:spPr>
        <p:txBody>
          <a:bodyPr anchor="b"/>
          <a:lstStyle>
            <a:lvl1pPr algn="l">
              <a:buNone/>
              <a:defRPr sz="1800" b="1"/>
            </a:lvl1pPr>
          </a:lstStyle>
          <a:p>
            <a:r>
              <a:rPr lang="zh-CN" altLang="en-US" smtClean="0"/>
              <a:t>单击此处编辑母版标题样式</a:t>
            </a:r>
            <a:endParaRPr lang="en-US"/>
          </a:p>
        </p:txBody>
      </p:sp>
      <p:sp>
        <p:nvSpPr>
          <p:cNvPr id="3" name="文本占位符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a:r>
              <a:rPr lang="zh-CN" altLang="en-US" smtClean="0"/>
              <a:t>单击此处编辑母版文本样式</a:t>
            </a:r>
          </a:p>
        </p:txBody>
      </p:sp>
      <p:sp>
        <p:nvSpPr>
          <p:cNvPr id="4" name="内容占位符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13"/>
          <p:cNvSpPr>
            <a:spLocks noGrp="1"/>
          </p:cNvSpPr>
          <p:nvPr>
            <p:ph type="dt" sz="half" idx="10"/>
          </p:nvPr>
        </p:nvSpPr>
        <p:spPr/>
        <p:txBody>
          <a:bodyPr/>
          <a:lstStyle>
            <a:lvl1pPr>
              <a:defRPr/>
            </a:lvl1pPr>
          </a:lstStyle>
          <a:p>
            <a:pPr>
              <a:defRPr/>
            </a:pPr>
            <a:fld id="{281A65A1-67E2-4A92-B692-E94D5415F565}" type="datetimeFigureOut">
              <a:rPr lang="zh-CN" altLang="en-US"/>
              <a:pPr>
                <a:defRPr/>
              </a:pPr>
              <a:t>2012/8/6</a:t>
            </a:fld>
            <a:endParaRPr lang="zh-CN" altLang="en-US"/>
          </a:p>
        </p:txBody>
      </p:sp>
      <p:sp>
        <p:nvSpPr>
          <p:cNvPr id="6" name="页脚占位符 2"/>
          <p:cNvSpPr>
            <a:spLocks noGrp="1"/>
          </p:cNvSpPr>
          <p:nvPr>
            <p:ph type="ftr" sz="quarter" idx="11"/>
          </p:nvPr>
        </p:nvSpPr>
        <p:spPr/>
        <p:txBody>
          <a:bodyPr/>
          <a:lstStyle>
            <a:lvl1pPr>
              <a:defRPr/>
            </a:lvl1pPr>
          </a:lstStyle>
          <a:p>
            <a:pPr>
              <a:defRPr/>
            </a:pPr>
            <a:endParaRPr lang="zh-CN" altLang="en-US"/>
          </a:p>
        </p:txBody>
      </p:sp>
      <p:sp>
        <p:nvSpPr>
          <p:cNvPr id="7" name="灯片编号占位符 22"/>
          <p:cNvSpPr>
            <a:spLocks noGrp="1"/>
          </p:cNvSpPr>
          <p:nvPr>
            <p:ph type="sldNum" sz="quarter" idx="12"/>
          </p:nvPr>
        </p:nvSpPr>
        <p:spPr/>
        <p:txBody>
          <a:bodyPr/>
          <a:lstStyle>
            <a:lvl1pPr>
              <a:defRPr/>
            </a:lvl1pPr>
          </a:lstStyle>
          <a:p>
            <a:pPr>
              <a:defRPr/>
            </a:pPr>
            <a:fld id="{5224CE31-B39B-4FAD-AB46-E5E4978F6D5F}"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lang="zh-CN" altLang="en-US" smtClean="0"/>
              <a:t>单击此处编辑母版标题样式</a:t>
            </a:r>
            <a:endParaRPr lang="en-US"/>
          </a:p>
        </p:txBody>
      </p:sp>
      <p:sp>
        <p:nvSpPr>
          <p:cNvPr id="3" name="图片占位符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normAutofit/>
          </a:bodyPr>
          <a:lstStyle>
            <a:lvl1pPr marL="0" indent="0">
              <a:buNone/>
              <a:defRPr sz="3200"/>
            </a:lvl1pPr>
          </a:lstStyle>
          <a:p>
            <a:pPr lvl="0"/>
            <a:r>
              <a:rPr lang="zh-CN" altLang="en-US" noProof="0" smtClean="0"/>
              <a:t>单击图标添加图片</a:t>
            </a:r>
            <a:endParaRPr lang="en-US" noProof="0" dirty="0"/>
          </a:p>
        </p:txBody>
      </p:sp>
      <p:sp>
        <p:nvSpPr>
          <p:cNvPr id="4" name="文本占位符 3"/>
          <p:cNvSpPr>
            <a:spLocks noGrp="1"/>
          </p:cNvSpPr>
          <p:nvPr>
            <p:ph type="body" sz="half" idx="2"/>
          </p:nvPr>
        </p:nvSpPr>
        <p:spPr>
          <a:xfrm>
            <a:off x="6088443" y="3274308"/>
            <a:ext cx="2590800" cy="2516489"/>
          </a:xfrm>
        </p:spPr>
        <p:txBody>
          <a:bodyPr lIns="0" tIns="0" rIns="45720"/>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a:r>
              <a:rPr lang="zh-CN" altLang="en-US" smtClean="0"/>
              <a:t>单击此处编辑母版文本样式</a:t>
            </a:r>
          </a:p>
        </p:txBody>
      </p:sp>
      <p:sp>
        <p:nvSpPr>
          <p:cNvPr id="5" name="日期占位符 13"/>
          <p:cNvSpPr>
            <a:spLocks noGrp="1"/>
          </p:cNvSpPr>
          <p:nvPr>
            <p:ph type="dt" sz="half" idx="10"/>
          </p:nvPr>
        </p:nvSpPr>
        <p:spPr/>
        <p:txBody>
          <a:bodyPr/>
          <a:lstStyle>
            <a:lvl1pPr>
              <a:defRPr/>
            </a:lvl1pPr>
          </a:lstStyle>
          <a:p>
            <a:pPr>
              <a:defRPr/>
            </a:pPr>
            <a:fld id="{C38A23FE-E8DF-4CA1-B2B9-EEE2349A59C6}" type="datetimeFigureOut">
              <a:rPr lang="zh-CN" altLang="en-US"/>
              <a:pPr>
                <a:defRPr/>
              </a:pPr>
              <a:t>2012/8/6</a:t>
            </a:fld>
            <a:endParaRPr lang="zh-CN" altLang="en-US"/>
          </a:p>
        </p:txBody>
      </p:sp>
      <p:sp>
        <p:nvSpPr>
          <p:cNvPr id="6" name="页脚占位符 2"/>
          <p:cNvSpPr>
            <a:spLocks noGrp="1"/>
          </p:cNvSpPr>
          <p:nvPr>
            <p:ph type="ftr" sz="quarter" idx="11"/>
          </p:nvPr>
        </p:nvSpPr>
        <p:spPr/>
        <p:txBody>
          <a:bodyPr/>
          <a:lstStyle>
            <a:lvl1pPr>
              <a:defRPr/>
            </a:lvl1pPr>
          </a:lstStyle>
          <a:p>
            <a:pPr>
              <a:defRPr/>
            </a:pPr>
            <a:endParaRPr lang="zh-CN" altLang="en-US"/>
          </a:p>
        </p:txBody>
      </p:sp>
      <p:sp>
        <p:nvSpPr>
          <p:cNvPr id="7" name="灯片编号占位符 22"/>
          <p:cNvSpPr>
            <a:spLocks noGrp="1"/>
          </p:cNvSpPr>
          <p:nvPr>
            <p:ph type="sldNum" sz="quarter" idx="12"/>
          </p:nvPr>
        </p:nvSpPr>
        <p:spPr/>
        <p:txBody>
          <a:bodyPr/>
          <a:lstStyle>
            <a:lvl1pPr>
              <a:defRPr/>
            </a:lvl1pPr>
          </a:lstStyle>
          <a:p>
            <a:pPr>
              <a:defRPr/>
            </a:pPr>
            <a:fld id="{C256F48D-67B2-4C0E-8F35-E27391973AF7}"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矩形 27"/>
          <p:cNvSpPr/>
          <p:nvPr/>
        </p:nvSpPr>
        <p:spPr>
          <a:xfrm>
            <a:off x="0" y="366713"/>
            <a:ext cx="9144000" cy="8413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b="0"/>
          </a:p>
        </p:txBody>
      </p:sp>
      <p:sp>
        <p:nvSpPr>
          <p:cNvPr id="29" name="矩形 28"/>
          <p:cNvSpPr/>
          <p:nvPr/>
        </p:nvSpPr>
        <p:spPr>
          <a:xfrm>
            <a:off x="0" y="0"/>
            <a:ext cx="9144000" cy="31115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b="0"/>
          </a:p>
        </p:txBody>
      </p:sp>
      <p:sp>
        <p:nvSpPr>
          <p:cNvPr id="30" name="矩形 29"/>
          <p:cNvSpPr/>
          <p:nvPr/>
        </p:nvSpPr>
        <p:spPr>
          <a:xfrm>
            <a:off x="0" y="307975"/>
            <a:ext cx="9144000" cy="92075"/>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b="0"/>
          </a:p>
        </p:txBody>
      </p:sp>
      <p:sp>
        <p:nvSpPr>
          <p:cNvPr id="31" name="矩形 30"/>
          <p:cNvSpPr/>
          <p:nvPr/>
        </p:nvSpPr>
        <p:spPr>
          <a:xfrm flipV="1">
            <a:off x="5410200" y="360363"/>
            <a:ext cx="3733800" cy="904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b="0"/>
          </a:p>
        </p:txBody>
      </p:sp>
      <p:sp>
        <p:nvSpPr>
          <p:cNvPr id="32" name="矩形 31"/>
          <p:cNvSpPr/>
          <p:nvPr/>
        </p:nvSpPr>
        <p:spPr>
          <a:xfrm flipV="1">
            <a:off x="5410200" y="439738"/>
            <a:ext cx="3733800" cy="18097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b="0"/>
          </a:p>
        </p:txBody>
      </p:sp>
      <p:sp useBgFill="1">
        <p:nvSpPr>
          <p:cNvPr id="33" name="圆角矩形 32"/>
          <p:cNvSpPr/>
          <p:nvPr/>
        </p:nvSpPr>
        <p:spPr bwMode="white">
          <a:xfrm>
            <a:off x="5407025" y="496888"/>
            <a:ext cx="3063875" cy="28575"/>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b="0"/>
          </a:p>
        </p:txBody>
      </p:sp>
      <p:sp useBgFill="1">
        <p:nvSpPr>
          <p:cNvPr id="34" name="圆角矩形 33"/>
          <p:cNvSpPr/>
          <p:nvPr/>
        </p:nvSpPr>
        <p:spPr bwMode="white">
          <a:xfrm>
            <a:off x="7373938" y="588963"/>
            <a:ext cx="1600200" cy="3651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b="0"/>
          </a:p>
        </p:txBody>
      </p:sp>
      <p:sp>
        <p:nvSpPr>
          <p:cNvPr id="35" name="矩形 34"/>
          <p:cNvSpPr/>
          <p:nvPr/>
        </p:nvSpPr>
        <p:spPr bwMode="invGray">
          <a:xfrm>
            <a:off x="9085263" y="-1588"/>
            <a:ext cx="57150"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b="0" dirty="0"/>
          </a:p>
        </p:txBody>
      </p:sp>
      <p:sp>
        <p:nvSpPr>
          <p:cNvPr id="36" name="矩形 35"/>
          <p:cNvSpPr/>
          <p:nvPr/>
        </p:nvSpPr>
        <p:spPr bwMode="invGray">
          <a:xfrm>
            <a:off x="9043988" y="-1588"/>
            <a:ext cx="28575"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b="0" dirty="0"/>
          </a:p>
        </p:txBody>
      </p:sp>
      <p:sp>
        <p:nvSpPr>
          <p:cNvPr id="37" name="矩形 36"/>
          <p:cNvSpPr/>
          <p:nvPr/>
        </p:nvSpPr>
        <p:spPr bwMode="invGray">
          <a:xfrm>
            <a:off x="9024938" y="-1588"/>
            <a:ext cx="9525" cy="620713"/>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b="0"/>
          </a:p>
        </p:txBody>
      </p:sp>
      <p:sp>
        <p:nvSpPr>
          <p:cNvPr id="38" name="矩形 37"/>
          <p:cNvSpPr/>
          <p:nvPr/>
        </p:nvSpPr>
        <p:spPr bwMode="invGray">
          <a:xfrm>
            <a:off x="8975725" y="-1588"/>
            <a:ext cx="26988" cy="620713"/>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b="0"/>
          </a:p>
        </p:txBody>
      </p:sp>
      <p:sp>
        <p:nvSpPr>
          <p:cNvPr id="39" name="矩形 38"/>
          <p:cNvSpPr/>
          <p:nvPr/>
        </p:nvSpPr>
        <p:spPr bwMode="invGray">
          <a:xfrm>
            <a:off x="8915400" y="0"/>
            <a:ext cx="55563" cy="585788"/>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b="0"/>
          </a:p>
        </p:txBody>
      </p:sp>
      <p:sp>
        <p:nvSpPr>
          <p:cNvPr id="40" name="矩形 39"/>
          <p:cNvSpPr/>
          <p:nvPr/>
        </p:nvSpPr>
        <p:spPr bwMode="invGray">
          <a:xfrm>
            <a:off x="8874125" y="0"/>
            <a:ext cx="7938" cy="585788"/>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b="0" dirty="0"/>
          </a:p>
        </p:txBody>
      </p:sp>
      <p:sp>
        <p:nvSpPr>
          <p:cNvPr id="26639" name="标题占位符 21"/>
          <p:cNvSpPr>
            <a:spLocks noGrp="1"/>
          </p:cNvSpPr>
          <p:nvPr>
            <p:ph type="title"/>
          </p:nvPr>
        </p:nvSpPr>
        <p:spPr bwMode="auto">
          <a:xfrm>
            <a:off x="457200" y="1143000"/>
            <a:ext cx="82296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smtClean="0"/>
          </a:p>
        </p:txBody>
      </p:sp>
      <p:sp>
        <p:nvSpPr>
          <p:cNvPr id="26640" name="文本占位符 12"/>
          <p:cNvSpPr>
            <a:spLocks noGrp="1"/>
          </p:cNvSpPr>
          <p:nvPr>
            <p:ph type="body" idx="1"/>
          </p:nvPr>
        </p:nvSpPr>
        <p:spPr bwMode="auto">
          <a:xfrm>
            <a:off x="457200" y="2249488"/>
            <a:ext cx="8229600" cy="43243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14" name="日期占位符 13"/>
          <p:cNvSpPr>
            <a:spLocks noGrp="1"/>
          </p:cNvSpPr>
          <p:nvPr>
            <p:ph type="dt" sz="half" idx="2"/>
          </p:nvPr>
        </p:nvSpPr>
        <p:spPr>
          <a:xfrm>
            <a:off x="6586538" y="612775"/>
            <a:ext cx="957262" cy="457200"/>
          </a:xfrm>
          <a:prstGeom prst="rect">
            <a:avLst/>
          </a:prstGeom>
        </p:spPr>
        <p:txBody>
          <a:bodyPr vert="horz"/>
          <a:lstStyle>
            <a:lvl1pPr algn="l" eaLnBrk="1" fontAlgn="auto" latinLnBrk="0" hangingPunct="1">
              <a:spcBef>
                <a:spcPts val="0"/>
              </a:spcBef>
              <a:spcAft>
                <a:spcPts val="0"/>
              </a:spcAft>
              <a:defRPr kumimoji="0" sz="800" b="0">
                <a:solidFill>
                  <a:schemeClr val="accent2"/>
                </a:solidFill>
                <a:latin typeface="+mn-lt"/>
                <a:ea typeface="+mn-ea"/>
              </a:defRPr>
            </a:lvl1pPr>
          </a:lstStyle>
          <a:p>
            <a:pPr>
              <a:defRPr/>
            </a:pPr>
            <a:fld id="{7C4464A5-3347-4164-B553-DE0803C1AED9}" type="datetimeFigureOut">
              <a:rPr lang="zh-CN" altLang="en-US"/>
              <a:pPr>
                <a:defRPr/>
              </a:pPr>
              <a:t>2012/8/6</a:t>
            </a:fld>
            <a:endParaRPr lang="zh-CN" altLang="en-US"/>
          </a:p>
        </p:txBody>
      </p:sp>
      <p:sp>
        <p:nvSpPr>
          <p:cNvPr id="3" name="页脚占位符 2"/>
          <p:cNvSpPr>
            <a:spLocks noGrp="1"/>
          </p:cNvSpPr>
          <p:nvPr>
            <p:ph type="ftr" sz="quarter" idx="3"/>
          </p:nvPr>
        </p:nvSpPr>
        <p:spPr>
          <a:xfrm>
            <a:off x="5257800" y="612775"/>
            <a:ext cx="1325563" cy="457200"/>
          </a:xfrm>
          <a:prstGeom prst="rect">
            <a:avLst/>
          </a:prstGeom>
        </p:spPr>
        <p:txBody>
          <a:bodyPr vert="horz"/>
          <a:lstStyle>
            <a:lvl1pPr algn="r" eaLnBrk="1" fontAlgn="auto" latinLnBrk="0" hangingPunct="1">
              <a:spcBef>
                <a:spcPts val="0"/>
              </a:spcBef>
              <a:spcAft>
                <a:spcPts val="0"/>
              </a:spcAft>
              <a:defRPr kumimoji="0" sz="800" b="0">
                <a:solidFill>
                  <a:schemeClr val="accent2"/>
                </a:solidFill>
                <a:latin typeface="+mn-lt"/>
                <a:ea typeface="+mn-ea"/>
              </a:defRPr>
            </a:lvl1pPr>
          </a:lstStyle>
          <a:p>
            <a:pPr>
              <a:defRPr/>
            </a:pPr>
            <a:endParaRPr lang="zh-CN" altLang="en-US"/>
          </a:p>
        </p:txBody>
      </p:sp>
      <p:sp>
        <p:nvSpPr>
          <p:cNvPr id="23" name="灯片编号占位符 22"/>
          <p:cNvSpPr>
            <a:spLocks noGrp="1"/>
          </p:cNvSpPr>
          <p:nvPr>
            <p:ph type="sldNum" sz="quarter" idx="4"/>
          </p:nvPr>
        </p:nvSpPr>
        <p:spPr>
          <a:xfrm>
            <a:off x="8174038" y="1588"/>
            <a:ext cx="762000" cy="366712"/>
          </a:xfrm>
          <a:prstGeom prst="rect">
            <a:avLst/>
          </a:prstGeom>
        </p:spPr>
        <p:txBody>
          <a:bodyPr vert="horz" anchor="b"/>
          <a:lstStyle>
            <a:lvl1pPr algn="r" eaLnBrk="1" fontAlgn="auto" latinLnBrk="0" hangingPunct="1">
              <a:spcBef>
                <a:spcPts val="0"/>
              </a:spcBef>
              <a:spcAft>
                <a:spcPts val="0"/>
              </a:spcAft>
              <a:defRPr kumimoji="0" sz="1800" b="0">
                <a:solidFill>
                  <a:srgbClr val="FFFFFF"/>
                </a:solidFill>
                <a:latin typeface="+mn-lt"/>
                <a:ea typeface="+mn-ea"/>
              </a:defRPr>
            </a:lvl1pPr>
          </a:lstStyle>
          <a:p>
            <a:pPr>
              <a:defRPr/>
            </a:pPr>
            <a:fld id="{31ABCAA8-29C6-45E1-965E-4C36654784BF}"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84" r:id="rId1"/>
    <p:sldLayoutId id="2147483676" r:id="rId2"/>
    <p:sldLayoutId id="2147483677" r:id="rId3"/>
    <p:sldLayoutId id="2147483678" r:id="rId4"/>
    <p:sldLayoutId id="2147483685" r:id="rId5"/>
    <p:sldLayoutId id="2147483686" r:id="rId6"/>
    <p:sldLayoutId id="2147483679" r:id="rId7"/>
    <p:sldLayoutId id="2147483680" r:id="rId8"/>
    <p:sldLayoutId id="2147483681" r:id="rId9"/>
    <p:sldLayoutId id="2147483682" r:id="rId10"/>
    <p:sldLayoutId id="2147483683" r:id="rId11"/>
  </p:sldLayoutIdLst>
  <p:txStyles>
    <p:titleStyle>
      <a:lvl1pPr algn="l" rtl="0" eaLnBrk="0" fontAlgn="base" hangingPunct="0">
        <a:spcBef>
          <a:spcPct val="0"/>
        </a:spcBef>
        <a:spcAft>
          <a:spcPct val="0"/>
        </a:spcAft>
        <a:defRPr sz="4000" kern="1200">
          <a:solidFill>
            <a:schemeClr val="tx2"/>
          </a:solidFill>
          <a:latin typeface="+mj-lt"/>
          <a:ea typeface="+mj-ea"/>
          <a:cs typeface="方正姚体"/>
        </a:defRPr>
      </a:lvl1pPr>
      <a:lvl2pPr algn="l" rtl="0" eaLnBrk="0" fontAlgn="base" hangingPunct="0">
        <a:spcBef>
          <a:spcPct val="0"/>
        </a:spcBef>
        <a:spcAft>
          <a:spcPct val="0"/>
        </a:spcAft>
        <a:defRPr sz="4000">
          <a:solidFill>
            <a:schemeClr val="tx2"/>
          </a:solidFill>
          <a:latin typeface="Trebuchet MS" pitchFamily="34" charset="0"/>
          <a:ea typeface="方正姚体"/>
          <a:cs typeface="方正姚体"/>
        </a:defRPr>
      </a:lvl2pPr>
      <a:lvl3pPr algn="l" rtl="0" eaLnBrk="0" fontAlgn="base" hangingPunct="0">
        <a:spcBef>
          <a:spcPct val="0"/>
        </a:spcBef>
        <a:spcAft>
          <a:spcPct val="0"/>
        </a:spcAft>
        <a:defRPr sz="4000">
          <a:solidFill>
            <a:schemeClr val="tx2"/>
          </a:solidFill>
          <a:latin typeface="Trebuchet MS" pitchFamily="34" charset="0"/>
          <a:ea typeface="方正姚体"/>
          <a:cs typeface="方正姚体"/>
        </a:defRPr>
      </a:lvl3pPr>
      <a:lvl4pPr algn="l" rtl="0" eaLnBrk="0" fontAlgn="base" hangingPunct="0">
        <a:spcBef>
          <a:spcPct val="0"/>
        </a:spcBef>
        <a:spcAft>
          <a:spcPct val="0"/>
        </a:spcAft>
        <a:defRPr sz="4000">
          <a:solidFill>
            <a:schemeClr val="tx2"/>
          </a:solidFill>
          <a:latin typeface="Trebuchet MS" pitchFamily="34" charset="0"/>
          <a:ea typeface="方正姚体"/>
          <a:cs typeface="方正姚体"/>
        </a:defRPr>
      </a:lvl4pPr>
      <a:lvl5pPr algn="l" rtl="0" eaLnBrk="0" fontAlgn="base" hangingPunct="0">
        <a:spcBef>
          <a:spcPct val="0"/>
        </a:spcBef>
        <a:spcAft>
          <a:spcPct val="0"/>
        </a:spcAft>
        <a:defRPr sz="4000">
          <a:solidFill>
            <a:schemeClr val="tx2"/>
          </a:solidFill>
          <a:latin typeface="Trebuchet MS" pitchFamily="34" charset="0"/>
          <a:ea typeface="方正姚体"/>
          <a:cs typeface="方正姚体"/>
        </a:defRPr>
      </a:lvl5pPr>
      <a:lvl6pPr marL="457200" algn="l" rtl="0" fontAlgn="base">
        <a:spcBef>
          <a:spcPct val="0"/>
        </a:spcBef>
        <a:spcAft>
          <a:spcPct val="0"/>
        </a:spcAft>
        <a:defRPr sz="4000">
          <a:solidFill>
            <a:schemeClr val="tx2"/>
          </a:solidFill>
          <a:latin typeface="Trebuchet MS" pitchFamily="34" charset="0"/>
          <a:ea typeface="方正姚体"/>
          <a:cs typeface="方正姚体"/>
        </a:defRPr>
      </a:lvl6pPr>
      <a:lvl7pPr marL="914400" algn="l" rtl="0" fontAlgn="base">
        <a:spcBef>
          <a:spcPct val="0"/>
        </a:spcBef>
        <a:spcAft>
          <a:spcPct val="0"/>
        </a:spcAft>
        <a:defRPr sz="4000">
          <a:solidFill>
            <a:schemeClr val="tx2"/>
          </a:solidFill>
          <a:latin typeface="Trebuchet MS" pitchFamily="34" charset="0"/>
          <a:ea typeface="方正姚体"/>
          <a:cs typeface="方正姚体"/>
        </a:defRPr>
      </a:lvl7pPr>
      <a:lvl8pPr marL="1371600" algn="l" rtl="0" fontAlgn="base">
        <a:spcBef>
          <a:spcPct val="0"/>
        </a:spcBef>
        <a:spcAft>
          <a:spcPct val="0"/>
        </a:spcAft>
        <a:defRPr sz="4000">
          <a:solidFill>
            <a:schemeClr val="tx2"/>
          </a:solidFill>
          <a:latin typeface="Trebuchet MS" pitchFamily="34" charset="0"/>
          <a:ea typeface="方正姚体"/>
          <a:cs typeface="方正姚体"/>
        </a:defRPr>
      </a:lvl8pPr>
      <a:lvl9pPr marL="1828800" algn="l" rtl="0" fontAlgn="base">
        <a:spcBef>
          <a:spcPct val="0"/>
        </a:spcBef>
        <a:spcAft>
          <a:spcPct val="0"/>
        </a:spcAft>
        <a:defRPr sz="4000">
          <a:solidFill>
            <a:schemeClr val="tx2"/>
          </a:solidFill>
          <a:latin typeface="Trebuchet MS" pitchFamily="34" charset="0"/>
          <a:ea typeface="方正姚体"/>
          <a:cs typeface="方正姚体"/>
        </a:defRPr>
      </a:lvl9pPr>
    </p:titleStyle>
    <p:bodyStyle>
      <a:lvl1pPr marL="365125" indent="-255588" algn="l" rtl="0" eaLnBrk="0" fontAlgn="base" hangingPunct="0">
        <a:spcBef>
          <a:spcPts val="300"/>
        </a:spcBef>
        <a:spcAft>
          <a:spcPct val="0"/>
        </a:spcAft>
        <a:buClr>
          <a:srgbClr val="A04DA3"/>
        </a:buClr>
        <a:buFont typeface="Georgia" pitchFamily="18" charset="0"/>
        <a:buChar char="•"/>
        <a:defRPr sz="2800" kern="1200">
          <a:solidFill>
            <a:schemeClr val="tx1"/>
          </a:solidFill>
          <a:latin typeface="+mn-lt"/>
          <a:ea typeface="+mn-ea"/>
          <a:cs typeface="+mn-cs"/>
        </a:defRPr>
      </a:lvl1pPr>
      <a:lvl2pPr marL="657225" indent="-246063" algn="l" rtl="0" eaLnBrk="0" fontAlgn="base" hangingPunct="0">
        <a:spcBef>
          <a:spcPts val="300"/>
        </a:spcBef>
        <a:spcAft>
          <a:spcPct val="0"/>
        </a:spcAft>
        <a:buClr>
          <a:schemeClr val="accent2"/>
        </a:buClr>
        <a:buFont typeface="Georgia" pitchFamily="18" charset="0"/>
        <a:buChar char="▫"/>
        <a:defRPr sz="2600" kern="1200">
          <a:solidFill>
            <a:schemeClr val="accent2"/>
          </a:solidFill>
          <a:latin typeface="+mn-lt"/>
          <a:ea typeface="+mn-ea"/>
          <a:cs typeface="+mn-cs"/>
        </a:defRPr>
      </a:lvl2pPr>
      <a:lvl3pPr marL="922338" indent="-219075" algn="l" rtl="0" eaLnBrk="0" fontAlgn="base" hangingPunct="0">
        <a:spcBef>
          <a:spcPts val="300"/>
        </a:spcBef>
        <a:spcAft>
          <a:spcPct val="0"/>
        </a:spcAft>
        <a:buClr>
          <a:schemeClr val="accent1"/>
        </a:buClr>
        <a:buFont typeface="Wingdings 2" pitchFamily="18" charset="2"/>
        <a:buChar char=""/>
        <a:defRPr sz="2400" kern="1200">
          <a:solidFill>
            <a:schemeClr val="accent1"/>
          </a:solidFill>
          <a:latin typeface="+mn-lt"/>
          <a:ea typeface="+mn-ea"/>
          <a:cs typeface="+mn-cs"/>
        </a:defRPr>
      </a:lvl3pPr>
      <a:lvl4pPr marL="1179513" indent="-200025" algn="l" rtl="0" eaLnBrk="0" fontAlgn="base" hangingPunct="0">
        <a:spcBef>
          <a:spcPts val="300"/>
        </a:spcBef>
        <a:spcAft>
          <a:spcPct val="0"/>
        </a:spcAft>
        <a:buClr>
          <a:schemeClr val="accent1"/>
        </a:buClr>
        <a:buFont typeface="Wingdings 2" pitchFamily="18" charset="2"/>
        <a:buChar char=""/>
        <a:defRPr sz="2200" kern="1200">
          <a:solidFill>
            <a:schemeClr val="accent1"/>
          </a:solidFill>
          <a:latin typeface="+mn-lt"/>
          <a:ea typeface="+mn-ea"/>
          <a:cs typeface="+mn-cs"/>
        </a:defRPr>
      </a:lvl4pPr>
      <a:lvl5pPr marL="1389063" indent="-182563" algn="l" rtl="0" eaLnBrk="0" fontAlgn="base" hangingPunct="0">
        <a:spcBef>
          <a:spcPts val="300"/>
        </a:spcBef>
        <a:spcAft>
          <a:spcPct val="0"/>
        </a:spcAft>
        <a:buClr>
          <a:srgbClr val="A04DA3"/>
        </a:buClr>
        <a:buFont typeface="Georgia" pitchFamily="18" charset="0"/>
        <a:buChar char="▫"/>
        <a:defRPr sz="2000" kern="1200">
          <a:solidFill>
            <a:srgbClr val="A04DA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4.bin"/><Relationship Id="rId5" Type="http://schemas.openxmlformats.org/officeDocument/2006/relationships/oleObject" Target="../embeddings/oleObject3.bin"/><Relationship Id="rId4" Type="http://schemas.openxmlformats.org/officeDocument/2006/relationships/oleObject" Target="../embeddings/oleObject2.bin"/></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8.bin"/><Relationship Id="rId5" Type="http://schemas.openxmlformats.org/officeDocument/2006/relationships/oleObject" Target="../embeddings/oleObject7.bin"/><Relationship Id="rId4" Type="http://schemas.openxmlformats.org/officeDocument/2006/relationships/oleObject" Target="../embeddings/oleObject6.bin"/></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oleObject" Target="../embeddings/oleObject11.bin"/></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oleObject" Target="../embeddings/oleObject14.bin"/><Relationship Id="rId4" Type="http://schemas.openxmlformats.org/officeDocument/2006/relationships/oleObject" Target="../embeddings/oleObject13.bin"/></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oleObject" Target="../embeddings/oleObject16.bin"/></Relationships>
</file>

<file path=ppt/slides/_rels/slide1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oleObject" Target="../embeddings/oleObject18.bin"/></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2.xml"/><Relationship Id="rId1" Type="http://schemas.openxmlformats.org/officeDocument/2006/relationships/vmlDrawing" Target="../drawings/vmlDrawing8.vml"/></Relationships>
</file>

<file path=ppt/slides/_rels/slide3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oleObject" Target="../embeddings/oleObject20.bin"/><Relationship Id="rId7" Type="http://schemas.openxmlformats.org/officeDocument/2006/relationships/oleObject" Target="../embeddings/oleObject24.bin"/><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oleObject" Target="../embeddings/oleObject23.bin"/><Relationship Id="rId5" Type="http://schemas.openxmlformats.org/officeDocument/2006/relationships/oleObject" Target="../embeddings/oleObject22.bin"/><Relationship Id="rId4" Type="http://schemas.openxmlformats.org/officeDocument/2006/relationships/oleObject" Target="../embeddings/oleObject21.bin"/></Relationships>
</file>

<file path=ppt/slides/_rels/slide4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a:spLocks noGrp="1"/>
          </p:cNvSpPr>
          <p:nvPr>
            <p:ph type="ctrTitle"/>
          </p:nvPr>
        </p:nvSpPr>
        <p:spPr>
          <a:xfrm>
            <a:off x="468313" y="1343025"/>
            <a:ext cx="8458200" cy="1470025"/>
          </a:xfrm>
        </p:spPr>
        <p:txBody>
          <a:bodyPr/>
          <a:lstStyle/>
          <a:p>
            <a:pPr eaLnBrk="1" hangingPunct="1"/>
            <a:r>
              <a:rPr lang="zh-CN" altLang="en-US" dirty="0" smtClean="0"/>
              <a:t>绿色数据中心</a:t>
            </a:r>
            <a:r>
              <a:rPr lang="en-US" altLang="zh-CN" dirty="0" smtClean="0"/>
              <a:t/>
            </a:r>
            <a:br>
              <a:rPr lang="en-US" altLang="zh-CN" dirty="0" smtClean="0"/>
            </a:br>
            <a:r>
              <a:rPr lang="zh-CN" altLang="en-US" dirty="0" smtClean="0"/>
              <a:t>温度分布及流场的分析</a:t>
            </a:r>
          </a:p>
        </p:txBody>
      </p:sp>
      <p:sp>
        <p:nvSpPr>
          <p:cNvPr id="13314" name="副标题 2"/>
          <p:cNvSpPr>
            <a:spLocks noGrp="1"/>
          </p:cNvSpPr>
          <p:nvPr>
            <p:ph type="subTitle" idx="1"/>
          </p:nvPr>
        </p:nvSpPr>
        <p:spPr>
          <a:xfrm>
            <a:off x="395288" y="4005263"/>
            <a:ext cx="4953000" cy="1752600"/>
          </a:xfrm>
        </p:spPr>
        <p:txBody>
          <a:bodyPr/>
          <a:lstStyle/>
          <a:p>
            <a:pPr marL="63500" eaLnBrk="1" hangingPunct="1"/>
            <a:r>
              <a:rPr lang="zh-CN" altLang="en-US" b="1" dirty="0" smtClean="0"/>
              <a:t>邱铭达</a:t>
            </a:r>
            <a:endParaRPr lang="en-US" altLang="zh-CN" b="1" dirty="0" smtClean="0"/>
          </a:p>
          <a:p>
            <a:pPr marL="63500" eaLnBrk="1" hangingPunct="1"/>
            <a:r>
              <a:rPr lang="zh-CN" altLang="en-US" b="1" dirty="0" smtClean="0"/>
              <a:t>周沛劼</a:t>
            </a:r>
            <a:endParaRPr lang="en-US" altLang="zh-CN" b="1" dirty="0" smtClean="0"/>
          </a:p>
          <a:p>
            <a:pPr marL="63500" eaLnBrk="1" hangingPunct="1"/>
            <a:r>
              <a:rPr lang="zh-CN" altLang="en-US" b="1" dirty="0" smtClean="0"/>
              <a:t>吕一鼎</a:t>
            </a:r>
            <a:endParaRPr lang="en-US" altLang="zh-CN" b="1" dirty="0" smtClean="0"/>
          </a:p>
        </p:txBody>
      </p:sp>
      <p:sp>
        <p:nvSpPr>
          <p:cNvPr id="13315" name="TextBox 3"/>
          <p:cNvSpPr txBox="1">
            <a:spLocks noChangeArrowheads="1"/>
          </p:cNvSpPr>
          <p:nvPr/>
        </p:nvSpPr>
        <p:spPr bwMode="auto">
          <a:xfrm>
            <a:off x="1763713" y="4292600"/>
            <a:ext cx="4752975" cy="519113"/>
          </a:xfrm>
          <a:prstGeom prst="rect">
            <a:avLst/>
          </a:prstGeom>
          <a:noFill/>
          <a:ln w="9525">
            <a:noFill/>
            <a:miter lim="800000"/>
            <a:headEnd/>
            <a:tailEnd/>
          </a:ln>
        </p:spPr>
        <p:txBody>
          <a:bodyPr>
            <a:spAutoFit/>
          </a:bodyPr>
          <a:lstStyle/>
          <a:p>
            <a:r>
              <a:rPr lang="zh-CN" altLang="en-US" sz="2800">
                <a:latin typeface="Georgia" pitchFamily="18" charset="0"/>
              </a:rPr>
              <a:t>北京大学数学科学学院</a:t>
            </a:r>
          </a:p>
        </p:txBody>
      </p:sp>
      <p:grpSp>
        <p:nvGrpSpPr>
          <p:cNvPr id="13316" name="Group 9"/>
          <p:cNvGrpSpPr>
            <a:grpSpLocks/>
          </p:cNvGrpSpPr>
          <p:nvPr/>
        </p:nvGrpSpPr>
        <p:grpSpPr bwMode="auto">
          <a:xfrm>
            <a:off x="7092950" y="4795838"/>
            <a:ext cx="1943100" cy="1873250"/>
            <a:chOff x="2925" y="1117"/>
            <a:chExt cx="2454" cy="2454"/>
          </a:xfrm>
        </p:grpSpPr>
        <p:pic>
          <p:nvPicPr>
            <p:cNvPr id="13317" name="Picture 7" descr="200862412235173_2"/>
            <p:cNvPicPr>
              <a:picLocks noChangeAspect="1" noChangeArrowheads="1"/>
            </p:cNvPicPr>
            <p:nvPr/>
          </p:nvPicPr>
          <p:blipFill>
            <a:blip r:embed="rId2" cstate="print"/>
            <a:srcRect/>
            <a:stretch>
              <a:fillRect/>
            </a:stretch>
          </p:blipFill>
          <p:spPr bwMode="auto">
            <a:xfrm>
              <a:off x="2925" y="1117"/>
              <a:ext cx="2454" cy="2454"/>
            </a:xfrm>
            <a:prstGeom prst="rect">
              <a:avLst/>
            </a:prstGeom>
            <a:noFill/>
            <a:ln w="9525">
              <a:noFill/>
              <a:miter lim="800000"/>
              <a:headEnd/>
              <a:tailEnd/>
            </a:ln>
          </p:spPr>
        </p:pic>
        <p:sp>
          <p:nvSpPr>
            <p:cNvPr id="13318" name="Rectangle 8"/>
            <p:cNvSpPr>
              <a:spLocks noChangeArrowheads="1"/>
            </p:cNvSpPr>
            <p:nvPr/>
          </p:nvSpPr>
          <p:spPr bwMode="auto">
            <a:xfrm>
              <a:off x="2925" y="1117"/>
              <a:ext cx="590" cy="136"/>
            </a:xfrm>
            <a:prstGeom prst="rect">
              <a:avLst/>
            </a:prstGeom>
            <a:solidFill>
              <a:schemeClr val="bg1">
                <a:alpha val="98822"/>
              </a:schemeClr>
            </a:solidFill>
            <a:ln w="9525">
              <a:noFill/>
              <a:miter lim="800000"/>
              <a:headEnd/>
              <a:tailEnd/>
            </a:ln>
          </p:spPr>
          <p:txBody>
            <a:bodyPr wrap="none" anchor="ctr"/>
            <a:lstStyle/>
            <a:p>
              <a:endParaRPr lang="zh-CN" altLang="en-US" b="0"/>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标题 1"/>
          <p:cNvSpPr>
            <a:spLocks noGrp="1"/>
          </p:cNvSpPr>
          <p:nvPr>
            <p:ph type="title"/>
          </p:nvPr>
        </p:nvSpPr>
        <p:spPr>
          <a:xfrm>
            <a:off x="428596" y="500042"/>
            <a:ext cx="8229600" cy="1066800"/>
          </a:xfrm>
        </p:spPr>
        <p:txBody>
          <a:bodyPr/>
          <a:lstStyle/>
          <a:p>
            <a:pPr eaLnBrk="1" hangingPunct="1"/>
            <a:r>
              <a:rPr lang="zh-CN" altLang="en-US" b="1" dirty="0" smtClean="0">
                <a:ea typeface="微软雅黑" pitchFamily="34" charset="-122"/>
              </a:rPr>
              <a:t>单台服务器的管道模型</a:t>
            </a:r>
          </a:p>
        </p:txBody>
      </p:sp>
      <p:pic>
        <p:nvPicPr>
          <p:cNvPr id="23554" name="内容占位符 3" descr="2012Shenzhen.server.png"/>
          <p:cNvPicPr>
            <a:picLocks noGrp="1" noChangeAspect="1"/>
          </p:cNvPicPr>
          <p:nvPr>
            <p:ph idx="1"/>
          </p:nvPr>
        </p:nvPicPr>
        <p:blipFill>
          <a:blip r:embed="rId2"/>
          <a:srcRect/>
          <a:stretch>
            <a:fillRect/>
          </a:stretch>
        </p:blipFill>
        <p:spPr>
          <a:xfrm>
            <a:off x="1285852" y="1484970"/>
            <a:ext cx="6572296" cy="5373030"/>
          </a:xfr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标题 1"/>
          <p:cNvSpPr>
            <a:spLocks noGrp="1"/>
          </p:cNvSpPr>
          <p:nvPr>
            <p:ph type="title"/>
          </p:nvPr>
        </p:nvSpPr>
        <p:spPr>
          <a:xfrm>
            <a:off x="428596" y="500042"/>
            <a:ext cx="8229600" cy="1066800"/>
          </a:xfrm>
        </p:spPr>
        <p:txBody>
          <a:bodyPr/>
          <a:lstStyle/>
          <a:p>
            <a:pPr eaLnBrk="1" hangingPunct="1"/>
            <a:r>
              <a:rPr lang="en-US" altLang="zh-CN" b="1" dirty="0" smtClean="0">
                <a:ea typeface="微软雅黑" pitchFamily="34" charset="-122"/>
              </a:rPr>
              <a:t>Gambit: </a:t>
            </a:r>
            <a:r>
              <a:rPr lang="zh-CN" altLang="en-US" b="1" dirty="0" smtClean="0">
                <a:ea typeface="微软雅黑" pitchFamily="34" charset="-122"/>
              </a:rPr>
              <a:t>机房的构建</a:t>
            </a:r>
          </a:p>
        </p:txBody>
      </p:sp>
      <p:pic>
        <p:nvPicPr>
          <p:cNvPr id="23554" name="内容占位符 3" descr="2012Shenzhen.server.png"/>
          <p:cNvPicPr>
            <a:picLocks noGrp="1" noChangeAspect="1"/>
          </p:cNvPicPr>
          <p:nvPr>
            <p:ph idx="1"/>
          </p:nvPr>
        </p:nvPicPr>
        <p:blipFill>
          <a:blip r:embed="rId2"/>
          <a:stretch>
            <a:fillRect/>
          </a:stretch>
        </p:blipFill>
        <p:spPr>
          <a:xfrm>
            <a:off x="1000100" y="1455502"/>
            <a:ext cx="7215238" cy="5402498"/>
          </a:xfr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 name="标题 1"/>
          <p:cNvSpPr>
            <a:spLocks noGrp="1"/>
          </p:cNvSpPr>
          <p:nvPr>
            <p:ph type="title"/>
          </p:nvPr>
        </p:nvSpPr>
        <p:spPr/>
        <p:txBody>
          <a:bodyPr/>
          <a:lstStyle/>
          <a:p>
            <a:pPr eaLnBrk="1" hangingPunct="1"/>
            <a:r>
              <a:rPr lang="zh-CN" altLang="en-US" b="1" smtClean="0">
                <a:ea typeface="微软雅黑" pitchFamily="34" charset="-122"/>
              </a:rPr>
              <a:t>机房内空气流动的物理分析框架</a:t>
            </a:r>
          </a:p>
        </p:txBody>
      </p:sp>
      <p:sp>
        <p:nvSpPr>
          <p:cNvPr id="1076" name="内容占位符 2"/>
          <p:cNvSpPr>
            <a:spLocks noGrp="1"/>
          </p:cNvSpPr>
          <p:nvPr>
            <p:ph idx="1"/>
          </p:nvPr>
        </p:nvSpPr>
        <p:spPr/>
        <p:txBody>
          <a:bodyPr/>
          <a:lstStyle/>
          <a:p>
            <a:pPr eaLnBrk="1" hangingPunct="1"/>
            <a:r>
              <a:rPr lang="zh-CN" altLang="en-US" b="1" dirty="0" smtClean="0">
                <a:ea typeface="微软雅黑" pitchFamily="34" charset="-122"/>
              </a:rPr>
              <a:t>流体力学的基本控制方程</a:t>
            </a:r>
            <a:endParaRPr lang="en-US" altLang="zh-CN" b="1" dirty="0" smtClean="0">
              <a:ea typeface="微软雅黑" pitchFamily="34" charset="-122"/>
            </a:endParaRPr>
          </a:p>
          <a:p>
            <a:pPr eaLnBrk="1" hangingPunct="1"/>
            <a:r>
              <a:rPr lang="zh-CN" altLang="en-US" sz="1800" dirty="0" smtClean="0">
                <a:latin typeface="微软雅黑" pitchFamily="34" charset="-122"/>
                <a:ea typeface="微软雅黑" pitchFamily="34" charset="-122"/>
              </a:rPr>
              <a:t>考虑三维直角坐标系，社流体的速度矢量</a:t>
            </a:r>
            <a:r>
              <a:rPr lang="en-US" altLang="zh-CN" sz="1800" dirty="0" smtClean="0">
                <a:latin typeface="微软雅黑" pitchFamily="34" charset="-122"/>
                <a:ea typeface="微软雅黑" pitchFamily="34" charset="-122"/>
              </a:rPr>
              <a:t>  </a:t>
            </a:r>
            <a:r>
              <a:rPr lang="zh-CN" altLang="en-US" sz="1800" dirty="0" smtClean="0">
                <a:latin typeface="微软雅黑" pitchFamily="34" charset="-122"/>
                <a:ea typeface="微软雅黑" pitchFamily="34" charset="-122"/>
              </a:rPr>
              <a:t>在三个坐标上的分量分别是</a:t>
            </a:r>
            <a:r>
              <a:rPr lang="en-US" altLang="zh-CN" sz="1800" i="1" dirty="0" smtClean="0">
                <a:latin typeface="微软雅黑" pitchFamily="34" charset="-122"/>
                <a:ea typeface="微软雅黑" pitchFamily="34" charset="-122"/>
              </a:rPr>
              <a:t>u</a:t>
            </a:r>
            <a:r>
              <a:rPr lang="zh-CN" altLang="en-US" sz="1800" i="1" dirty="0" smtClean="0">
                <a:latin typeface="微软雅黑" pitchFamily="34" charset="-122"/>
                <a:ea typeface="微软雅黑" pitchFamily="34" charset="-122"/>
              </a:rPr>
              <a:t>，</a:t>
            </a:r>
            <a:r>
              <a:rPr lang="en-US" altLang="zh-CN" sz="1800" i="1" dirty="0" smtClean="0">
                <a:latin typeface="微软雅黑" pitchFamily="34" charset="-122"/>
                <a:ea typeface="微软雅黑" pitchFamily="34" charset="-122"/>
              </a:rPr>
              <a:t>v</a:t>
            </a:r>
            <a:r>
              <a:rPr lang="zh-CN" altLang="en-US" sz="1800" i="1" dirty="0" smtClean="0">
                <a:latin typeface="微软雅黑" pitchFamily="34" charset="-122"/>
                <a:ea typeface="微软雅黑" pitchFamily="34" charset="-122"/>
              </a:rPr>
              <a:t>，</a:t>
            </a:r>
            <a:r>
              <a:rPr lang="en-US" altLang="zh-CN" sz="1800" i="1" dirty="0" smtClean="0">
                <a:latin typeface="微软雅黑" pitchFamily="34" charset="-122"/>
                <a:ea typeface="微软雅黑" pitchFamily="34" charset="-122"/>
              </a:rPr>
              <a:t>w</a:t>
            </a:r>
            <a:r>
              <a:rPr lang="zh-CN" altLang="en-US" sz="1800" dirty="0" smtClean="0">
                <a:latin typeface="微软雅黑" pitchFamily="34" charset="-122"/>
                <a:ea typeface="微软雅黑" pitchFamily="34" charset="-122"/>
              </a:rPr>
              <a:t>，压力为</a:t>
            </a:r>
            <a:r>
              <a:rPr lang="en-US" altLang="zh-CN" sz="1800" i="1" dirty="0" smtClean="0">
                <a:latin typeface="微软雅黑" pitchFamily="34" charset="-122"/>
                <a:ea typeface="微软雅黑" pitchFamily="34" charset="-122"/>
              </a:rPr>
              <a:t>p</a:t>
            </a:r>
            <a:r>
              <a:rPr lang="zh-CN" altLang="en-US" sz="1800" dirty="0" smtClean="0">
                <a:latin typeface="微软雅黑" pitchFamily="34" charset="-122"/>
                <a:ea typeface="微软雅黑" pitchFamily="34" charset="-122"/>
              </a:rPr>
              <a:t>，流体密度为</a:t>
            </a:r>
            <a:r>
              <a:rPr lang="en-US" altLang="zh-CN" sz="1800" dirty="0" smtClean="0">
                <a:latin typeface="微软雅黑" pitchFamily="34" charset="-122"/>
                <a:ea typeface="微软雅黑" pitchFamily="34" charset="-122"/>
              </a:rPr>
              <a:t>  </a:t>
            </a:r>
            <a:r>
              <a:rPr lang="zh-CN" altLang="en-US" sz="1800" dirty="0" smtClean="0">
                <a:latin typeface="微软雅黑" pitchFamily="34" charset="-122"/>
                <a:ea typeface="微软雅黑" pitchFamily="34" charset="-122"/>
              </a:rPr>
              <a:t>  。这里的四个量都是空间坐标及时间的函数。根据质量守恒、动量守恒以及能量守恒定律，我们得到如下的流体力学控制方程：</a:t>
            </a:r>
            <a:endParaRPr lang="en-US" altLang="zh-CN" sz="1800" dirty="0" smtClean="0">
              <a:latin typeface="微软雅黑" pitchFamily="34" charset="-122"/>
              <a:ea typeface="微软雅黑" pitchFamily="34" charset="-122"/>
            </a:endParaRPr>
          </a:p>
          <a:p>
            <a:pPr eaLnBrk="1" hangingPunct="1"/>
            <a:r>
              <a:rPr lang="zh-CN" altLang="en-US" sz="1800" dirty="0" smtClean="0">
                <a:latin typeface="微软雅黑" pitchFamily="34" charset="-122"/>
                <a:ea typeface="微软雅黑" pitchFamily="34" charset="-122"/>
              </a:rPr>
              <a:t>连续型方程：</a:t>
            </a:r>
            <a:endParaRPr lang="en-US" altLang="zh-CN" sz="1800" dirty="0" smtClean="0">
              <a:latin typeface="微软雅黑" pitchFamily="34" charset="-122"/>
              <a:ea typeface="微软雅黑" pitchFamily="34" charset="-122"/>
            </a:endParaRPr>
          </a:p>
        </p:txBody>
      </p:sp>
      <p:graphicFrame>
        <p:nvGraphicFramePr>
          <p:cNvPr id="1071" name="Object 47"/>
          <p:cNvGraphicFramePr>
            <a:graphicFrameLocks noChangeAspect="1"/>
          </p:cNvGraphicFramePr>
          <p:nvPr/>
        </p:nvGraphicFramePr>
        <p:xfrm>
          <a:off x="4514850" y="3346450"/>
          <a:ext cx="114300" cy="165100"/>
        </p:xfrm>
        <a:graphic>
          <a:graphicData uri="http://schemas.openxmlformats.org/presentationml/2006/ole">
            <p:oleObj spid="_x0000_s1071" name="公式" r:id="rId3" imgW="100440" imgH="155160" progId="Equation.3">
              <p:embed/>
            </p:oleObj>
          </a:graphicData>
        </a:graphic>
      </p:graphicFrame>
      <p:graphicFrame>
        <p:nvGraphicFramePr>
          <p:cNvPr id="1072" name="Object 48"/>
          <p:cNvGraphicFramePr>
            <a:graphicFrameLocks noChangeAspect="1"/>
          </p:cNvGraphicFramePr>
          <p:nvPr/>
        </p:nvGraphicFramePr>
        <p:xfrm>
          <a:off x="3492500" y="4437063"/>
          <a:ext cx="2222500" cy="792162"/>
        </p:xfrm>
        <a:graphic>
          <a:graphicData uri="http://schemas.openxmlformats.org/presentationml/2006/ole">
            <p:oleObj spid="_x0000_s1072" name="公式" r:id="rId4" imgW="1096920" imgH="383760" progId="Equation.3">
              <p:embed/>
            </p:oleObj>
          </a:graphicData>
        </a:graphic>
      </p:graphicFrame>
      <p:graphicFrame>
        <p:nvGraphicFramePr>
          <p:cNvPr id="1073" name="Object 49"/>
          <p:cNvGraphicFramePr>
            <a:graphicFrameLocks noChangeAspect="1"/>
          </p:cNvGraphicFramePr>
          <p:nvPr/>
        </p:nvGraphicFramePr>
        <p:xfrm>
          <a:off x="5003800" y="2708275"/>
          <a:ext cx="254000" cy="360363"/>
        </p:xfrm>
        <a:graphic>
          <a:graphicData uri="http://schemas.openxmlformats.org/presentationml/2006/ole">
            <p:oleObj spid="_x0000_s1073" name="公式" r:id="rId5" imgW="136800" imgH="200880" progId="Equation.3">
              <p:embed/>
            </p:oleObj>
          </a:graphicData>
        </a:graphic>
      </p:graphicFrame>
      <p:graphicFrame>
        <p:nvGraphicFramePr>
          <p:cNvPr id="1074" name="Object 50"/>
          <p:cNvGraphicFramePr>
            <a:graphicFrameLocks noChangeAspect="1"/>
          </p:cNvGraphicFramePr>
          <p:nvPr/>
        </p:nvGraphicFramePr>
        <p:xfrm>
          <a:off x="3500430" y="3071810"/>
          <a:ext cx="242888" cy="288925"/>
        </p:xfrm>
        <a:graphic>
          <a:graphicData uri="http://schemas.openxmlformats.org/presentationml/2006/ole">
            <p:oleObj spid="_x0000_s1074" name="公式" r:id="rId6" imgW="127800" imgH="155160" progId="Equation.3">
              <p:embed/>
            </p:oleObj>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10" name="内容占位符 2"/>
          <p:cNvSpPr>
            <a:spLocks noGrp="1"/>
          </p:cNvSpPr>
          <p:nvPr>
            <p:ph idx="1"/>
          </p:nvPr>
        </p:nvSpPr>
        <p:spPr>
          <a:xfrm>
            <a:off x="457200" y="1196975"/>
            <a:ext cx="8229600" cy="5376863"/>
          </a:xfrm>
        </p:spPr>
        <p:txBody>
          <a:bodyPr/>
          <a:lstStyle/>
          <a:p>
            <a:pPr eaLnBrk="1" hangingPunct="1"/>
            <a:r>
              <a:rPr kumimoji="1" lang="zh-CN" altLang="en-US" sz="1800" b="1" smtClean="0">
                <a:ea typeface="微软雅黑" pitchFamily="34" charset="-122"/>
              </a:rPr>
              <a:t>动量方程：</a:t>
            </a:r>
            <a:endParaRPr kumimoji="1" lang="en-US" altLang="zh-CN" sz="1800" b="1" smtClean="0">
              <a:ea typeface="微软雅黑" pitchFamily="34" charset="-122"/>
            </a:endParaRPr>
          </a:p>
          <a:p>
            <a:pPr eaLnBrk="1" hangingPunct="1"/>
            <a:endParaRPr kumimoji="1" lang="en-US" altLang="zh-CN" sz="1800" b="1" smtClean="0">
              <a:ea typeface="微软雅黑" pitchFamily="34" charset="-122"/>
            </a:endParaRPr>
          </a:p>
          <a:p>
            <a:pPr eaLnBrk="1" hangingPunct="1"/>
            <a:endParaRPr kumimoji="1" lang="en-US" altLang="zh-CN" sz="1800" b="1" smtClean="0">
              <a:ea typeface="微软雅黑" pitchFamily="34" charset="-122"/>
            </a:endParaRPr>
          </a:p>
          <a:p>
            <a:pPr eaLnBrk="1" hangingPunct="1"/>
            <a:endParaRPr kumimoji="1" lang="en-US" altLang="zh-CN" sz="1800" b="1" smtClean="0">
              <a:ea typeface="微软雅黑" pitchFamily="34" charset="-122"/>
            </a:endParaRPr>
          </a:p>
          <a:p>
            <a:pPr eaLnBrk="1" hangingPunct="1"/>
            <a:endParaRPr kumimoji="1" lang="en-US" altLang="zh-CN" sz="1800" b="1" smtClean="0">
              <a:ea typeface="微软雅黑" pitchFamily="34" charset="-122"/>
            </a:endParaRPr>
          </a:p>
          <a:p>
            <a:pPr eaLnBrk="1" hangingPunct="1"/>
            <a:endParaRPr kumimoji="1" lang="en-US" altLang="zh-CN" sz="1800" b="1" smtClean="0">
              <a:ea typeface="微软雅黑" pitchFamily="34" charset="-122"/>
            </a:endParaRPr>
          </a:p>
          <a:p>
            <a:pPr eaLnBrk="1" hangingPunct="1"/>
            <a:endParaRPr kumimoji="1" lang="en-US" altLang="zh-CN" sz="1800" b="1" smtClean="0">
              <a:ea typeface="微软雅黑" pitchFamily="34" charset="-122"/>
            </a:endParaRPr>
          </a:p>
          <a:p>
            <a:pPr eaLnBrk="1" hangingPunct="1"/>
            <a:endParaRPr kumimoji="1" lang="en-US" altLang="zh-CN" sz="1800" b="1" smtClean="0">
              <a:ea typeface="微软雅黑" pitchFamily="34" charset="-122"/>
            </a:endParaRPr>
          </a:p>
          <a:p>
            <a:pPr eaLnBrk="1" hangingPunct="1"/>
            <a:endParaRPr kumimoji="1" lang="en-US" altLang="zh-CN" sz="1800" b="1" smtClean="0">
              <a:ea typeface="微软雅黑" pitchFamily="34" charset="-122"/>
            </a:endParaRPr>
          </a:p>
          <a:p>
            <a:pPr eaLnBrk="1" hangingPunct="1"/>
            <a:endParaRPr kumimoji="1" lang="en-US" altLang="zh-CN" sz="1800" b="1" smtClean="0">
              <a:ea typeface="微软雅黑" pitchFamily="34" charset="-122"/>
            </a:endParaRPr>
          </a:p>
          <a:p>
            <a:pPr eaLnBrk="1" hangingPunct="1"/>
            <a:r>
              <a:rPr kumimoji="1" lang="zh-CN" altLang="en-US" sz="1800" b="1" smtClean="0">
                <a:ea typeface="微软雅黑" pitchFamily="34" charset="-122"/>
              </a:rPr>
              <a:t>能量方程：</a:t>
            </a:r>
            <a:endParaRPr kumimoji="1" lang="en-US" altLang="zh-CN" sz="1800" b="1" smtClean="0">
              <a:ea typeface="微软雅黑" pitchFamily="34" charset="-122"/>
            </a:endParaRPr>
          </a:p>
          <a:p>
            <a:pPr eaLnBrk="1" hangingPunct="1"/>
            <a:endParaRPr kumimoji="1" lang="en-US" altLang="zh-CN" sz="1800" b="1" smtClean="0">
              <a:ea typeface="微软雅黑" pitchFamily="34" charset="-122"/>
            </a:endParaRPr>
          </a:p>
          <a:p>
            <a:pPr eaLnBrk="1" hangingPunct="1"/>
            <a:endParaRPr kumimoji="1" lang="zh-CN" altLang="en-US" sz="1800" b="1" smtClean="0">
              <a:ea typeface="微软雅黑" pitchFamily="34" charset="-122"/>
            </a:endParaRPr>
          </a:p>
        </p:txBody>
      </p:sp>
      <p:graphicFrame>
        <p:nvGraphicFramePr>
          <p:cNvPr id="41006" name="Object 46"/>
          <p:cNvGraphicFramePr>
            <a:graphicFrameLocks noChangeAspect="1"/>
          </p:cNvGraphicFramePr>
          <p:nvPr/>
        </p:nvGraphicFramePr>
        <p:xfrm>
          <a:off x="2987675" y="1844675"/>
          <a:ext cx="3600450" cy="657225"/>
        </p:xfrm>
        <a:graphic>
          <a:graphicData uri="http://schemas.openxmlformats.org/presentationml/2006/ole">
            <p:oleObj spid="_x0000_s41006" name="公式" r:id="rId3" imgW="2148480" imgH="383760" progId="Equation.3">
              <p:embed/>
            </p:oleObj>
          </a:graphicData>
        </a:graphic>
      </p:graphicFrame>
      <p:graphicFrame>
        <p:nvGraphicFramePr>
          <p:cNvPr id="41007" name="Object 47"/>
          <p:cNvGraphicFramePr>
            <a:graphicFrameLocks noChangeAspect="1"/>
          </p:cNvGraphicFramePr>
          <p:nvPr/>
        </p:nvGraphicFramePr>
        <p:xfrm>
          <a:off x="2987675" y="2636838"/>
          <a:ext cx="3578225" cy="720725"/>
        </p:xfrm>
        <a:graphic>
          <a:graphicData uri="http://schemas.openxmlformats.org/presentationml/2006/ole">
            <p:oleObj spid="_x0000_s41007" name="公式" r:id="rId4" imgW="2130120" imgH="420480" progId="Equation.3">
              <p:embed/>
            </p:oleObj>
          </a:graphicData>
        </a:graphic>
      </p:graphicFrame>
      <p:graphicFrame>
        <p:nvGraphicFramePr>
          <p:cNvPr id="41008" name="Object 48"/>
          <p:cNvGraphicFramePr>
            <a:graphicFrameLocks noChangeAspect="1"/>
          </p:cNvGraphicFramePr>
          <p:nvPr/>
        </p:nvGraphicFramePr>
        <p:xfrm>
          <a:off x="2987675" y="3429000"/>
          <a:ext cx="3600450" cy="650875"/>
        </p:xfrm>
        <a:graphic>
          <a:graphicData uri="http://schemas.openxmlformats.org/presentationml/2006/ole">
            <p:oleObj spid="_x0000_s41008" name="公式" r:id="rId5" imgW="2239920" imgH="393120" progId="Equation.3">
              <p:embed/>
            </p:oleObj>
          </a:graphicData>
        </a:graphic>
      </p:graphicFrame>
      <p:graphicFrame>
        <p:nvGraphicFramePr>
          <p:cNvPr id="41009" name="Object 49"/>
          <p:cNvGraphicFramePr>
            <a:graphicFrameLocks noChangeAspect="1"/>
          </p:cNvGraphicFramePr>
          <p:nvPr/>
        </p:nvGraphicFramePr>
        <p:xfrm>
          <a:off x="2987675" y="4868863"/>
          <a:ext cx="3636963" cy="647700"/>
        </p:xfrm>
        <a:graphic>
          <a:graphicData uri="http://schemas.openxmlformats.org/presentationml/2006/ole">
            <p:oleObj spid="_x0000_s41009" name="公式" r:id="rId6" imgW="2194200" imgH="383760" progId="Equation.3">
              <p:embed/>
            </p:oleObj>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97" name="内容占位符 2"/>
          <p:cNvSpPr>
            <a:spLocks noGrp="1"/>
          </p:cNvSpPr>
          <p:nvPr>
            <p:ph idx="1"/>
          </p:nvPr>
        </p:nvSpPr>
        <p:spPr>
          <a:xfrm>
            <a:off x="457200" y="1052513"/>
            <a:ext cx="8229600" cy="5521325"/>
          </a:xfrm>
        </p:spPr>
        <p:txBody>
          <a:bodyPr/>
          <a:lstStyle/>
          <a:p>
            <a:pPr eaLnBrk="1" hangingPunct="1"/>
            <a:r>
              <a:rPr kumimoji="1" lang="zh-CN" altLang="en-US" b="1" smtClean="0">
                <a:ea typeface="微软雅黑" pitchFamily="34" charset="-122"/>
              </a:rPr>
              <a:t>可压缩流的控制方程</a:t>
            </a:r>
            <a:endParaRPr kumimoji="1" lang="en-US" altLang="zh-CN" b="1" smtClean="0">
              <a:ea typeface="微软雅黑" pitchFamily="34" charset="-122"/>
            </a:endParaRPr>
          </a:p>
          <a:p>
            <a:pPr eaLnBrk="1" hangingPunct="1"/>
            <a:r>
              <a:rPr kumimoji="1" lang="zh-CN" altLang="en-US" sz="2000" smtClean="0">
                <a:ea typeface="微软雅黑" pitchFamily="34" charset="-122"/>
              </a:rPr>
              <a:t>由于我们考虑的问题中有比较明显的压强变化（数百帕斯卡），所以我们决定选用可压缩流而非不可压缩流来解决问题</a:t>
            </a:r>
            <a:endParaRPr kumimoji="1" lang="en-US" altLang="zh-CN" sz="2000" smtClean="0">
              <a:ea typeface="微软雅黑" pitchFamily="34" charset="-122"/>
            </a:endParaRPr>
          </a:p>
          <a:p>
            <a:pPr eaLnBrk="1" hangingPunct="1"/>
            <a:r>
              <a:rPr kumimoji="1" lang="zh-CN" altLang="en-US" sz="2000" smtClean="0">
                <a:ea typeface="微软雅黑" pitchFamily="34" charset="-122"/>
              </a:rPr>
              <a:t>有以上基本控制方程我们可以推导出可压缩流体的湍流方程：</a:t>
            </a:r>
            <a:endParaRPr kumimoji="1" lang="en-US" altLang="zh-CN" sz="2000" smtClean="0">
              <a:ea typeface="微软雅黑" pitchFamily="34" charset="-122"/>
            </a:endParaRPr>
          </a:p>
          <a:p>
            <a:pPr eaLnBrk="1" hangingPunct="1"/>
            <a:endParaRPr kumimoji="1" lang="zh-CN" altLang="en-US" sz="2000" smtClean="0">
              <a:ea typeface="微软雅黑" pitchFamily="34" charset="-122"/>
            </a:endParaRPr>
          </a:p>
          <a:p>
            <a:pPr eaLnBrk="1" hangingPunct="1"/>
            <a:r>
              <a:rPr kumimoji="1" lang="zh-CN" altLang="en-US" sz="2000" smtClean="0">
                <a:ea typeface="微软雅黑" pitchFamily="34" charset="-122"/>
              </a:rPr>
              <a:t>其中，</a:t>
            </a:r>
            <a:r>
              <a:rPr kumimoji="1" lang="zh-CN" altLang="en-US" sz="2000" b="1" smtClean="0">
                <a:ea typeface="微软雅黑" pitchFamily="34" charset="-122"/>
              </a:rPr>
              <a:t>连续性方程：</a:t>
            </a:r>
            <a:endParaRPr kumimoji="1" lang="en-US" altLang="zh-CN" sz="2000" b="1" smtClean="0">
              <a:ea typeface="微软雅黑" pitchFamily="34" charset="-122"/>
            </a:endParaRPr>
          </a:p>
          <a:p>
            <a:pPr eaLnBrk="1" hangingPunct="1"/>
            <a:endParaRPr kumimoji="1" lang="en-US" altLang="zh-CN" sz="1800" b="1" smtClean="0"/>
          </a:p>
        </p:txBody>
      </p:sp>
      <p:graphicFrame>
        <p:nvGraphicFramePr>
          <p:cNvPr id="41996" name="Object 12"/>
          <p:cNvGraphicFramePr>
            <a:graphicFrameLocks noChangeAspect="1"/>
          </p:cNvGraphicFramePr>
          <p:nvPr/>
        </p:nvGraphicFramePr>
        <p:xfrm>
          <a:off x="3132138" y="3284538"/>
          <a:ext cx="2519362" cy="898525"/>
        </p:xfrm>
        <a:graphic>
          <a:graphicData uri="http://schemas.openxmlformats.org/presentationml/2006/ole">
            <p:oleObj spid="_x0000_s41996" name="公式" r:id="rId3" imgW="1096920" imgH="383760" progId="Equation.3">
              <p:embed/>
            </p:oleObj>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74" name="内容占位符 2"/>
          <p:cNvSpPr>
            <a:spLocks noGrp="1"/>
          </p:cNvSpPr>
          <p:nvPr>
            <p:ph idx="1"/>
          </p:nvPr>
        </p:nvSpPr>
        <p:spPr>
          <a:xfrm>
            <a:off x="457200" y="981075"/>
            <a:ext cx="8229600" cy="5592763"/>
          </a:xfrm>
        </p:spPr>
        <p:txBody>
          <a:bodyPr/>
          <a:lstStyle/>
          <a:p>
            <a:pPr eaLnBrk="1" hangingPunct="1"/>
            <a:r>
              <a:rPr kumimoji="1" lang="zh-CN" altLang="en-US" sz="1800" b="1" smtClean="0">
                <a:ea typeface="微软雅黑" pitchFamily="34" charset="-122"/>
              </a:rPr>
              <a:t>雷诺方程：</a:t>
            </a:r>
            <a:endParaRPr kumimoji="1" lang="en-US" altLang="zh-CN" sz="1800" b="1" smtClean="0">
              <a:ea typeface="微软雅黑" pitchFamily="34" charset="-122"/>
            </a:endParaRPr>
          </a:p>
          <a:p>
            <a:pPr eaLnBrk="1" hangingPunct="1"/>
            <a:endParaRPr kumimoji="1" lang="en-US" altLang="zh-CN" sz="1800" b="1" smtClean="0">
              <a:ea typeface="微软雅黑" pitchFamily="34" charset="-122"/>
            </a:endParaRPr>
          </a:p>
          <a:p>
            <a:pPr eaLnBrk="1" hangingPunct="1"/>
            <a:endParaRPr kumimoji="1" lang="en-US" altLang="zh-CN" sz="1800" b="1" smtClean="0">
              <a:ea typeface="微软雅黑" pitchFamily="34" charset="-122"/>
            </a:endParaRPr>
          </a:p>
          <a:p>
            <a:pPr eaLnBrk="1" hangingPunct="1"/>
            <a:endParaRPr kumimoji="1" lang="en-US" altLang="zh-CN" sz="1800" b="1" smtClean="0">
              <a:ea typeface="微软雅黑" pitchFamily="34" charset="-122"/>
            </a:endParaRPr>
          </a:p>
          <a:p>
            <a:pPr eaLnBrk="1" hangingPunct="1"/>
            <a:endParaRPr kumimoji="1" lang="en-US" altLang="zh-CN" sz="1800" b="1" smtClean="0">
              <a:ea typeface="微软雅黑" pitchFamily="34" charset="-122"/>
            </a:endParaRPr>
          </a:p>
          <a:p>
            <a:pPr eaLnBrk="1" hangingPunct="1"/>
            <a:endParaRPr kumimoji="1" lang="en-US" altLang="zh-CN" sz="1800" b="1" smtClean="0">
              <a:ea typeface="微软雅黑" pitchFamily="34" charset="-122"/>
            </a:endParaRPr>
          </a:p>
          <a:p>
            <a:pPr eaLnBrk="1" hangingPunct="1"/>
            <a:endParaRPr kumimoji="1" lang="en-US" altLang="zh-CN" sz="1800" b="1" smtClean="0">
              <a:ea typeface="微软雅黑" pitchFamily="34" charset="-122"/>
            </a:endParaRPr>
          </a:p>
          <a:p>
            <a:pPr eaLnBrk="1" hangingPunct="1"/>
            <a:endParaRPr kumimoji="1" lang="en-US" altLang="zh-CN" sz="1800" b="1" smtClean="0">
              <a:ea typeface="微软雅黑" pitchFamily="34" charset="-122"/>
            </a:endParaRPr>
          </a:p>
          <a:p>
            <a:pPr eaLnBrk="1" hangingPunct="1"/>
            <a:endParaRPr kumimoji="1" lang="en-US" altLang="zh-CN" sz="1800" b="1" smtClean="0">
              <a:ea typeface="微软雅黑" pitchFamily="34" charset="-122"/>
            </a:endParaRPr>
          </a:p>
          <a:p>
            <a:pPr eaLnBrk="1" hangingPunct="1"/>
            <a:r>
              <a:rPr kumimoji="1" lang="zh-CN" altLang="en-US" sz="1800" b="1" smtClean="0">
                <a:ea typeface="微软雅黑" pitchFamily="34" charset="-122"/>
              </a:rPr>
              <a:t>标量输运方程：</a:t>
            </a:r>
            <a:endParaRPr kumimoji="1" lang="en-US" altLang="zh-CN" sz="1800" b="1" smtClean="0">
              <a:ea typeface="微软雅黑" pitchFamily="34" charset="-122"/>
            </a:endParaRPr>
          </a:p>
          <a:p>
            <a:pPr eaLnBrk="1" hangingPunct="1"/>
            <a:endParaRPr kumimoji="1" lang="zh-CN" altLang="en-US" sz="1800" b="1" smtClean="0">
              <a:ea typeface="微软雅黑" pitchFamily="34" charset="-122"/>
            </a:endParaRPr>
          </a:p>
        </p:txBody>
      </p:sp>
      <p:graphicFrame>
        <p:nvGraphicFramePr>
          <p:cNvPr id="45072" name="Object 16"/>
          <p:cNvGraphicFramePr>
            <a:graphicFrameLocks noChangeAspect="1"/>
          </p:cNvGraphicFramePr>
          <p:nvPr/>
        </p:nvGraphicFramePr>
        <p:xfrm>
          <a:off x="1692275" y="1484313"/>
          <a:ext cx="6161088" cy="2232025"/>
        </p:xfrm>
        <a:graphic>
          <a:graphicData uri="http://schemas.openxmlformats.org/presentationml/2006/ole">
            <p:oleObj spid="_x0000_s45072" name="公式" r:id="rId3" imgW="4370040" imgH="1572480" progId="Equation.3">
              <p:embed/>
            </p:oleObj>
          </a:graphicData>
        </a:graphic>
      </p:graphicFrame>
      <p:graphicFrame>
        <p:nvGraphicFramePr>
          <p:cNvPr id="45073" name="Object 17"/>
          <p:cNvGraphicFramePr>
            <a:graphicFrameLocks noChangeAspect="1"/>
          </p:cNvGraphicFramePr>
          <p:nvPr/>
        </p:nvGraphicFramePr>
        <p:xfrm>
          <a:off x="1692275" y="4508500"/>
          <a:ext cx="5400675" cy="720725"/>
        </p:xfrm>
        <a:graphic>
          <a:graphicData uri="http://schemas.openxmlformats.org/presentationml/2006/ole">
            <p:oleObj spid="_x0000_s45073" name="公式" r:id="rId4" imgW="3611160" imgH="466200" progId="Equation.3">
              <p:embed/>
            </p:oleObj>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Grp="1"/>
          </p:cNvSpPr>
          <p:nvPr>
            <p:ph type="title"/>
          </p:nvPr>
        </p:nvSpPr>
        <p:spPr/>
        <p:txBody>
          <a:bodyPr/>
          <a:lstStyle/>
          <a:p>
            <a:pPr eaLnBrk="1" hangingPunct="1"/>
            <a:r>
              <a:rPr kumimoji="1" lang="zh-CN" altLang="en-US" sz="3900" b="1" smtClean="0">
                <a:latin typeface="微软雅黑" pitchFamily="34" charset="-122"/>
                <a:ea typeface="微软雅黑" pitchFamily="34" charset="-122"/>
              </a:rPr>
              <a:t>简化的湍流模型：双方程</a:t>
            </a:r>
            <a:r>
              <a:rPr kumimoji="1" lang="en-US" altLang="zh-CN" sz="3900" b="1" smtClean="0">
                <a:latin typeface="微软雅黑" pitchFamily="34" charset="-122"/>
                <a:ea typeface="微软雅黑" pitchFamily="34" charset="-122"/>
              </a:rPr>
              <a:t>k-ℇ </a:t>
            </a:r>
            <a:r>
              <a:rPr kumimoji="1" lang="zh-CN" altLang="en-US" sz="3900" b="1" smtClean="0">
                <a:latin typeface="微软雅黑" pitchFamily="34" charset="-122"/>
                <a:ea typeface="微软雅黑" pitchFamily="34" charset="-122"/>
              </a:rPr>
              <a:t>模型</a:t>
            </a:r>
            <a:endParaRPr kumimoji="1" lang="en-US" altLang="zh-CN" sz="3900" b="1" smtClean="0">
              <a:latin typeface="微软雅黑" pitchFamily="34" charset="-122"/>
              <a:ea typeface="微软雅黑" pitchFamily="34" charset="-122"/>
            </a:endParaRPr>
          </a:p>
        </p:txBody>
      </p:sp>
      <p:sp>
        <p:nvSpPr>
          <p:cNvPr id="48130" name="Rectangle 3"/>
          <p:cNvSpPr>
            <a:spLocks noGrp="1"/>
          </p:cNvSpPr>
          <p:nvPr>
            <p:ph type="body" idx="1"/>
          </p:nvPr>
        </p:nvSpPr>
        <p:spPr>
          <a:xfrm>
            <a:off x="468313" y="2276475"/>
            <a:ext cx="8351837" cy="4324350"/>
          </a:xfrm>
        </p:spPr>
        <p:txBody>
          <a:bodyPr/>
          <a:lstStyle/>
          <a:p>
            <a:pPr eaLnBrk="1" hangingPunct="1"/>
            <a:r>
              <a:rPr kumimoji="1" lang="zh-CN" altLang="en-US" sz="2600" smtClean="0">
                <a:latin typeface="微软雅黑" pitchFamily="34" charset="-122"/>
                <a:ea typeface="微软雅黑" pitchFamily="34" charset="-122"/>
              </a:rPr>
              <a:t>理论方程在计算上难以实现</a:t>
            </a:r>
          </a:p>
          <a:p>
            <a:pPr eaLnBrk="1" hangingPunct="1"/>
            <a:endParaRPr kumimoji="1" lang="zh-CN" altLang="en-US" sz="2600" smtClean="0">
              <a:latin typeface="微软雅黑" pitchFamily="34" charset="-122"/>
              <a:ea typeface="微软雅黑" pitchFamily="34" charset="-122"/>
            </a:endParaRPr>
          </a:p>
          <a:p>
            <a:pPr eaLnBrk="1" hangingPunct="1">
              <a:lnSpc>
                <a:spcPct val="90000"/>
              </a:lnSpc>
            </a:pPr>
            <a:r>
              <a:rPr kumimoji="1" lang="zh-CN" altLang="en-US" sz="2600" smtClean="0">
                <a:latin typeface="微软雅黑" pitchFamily="34" charset="-122"/>
                <a:ea typeface="微软雅黑" pitchFamily="34" charset="-122"/>
              </a:rPr>
              <a:t>考虑</a:t>
            </a:r>
            <a:r>
              <a:rPr kumimoji="1" lang="en-US" altLang="zh-CN" sz="2600" i="1" smtClean="0">
                <a:latin typeface="微软雅黑" pitchFamily="34" charset="-122"/>
                <a:ea typeface="微软雅黑" pitchFamily="34" charset="-122"/>
              </a:rPr>
              <a:t>k-ℇ </a:t>
            </a:r>
            <a:r>
              <a:rPr kumimoji="1" lang="zh-CN" altLang="en-US" sz="2600" smtClean="0">
                <a:latin typeface="微软雅黑" pitchFamily="34" charset="-122"/>
                <a:ea typeface="微软雅黑" pitchFamily="34" charset="-122"/>
              </a:rPr>
              <a:t>模型原因：使用最广泛、最有效；不需要就不同情况修正模型参数；对于限制流（即有壁面约束）特别有效。</a:t>
            </a:r>
          </a:p>
          <a:p>
            <a:pPr eaLnBrk="1" hangingPunct="1">
              <a:lnSpc>
                <a:spcPct val="90000"/>
              </a:lnSpc>
            </a:pPr>
            <a:endParaRPr kumimoji="1" lang="en-US" altLang="zh-CN" sz="2600" smtClean="0">
              <a:latin typeface="微软雅黑" pitchFamily="34" charset="-122"/>
              <a:ea typeface="微软雅黑" pitchFamily="34" charset="-122"/>
            </a:endParaRPr>
          </a:p>
          <a:p>
            <a:pPr eaLnBrk="1" hangingPunct="1">
              <a:lnSpc>
                <a:spcPct val="90000"/>
              </a:lnSpc>
            </a:pPr>
            <a:r>
              <a:rPr kumimoji="1" lang="zh-CN" altLang="en-US" sz="2600" smtClean="0">
                <a:latin typeface="微软雅黑" pitchFamily="34" charset="-122"/>
                <a:ea typeface="微软雅黑" pitchFamily="34" charset="-122"/>
              </a:rPr>
              <a:t>不使用其他简化模型原因：</a:t>
            </a:r>
          </a:p>
          <a:p>
            <a:pPr eaLnBrk="1" hangingPunct="1">
              <a:buFont typeface="Georgia" pitchFamily="18" charset="0"/>
              <a:buNone/>
            </a:pPr>
            <a:r>
              <a:rPr kumimoji="1" lang="zh-CN" altLang="en-US" sz="2600" smtClean="0">
                <a:latin typeface="微软雅黑" pitchFamily="34" charset="-122"/>
                <a:ea typeface="微软雅黑" pitchFamily="34" charset="-122"/>
              </a:rPr>
              <a:t>    </a:t>
            </a:r>
            <a:r>
              <a:rPr kumimoji="1" lang="en-US" altLang="zh-CN" sz="2600" smtClean="0">
                <a:latin typeface="微软雅黑" pitchFamily="34" charset="-122"/>
                <a:ea typeface="微软雅黑" pitchFamily="34" charset="-122"/>
              </a:rPr>
              <a:t>——</a:t>
            </a:r>
            <a:r>
              <a:rPr kumimoji="1" lang="zh-CN" altLang="en-US" sz="2600" smtClean="0">
                <a:latin typeface="微软雅黑" pitchFamily="34" charset="-122"/>
                <a:ea typeface="微软雅黑" pitchFamily="34" charset="-122"/>
              </a:rPr>
              <a:t>混合长度模型不适合在湍流量的对流和扩散不可忽略（如有回流）的场合使用；</a:t>
            </a:r>
          </a:p>
          <a:p>
            <a:pPr eaLnBrk="1" hangingPunct="1">
              <a:buFont typeface="Georgia" pitchFamily="18" charset="0"/>
              <a:buNone/>
            </a:pPr>
            <a:r>
              <a:rPr kumimoji="1" lang="zh-CN" altLang="en-US" sz="2600" smtClean="0">
                <a:latin typeface="微软雅黑" pitchFamily="34" charset="-122"/>
                <a:ea typeface="微软雅黑" pitchFamily="34" charset="-122"/>
              </a:rPr>
              <a:t>    </a:t>
            </a:r>
            <a:r>
              <a:rPr kumimoji="1" lang="en-US" altLang="zh-CN" sz="2600" smtClean="0">
                <a:latin typeface="微软雅黑" pitchFamily="34" charset="-122"/>
                <a:ea typeface="微软雅黑" pitchFamily="34" charset="-122"/>
              </a:rPr>
              <a:t>——</a:t>
            </a:r>
            <a:r>
              <a:rPr kumimoji="1" lang="zh-CN" altLang="en-US" sz="2600" smtClean="0">
                <a:latin typeface="微软雅黑" pitchFamily="34" charset="-122"/>
                <a:ea typeface="微软雅黑" pitchFamily="34" charset="-122"/>
              </a:rPr>
              <a:t>雷诺应力模型过于复杂，收敛过慢</a:t>
            </a:r>
            <a:endParaRPr kumimoji="1" lang="en-US" altLang="zh-CN" sz="2600" smtClean="0">
              <a:latin typeface="微软雅黑" pitchFamily="34" charset="-122"/>
              <a:ea typeface="微软雅黑" pitchFamily="34" charset="-122"/>
            </a:endParaRPr>
          </a:p>
          <a:p>
            <a:pPr eaLnBrk="1" hangingPunct="1"/>
            <a:endParaRPr kumimoji="1" lang="zh-CN" altLang="en-US" sz="2600" smtClean="0">
              <a:latin typeface="微软雅黑" pitchFamily="34" charset="-122"/>
              <a:ea typeface="微软雅黑" pitchFamily="34" charset="-122"/>
            </a:endParaRPr>
          </a:p>
          <a:p>
            <a:pPr eaLnBrk="1" hangingPunct="1"/>
            <a:endParaRPr kumimoji="1" lang="zh-CN" altLang="en-US" sz="2600" smtClean="0"/>
          </a:p>
          <a:p>
            <a:pPr eaLnBrk="1" hangingPunct="1"/>
            <a:endParaRPr kumimoji="1" lang="zh-CN" altLang="en-US" sz="2600"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98" name="内容占位符 2"/>
          <p:cNvSpPr>
            <a:spLocks noGrp="1"/>
          </p:cNvSpPr>
          <p:nvPr>
            <p:ph idx="1"/>
          </p:nvPr>
        </p:nvSpPr>
        <p:spPr>
          <a:xfrm>
            <a:off x="457200" y="981075"/>
            <a:ext cx="8229600" cy="5592763"/>
          </a:xfrm>
        </p:spPr>
        <p:txBody>
          <a:bodyPr/>
          <a:lstStyle/>
          <a:p>
            <a:pPr eaLnBrk="1" hangingPunct="1"/>
            <a:r>
              <a:rPr kumimoji="1" lang="zh-CN" altLang="en-US" b="1" smtClean="0">
                <a:latin typeface="微软雅黑" pitchFamily="34" charset="-122"/>
                <a:ea typeface="微软雅黑" pitchFamily="34" charset="-122"/>
              </a:rPr>
              <a:t>双方程</a:t>
            </a:r>
            <a:r>
              <a:rPr kumimoji="1" lang="en-US" altLang="zh-CN" b="1" smtClean="0">
                <a:latin typeface="微软雅黑" pitchFamily="34" charset="-122"/>
                <a:ea typeface="微软雅黑" pitchFamily="34" charset="-122"/>
              </a:rPr>
              <a:t>k-ℇ </a:t>
            </a:r>
            <a:r>
              <a:rPr kumimoji="1" lang="zh-CN" altLang="en-US" b="1" smtClean="0">
                <a:latin typeface="微软雅黑" pitchFamily="34" charset="-122"/>
                <a:ea typeface="微软雅黑" pitchFamily="34" charset="-122"/>
              </a:rPr>
              <a:t>模型概述：</a:t>
            </a:r>
            <a:endParaRPr kumimoji="1" lang="en-US" altLang="zh-CN" sz="1800" b="1" smtClean="0">
              <a:latin typeface="微软雅黑" pitchFamily="34" charset="-122"/>
              <a:ea typeface="微软雅黑" pitchFamily="34" charset="-122"/>
            </a:endParaRPr>
          </a:p>
          <a:p>
            <a:pPr eaLnBrk="1" hangingPunct="1"/>
            <a:r>
              <a:rPr kumimoji="1" lang="zh-CN" altLang="en-US" sz="1800" smtClean="0">
                <a:latin typeface="微软雅黑" pitchFamily="34" charset="-122"/>
                <a:ea typeface="微软雅黑" pitchFamily="34" charset="-122"/>
              </a:rPr>
              <a:t>首先定义如下涡粘性</a:t>
            </a:r>
            <a:r>
              <a:rPr kumimoji="1" lang="en-US" altLang="zh-CN" sz="1800" smtClean="0">
                <a:latin typeface="微软雅黑" pitchFamily="34" charset="-122"/>
                <a:ea typeface="微软雅黑" pitchFamily="34" charset="-122"/>
              </a:rPr>
              <a:t>(     </a:t>
            </a:r>
            <a:r>
              <a:rPr kumimoji="1" lang="zh-CN" altLang="en-US" sz="1800" smtClean="0">
                <a:latin typeface="微软雅黑" pitchFamily="34" charset="-122"/>
                <a:ea typeface="微软雅黑" pitchFamily="34" charset="-122"/>
              </a:rPr>
              <a:t>是无量纲的常数</a:t>
            </a:r>
            <a:r>
              <a:rPr kumimoji="1" lang="en-US" altLang="zh-CN" sz="1800" smtClean="0">
                <a:latin typeface="微软雅黑" pitchFamily="34" charset="-122"/>
                <a:ea typeface="微软雅黑" pitchFamily="34" charset="-122"/>
              </a:rPr>
              <a:t>)</a:t>
            </a:r>
            <a:r>
              <a:rPr kumimoji="1" lang="zh-CN" altLang="en-US" sz="1800" smtClean="0">
                <a:latin typeface="微软雅黑" pitchFamily="34" charset="-122"/>
                <a:ea typeface="微软雅黑" pitchFamily="34" charset="-122"/>
              </a:rPr>
              <a:t>：</a:t>
            </a:r>
            <a:endParaRPr kumimoji="1" lang="en-US" altLang="zh-CN" sz="1800" smtClean="0">
              <a:latin typeface="微软雅黑" pitchFamily="34" charset="-122"/>
              <a:ea typeface="微软雅黑" pitchFamily="34" charset="-122"/>
            </a:endParaRPr>
          </a:p>
          <a:p>
            <a:pPr eaLnBrk="1" hangingPunct="1"/>
            <a:endParaRPr kumimoji="1" lang="en-US" altLang="zh-CN" sz="1800" smtClean="0">
              <a:latin typeface="微软雅黑" pitchFamily="34" charset="-122"/>
              <a:ea typeface="微软雅黑" pitchFamily="34" charset="-122"/>
            </a:endParaRPr>
          </a:p>
          <a:p>
            <a:pPr eaLnBrk="1" hangingPunct="1"/>
            <a:endParaRPr kumimoji="1" lang="en-US" altLang="zh-CN" sz="1800" smtClean="0">
              <a:latin typeface="微软雅黑" pitchFamily="34" charset="-122"/>
              <a:ea typeface="微软雅黑" pitchFamily="34" charset="-122"/>
            </a:endParaRPr>
          </a:p>
          <a:p>
            <a:pPr eaLnBrk="1" hangingPunct="1"/>
            <a:endParaRPr kumimoji="1" lang="en-US" altLang="zh-CN" sz="1800" smtClean="0">
              <a:latin typeface="微软雅黑" pitchFamily="34" charset="-122"/>
              <a:ea typeface="微软雅黑" pitchFamily="34" charset="-122"/>
            </a:endParaRPr>
          </a:p>
          <a:p>
            <a:pPr eaLnBrk="1" hangingPunct="1"/>
            <a:endParaRPr kumimoji="1" lang="en-US" altLang="zh-CN" sz="1800" smtClean="0">
              <a:latin typeface="微软雅黑" pitchFamily="34" charset="-122"/>
              <a:ea typeface="微软雅黑" pitchFamily="34" charset="-122"/>
            </a:endParaRPr>
          </a:p>
          <a:p>
            <a:pPr eaLnBrk="1" hangingPunct="1"/>
            <a:r>
              <a:rPr kumimoji="1" lang="zh-CN" altLang="en-US" sz="1800" smtClean="0">
                <a:latin typeface="微软雅黑" pitchFamily="34" charset="-122"/>
                <a:ea typeface="微软雅黑" pitchFamily="34" charset="-122"/>
              </a:rPr>
              <a:t>之后将标准模型应用于</a:t>
            </a:r>
            <a:r>
              <a:rPr kumimoji="1" lang="en-US" altLang="zh-CN" sz="1800" i="1" smtClean="0">
                <a:latin typeface="微软雅黑" pitchFamily="34" charset="-122"/>
                <a:ea typeface="微软雅黑" pitchFamily="34" charset="-122"/>
              </a:rPr>
              <a:t>k</a:t>
            </a:r>
            <a:r>
              <a:rPr kumimoji="1" lang="zh-CN" altLang="en-US" sz="1800" i="1" smtClean="0">
                <a:latin typeface="微软雅黑" pitchFamily="34" charset="-122"/>
                <a:ea typeface="微软雅黑" pitchFamily="34" charset="-122"/>
              </a:rPr>
              <a:t>、 </a:t>
            </a:r>
            <a:r>
              <a:rPr kumimoji="1" lang="en-US" altLang="zh-CN" sz="1800" i="1" smtClean="0">
                <a:latin typeface="微软雅黑" pitchFamily="34" charset="-122"/>
                <a:ea typeface="微软雅黑" pitchFamily="34" charset="-122"/>
              </a:rPr>
              <a:t>ℇ</a:t>
            </a:r>
            <a:r>
              <a:rPr kumimoji="1" lang="en-US" altLang="zh-CN" sz="1800" smtClean="0">
                <a:latin typeface="微软雅黑" pitchFamily="34" charset="-122"/>
                <a:ea typeface="微软雅黑" pitchFamily="34" charset="-122"/>
              </a:rPr>
              <a:t> </a:t>
            </a:r>
            <a:r>
              <a:rPr kumimoji="1" lang="zh-CN" altLang="en-US" sz="1800" smtClean="0">
                <a:latin typeface="微软雅黑" pitchFamily="34" charset="-122"/>
                <a:ea typeface="微软雅黑" pitchFamily="34" charset="-122"/>
              </a:rPr>
              <a:t>的输运方程有以下两式：</a:t>
            </a:r>
            <a:endParaRPr kumimoji="1" lang="en-US" altLang="zh-CN" sz="1800" smtClean="0">
              <a:latin typeface="微软雅黑" pitchFamily="34" charset="-122"/>
              <a:ea typeface="微软雅黑" pitchFamily="34" charset="-122"/>
            </a:endParaRPr>
          </a:p>
          <a:p>
            <a:pPr eaLnBrk="1" hangingPunct="1"/>
            <a:endParaRPr kumimoji="1" lang="en-US" altLang="zh-CN" sz="1800" b="1" smtClean="0">
              <a:latin typeface="微软雅黑" pitchFamily="34" charset="-122"/>
              <a:ea typeface="微软雅黑" pitchFamily="34" charset="-122"/>
            </a:endParaRPr>
          </a:p>
          <a:p>
            <a:pPr eaLnBrk="1" hangingPunct="1"/>
            <a:endParaRPr kumimoji="1" lang="zh-CN" altLang="en-US" sz="1800" b="1" smtClean="0">
              <a:latin typeface="微软雅黑" pitchFamily="34" charset="-122"/>
              <a:ea typeface="微软雅黑" pitchFamily="34" charset="-122"/>
            </a:endParaRPr>
          </a:p>
        </p:txBody>
      </p:sp>
      <p:graphicFrame>
        <p:nvGraphicFramePr>
          <p:cNvPr id="46095" name="Object 15"/>
          <p:cNvGraphicFramePr>
            <a:graphicFrameLocks noChangeAspect="1"/>
          </p:cNvGraphicFramePr>
          <p:nvPr/>
        </p:nvGraphicFramePr>
        <p:xfrm>
          <a:off x="2987675" y="1989138"/>
          <a:ext cx="2362200" cy="779462"/>
        </p:xfrm>
        <a:graphic>
          <a:graphicData uri="http://schemas.openxmlformats.org/presentationml/2006/ole">
            <p:oleObj spid="_x0000_s46095" name="公式" r:id="rId3" imgW="1215720" imgH="393120" progId="Equation.3">
              <p:embed/>
            </p:oleObj>
          </a:graphicData>
        </a:graphic>
      </p:graphicFrame>
      <p:graphicFrame>
        <p:nvGraphicFramePr>
          <p:cNvPr id="46096" name="Object 16"/>
          <p:cNvGraphicFramePr>
            <a:graphicFrameLocks noChangeAspect="1"/>
          </p:cNvGraphicFramePr>
          <p:nvPr/>
        </p:nvGraphicFramePr>
        <p:xfrm>
          <a:off x="3059113" y="1484313"/>
          <a:ext cx="319087" cy="357187"/>
        </p:xfrm>
        <a:graphic>
          <a:graphicData uri="http://schemas.openxmlformats.org/presentationml/2006/ole">
            <p:oleObj spid="_x0000_s46096" name="公式" r:id="rId4" imgW="191880" imgH="219240" progId="Equation.3">
              <p:embed/>
            </p:oleObj>
          </a:graphicData>
        </a:graphic>
      </p:graphicFrame>
      <p:graphicFrame>
        <p:nvGraphicFramePr>
          <p:cNvPr id="46097" name="Object 17"/>
          <p:cNvGraphicFramePr>
            <a:graphicFrameLocks noChangeAspect="1"/>
          </p:cNvGraphicFramePr>
          <p:nvPr/>
        </p:nvGraphicFramePr>
        <p:xfrm>
          <a:off x="1763713" y="3573463"/>
          <a:ext cx="6189662" cy="1655762"/>
        </p:xfrm>
        <a:graphic>
          <a:graphicData uri="http://schemas.openxmlformats.org/presentationml/2006/ole">
            <p:oleObj spid="_x0000_s46097" name="公式" r:id="rId5" imgW="3592800" imgH="950760" progId="Equation.3">
              <p:embed/>
            </p:oleObj>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14" name="内容占位符 2"/>
          <p:cNvSpPr>
            <a:spLocks noGrp="1"/>
          </p:cNvSpPr>
          <p:nvPr>
            <p:ph idx="1"/>
          </p:nvPr>
        </p:nvSpPr>
        <p:spPr>
          <a:xfrm>
            <a:off x="457200" y="981075"/>
            <a:ext cx="8229600" cy="5592763"/>
          </a:xfrm>
        </p:spPr>
        <p:txBody>
          <a:bodyPr/>
          <a:lstStyle/>
          <a:p>
            <a:pPr eaLnBrk="1" hangingPunct="1"/>
            <a:r>
              <a:rPr kumimoji="1" lang="en-US" altLang="zh-CN" b="1" dirty="0" smtClean="0">
                <a:latin typeface="微软雅黑" pitchFamily="34" charset="-122"/>
                <a:ea typeface="微软雅黑" pitchFamily="34" charset="-122"/>
              </a:rPr>
              <a:t>k-ℇ</a:t>
            </a:r>
            <a:r>
              <a:rPr kumimoji="1" lang="en-US" altLang="zh-CN" b="1" i="1" dirty="0" smtClean="0">
                <a:latin typeface="微软雅黑" pitchFamily="34" charset="-122"/>
                <a:ea typeface="微软雅黑" pitchFamily="34" charset="-122"/>
              </a:rPr>
              <a:t> </a:t>
            </a:r>
            <a:r>
              <a:rPr kumimoji="1" lang="zh-CN" altLang="en-US" b="1" dirty="0" smtClean="0">
                <a:latin typeface="微软雅黑" pitchFamily="34" charset="-122"/>
                <a:ea typeface="微软雅黑" pitchFamily="34" charset="-122"/>
              </a:rPr>
              <a:t>模型的边界条件</a:t>
            </a:r>
          </a:p>
          <a:p>
            <a:pPr eaLnBrk="1" hangingPunct="1"/>
            <a:r>
              <a:rPr kumimoji="1" lang="en-US" altLang="zh-CN" sz="1800" dirty="0" smtClean="0">
                <a:latin typeface="微软雅黑" pitchFamily="34" charset="-122"/>
                <a:ea typeface="微软雅黑" pitchFamily="34" charset="-122"/>
              </a:rPr>
              <a:t>k-ℇ </a:t>
            </a:r>
            <a:r>
              <a:rPr kumimoji="1" lang="zh-CN" altLang="en-US" sz="1800" dirty="0" smtClean="0">
                <a:latin typeface="微软雅黑" pitchFamily="34" charset="-122"/>
                <a:ea typeface="微软雅黑" pitchFamily="34" charset="-122"/>
              </a:rPr>
              <a:t>模型方程由于有梯度扩散而成为椭圆型方程，其特性与其他椭圆型方程相同，需要下列边界条件：</a:t>
            </a:r>
          </a:p>
          <a:p>
            <a:pPr eaLnBrk="1" hangingPunct="1"/>
            <a:r>
              <a:rPr kumimoji="1" lang="zh-CN" altLang="en-US" sz="1800" dirty="0" smtClean="0">
                <a:latin typeface="微软雅黑" pitchFamily="34" charset="-122"/>
                <a:ea typeface="微软雅黑" pitchFamily="34" charset="-122"/>
              </a:rPr>
              <a:t>入口：给定 </a:t>
            </a:r>
            <a:r>
              <a:rPr kumimoji="1" lang="en-US" altLang="zh-CN" sz="1800" dirty="0" smtClean="0">
                <a:latin typeface="微软雅黑" pitchFamily="34" charset="-122"/>
                <a:ea typeface="微软雅黑" pitchFamily="34" charset="-122"/>
              </a:rPr>
              <a:t>k</a:t>
            </a:r>
            <a:r>
              <a:rPr kumimoji="1" lang="zh-CN" altLang="en-US" sz="1800" dirty="0" smtClean="0">
                <a:latin typeface="微软雅黑" pitchFamily="34" charset="-122"/>
                <a:ea typeface="微软雅黑" pitchFamily="34" charset="-122"/>
              </a:rPr>
              <a:t>、</a:t>
            </a:r>
            <a:r>
              <a:rPr kumimoji="1" lang="en-US" altLang="zh-CN" sz="1800" dirty="0" smtClean="0">
                <a:latin typeface="微软雅黑" pitchFamily="34" charset="-122"/>
                <a:ea typeface="微软雅黑" pitchFamily="34" charset="-122"/>
              </a:rPr>
              <a:t>ℇ </a:t>
            </a:r>
            <a:r>
              <a:rPr kumimoji="1" lang="zh-CN" altLang="en-US" sz="1800" dirty="0" smtClean="0">
                <a:latin typeface="微软雅黑" pitchFamily="34" charset="-122"/>
                <a:ea typeface="微软雅黑" pitchFamily="34" charset="-122"/>
              </a:rPr>
              <a:t>的分布</a:t>
            </a:r>
          </a:p>
          <a:p>
            <a:pPr eaLnBrk="1" hangingPunct="1"/>
            <a:r>
              <a:rPr kumimoji="1" lang="zh-CN" altLang="en-US" sz="1800" dirty="0" smtClean="0">
                <a:latin typeface="微软雅黑" pitchFamily="34" charset="-122"/>
                <a:ea typeface="微软雅黑" pitchFamily="34" charset="-122"/>
              </a:rPr>
              <a:t>出口或者对称轴满足：</a:t>
            </a:r>
            <a:endParaRPr kumimoji="1" lang="en-US" altLang="zh-CN" sz="1800" dirty="0" smtClean="0">
              <a:latin typeface="微软雅黑" pitchFamily="34" charset="-122"/>
              <a:ea typeface="微软雅黑" pitchFamily="34" charset="-122"/>
            </a:endParaRPr>
          </a:p>
          <a:p>
            <a:pPr eaLnBrk="1" hangingPunct="1"/>
            <a:endParaRPr kumimoji="1" lang="en-US" altLang="zh-CN" sz="1800" dirty="0" smtClean="0">
              <a:latin typeface="微软雅黑" pitchFamily="34" charset="-122"/>
              <a:ea typeface="微软雅黑" pitchFamily="34" charset="-122"/>
            </a:endParaRPr>
          </a:p>
          <a:p>
            <a:pPr eaLnBrk="1" hangingPunct="1"/>
            <a:endParaRPr kumimoji="1" lang="en-US" altLang="zh-CN" sz="1800" dirty="0" smtClean="0">
              <a:latin typeface="微软雅黑" pitchFamily="34" charset="-122"/>
              <a:ea typeface="微软雅黑" pitchFamily="34" charset="-122"/>
            </a:endParaRPr>
          </a:p>
          <a:p>
            <a:pPr eaLnBrk="1" hangingPunct="1"/>
            <a:endParaRPr kumimoji="1" lang="en-US" altLang="zh-CN" sz="1800" dirty="0" smtClean="0">
              <a:latin typeface="微软雅黑" pitchFamily="34" charset="-122"/>
              <a:ea typeface="微软雅黑" pitchFamily="34" charset="-122"/>
            </a:endParaRPr>
          </a:p>
          <a:p>
            <a:pPr eaLnBrk="1" hangingPunct="1"/>
            <a:r>
              <a:rPr kumimoji="1" lang="zh-CN" altLang="en-US" sz="1800" dirty="0" smtClean="0">
                <a:latin typeface="微软雅黑" pitchFamily="34" charset="-122"/>
                <a:ea typeface="微软雅黑" pitchFamily="34" charset="-122"/>
              </a:rPr>
              <a:t>自由流： </a:t>
            </a:r>
            <a:r>
              <a:rPr kumimoji="1" lang="en-US" altLang="zh-CN" sz="1800" dirty="0" smtClean="0">
                <a:latin typeface="微软雅黑" pitchFamily="34" charset="-122"/>
                <a:ea typeface="微软雅黑" pitchFamily="34" charset="-122"/>
              </a:rPr>
              <a:t>k=0</a:t>
            </a:r>
            <a:r>
              <a:rPr kumimoji="1" lang="zh-CN" altLang="en-US" sz="1800" dirty="0" smtClean="0">
                <a:latin typeface="微软雅黑" pitchFamily="34" charset="-122"/>
                <a:ea typeface="微软雅黑" pitchFamily="34" charset="-122"/>
              </a:rPr>
              <a:t>；</a:t>
            </a:r>
            <a:r>
              <a:rPr kumimoji="1" lang="en-US" altLang="zh-CN" sz="1800" dirty="0" smtClean="0">
                <a:latin typeface="微软雅黑" pitchFamily="34" charset="-122"/>
                <a:ea typeface="微软雅黑" pitchFamily="34" charset="-122"/>
              </a:rPr>
              <a:t>ℇ=0</a:t>
            </a:r>
          </a:p>
          <a:p>
            <a:pPr eaLnBrk="1" hangingPunct="1"/>
            <a:r>
              <a:rPr kumimoji="1" lang="zh-CN" altLang="en-US" sz="1800" dirty="0" smtClean="0">
                <a:latin typeface="微软雅黑" pitchFamily="34" charset="-122"/>
                <a:ea typeface="微软雅黑" pitchFamily="34" charset="-122"/>
              </a:rPr>
              <a:t>在探索性设计计算中，如果没有详细的边界信息，</a:t>
            </a:r>
            <a:r>
              <a:rPr kumimoji="1" lang="en-US" altLang="zh-CN" sz="1800" dirty="0" smtClean="0">
                <a:latin typeface="微软雅黑" pitchFamily="34" charset="-122"/>
                <a:ea typeface="微软雅黑" pitchFamily="34" charset="-122"/>
              </a:rPr>
              <a:t>CFD</a:t>
            </a:r>
            <a:r>
              <a:rPr kumimoji="1" lang="zh-CN" altLang="en-US" sz="1800" dirty="0" smtClean="0">
                <a:latin typeface="微软雅黑" pitchFamily="34" charset="-122"/>
                <a:ea typeface="微软雅黑" pitchFamily="34" charset="-122"/>
              </a:rPr>
              <a:t>工程用户一般不需要自己测量</a:t>
            </a:r>
            <a:r>
              <a:rPr kumimoji="1" lang="en-US" altLang="zh-CN" sz="1800" dirty="0" smtClean="0">
                <a:latin typeface="微软雅黑" pitchFamily="34" charset="-122"/>
                <a:ea typeface="微软雅黑" pitchFamily="34" charset="-122"/>
              </a:rPr>
              <a:t>k</a:t>
            </a:r>
            <a:r>
              <a:rPr kumimoji="1" lang="zh-CN" altLang="en-US" sz="1800" dirty="0" smtClean="0">
                <a:latin typeface="微软雅黑" pitchFamily="34" charset="-122"/>
                <a:ea typeface="微软雅黑" pitchFamily="34" charset="-122"/>
              </a:rPr>
              <a:t>和</a:t>
            </a:r>
            <a:r>
              <a:rPr kumimoji="1" lang="en-US" altLang="zh-CN" sz="1800" dirty="0" smtClean="0">
                <a:latin typeface="微软雅黑" pitchFamily="34" charset="-122"/>
                <a:ea typeface="微软雅黑" pitchFamily="34" charset="-122"/>
              </a:rPr>
              <a:t>ℇ </a:t>
            </a:r>
            <a:r>
              <a:rPr kumimoji="1" lang="zh-CN" altLang="en-US" sz="1800" dirty="0" smtClean="0">
                <a:latin typeface="微软雅黑" pitchFamily="34" charset="-122"/>
                <a:ea typeface="微软雅黑" pitchFamily="34" charset="-122"/>
              </a:rPr>
              <a:t>这两个量；利用文献资料中的</a:t>
            </a:r>
            <a:r>
              <a:rPr kumimoji="1" lang="en-US" altLang="zh-CN" sz="1800" dirty="0" smtClean="0">
                <a:latin typeface="微软雅黑" pitchFamily="34" charset="-122"/>
                <a:ea typeface="微软雅黑" pitchFamily="34" charset="-122"/>
              </a:rPr>
              <a:t>k</a:t>
            </a:r>
            <a:r>
              <a:rPr kumimoji="1" lang="zh-CN" altLang="en-US" sz="1800" dirty="0" smtClean="0">
                <a:latin typeface="微软雅黑" pitchFamily="34" charset="-122"/>
                <a:ea typeface="微软雅黑" pitchFamily="34" charset="-122"/>
              </a:rPr>
              <a:t>和</a:t>
            </a:r>
            <a:r>
              <a:rPr kumimoji="1" lang="en-US" altLang="zh-CN" sz="1800" dirty="0" smtClean="0">
                <a:latin typeface="微软雅黑" pitchFamily="34" charset="-122"/>
                <a:ea typeface="微软雅黑" pitchFamily="34" charset="-122"/>
              </a:rPr>
              <a:t>ℇ </a:t>
            </a:r>
            <a:r>
              <a:rPr kumimoji="1" lang="zh-CN" altLang="en-US" sz="1800" dirty="0" smtClean="0">
                <a:latin typeface="微软雅黑" pitchFamily="34" charset="-122"/>
                <a:ea typeface="微软雅黑" pitchFamily="34" charset="-122"/>
              </a:rPr>
              <a:t>就可以使得工作进行下去。</a:t>
            </a:r>
            <a:endParaRPr kumimoji="1" lang="en-US" altLang="zh-CN" sz="1800" dirty="0" smtClean="0">
              <a:latin typeface="微软雅黑" pitchFamily="34" charset="-122"/>
              <a:ea typeface="微软雅黑" pitchFamily="34" charset="-122"/>
            </a:endParaRPr>
          </a:p>
          <a:p>
            <a:pPr eaLnBrk="1" hangingPunct="1"/>
            <a:endParaRPr kumimoji="1" lang="en-US" altLang="zh-CN" sz="1800" dirty="0" smtClean="0">
              <a:latin typeface="微软雅黑" pitchFamily="34" charset="-122"/>
              <a:ea typeface="微软雅黑" pitchFamily="34" charset="-122"/>
            </a:endParaRPr>
          </a:p>
          <a:p>
            <a:pPr eaLnBrk="1" hangingPunct="1"/>
            <a:endParaRPr kumimoji="1" lang="en-US" altLang="zh-CN" sz="1800" dirty="0" smtClean="0">
              <a:latin typeface="微软雅黑" pitchFamily="34" charset="-122"/>
              <a:ea typeface="微软雅黑" pitchFamily="34" charset="-122"/>
            </a:endParaRPr>
          </a:p>
          <a:p>
            <a:pPr eaLnBrk="1" hangingPunct="1"/>
            <a:r>
              <a:rPr kumimoji="1" lang="zh-CN" altLang="en-US" sz="1800" dirty="0" smtClean="0">
                <a:latin typeface="微软雅黑" pitchFamily="34" charset="-122"/>
                <a:ea typeface="微软雅黑" pitchFamily="34" charset="-122"/>
              </a:rPr>
              <a:t>在具体的计算中，由于其是非常复杂的偏微分方程，所以我们使用了计算流体力学（</a:t>
            </a:r>
            <a:r>
              <a:rPr kumimoji="1" lang="en-US" altLang="zh-CN" sz="1800" dirty="0" smtClean="0">
                <a:latin typeface="微软雅黑" pitchFamily="34" charset="-122"/>
                <a:ea typeface="微软雅黑" pitchFamily="34" charset="-122"/>
              </a:rPr>
              <a:t>CFD</a:t>
            </a:r>
            <a:r>
              <a:rPr kumimoji="1" lang="zh-CN" altLang="en-US" sz="1800" dirty="0" smtClean="0">
                <a:latin typeface="微软雅黑" pitchFamily="34" charset="-122"/>
                <a:ea typeface="微软雅黑" pitchFamily="34" charset="-122"/>
              </a:rPr>
              <a:t>）软件</a:t>
            </a:r>
            <a:r>
              <a:rPr kumimoji="1" lang="en-US" altLang="zh-CN" sz="1800" dirty="0" smtClean="0">
                <a:latin typeface="微软雅黑" pitchFamily="34" charset="-122"/>
                <a:ea typeface="微软雅黑" pitchFamily="34" charset="-122"/>
              </a:rPr>
              <a:t>fluent</a:t>
            </a:r>
            <a:r>
              <a:rPr kumimoji="1" lang="zh-CN" altLang="en-US" sz="1800" dirty="0" smtClean="0">
                <a:latin typeface="微软雅黑" pitchFamily="34" charset="-122"/>
                <a:ea typeface="微软雅黑" pitchFamily="34" charset="-122"/>
              </a:rPr>
              <a:t>来实现。</a:t>
            </a:r>
          </a:p>
          <a:p>
            <a:pPr eaLnBrk="1" hangingPunct="1"/>
            <a:endParaRPr kumimoji="1" lang="zh-CN" altLang="en-US" sz="1800" dirty="0" smtClean="0">
              <a:latin typeface="微软雅黑" pitchFamily="34" charset="-122"/>
              <a:ea typeface="微软雅黑" pitchFamily="34" charset="-122"/>
            </a:endParaRPr>
          </a:p>
          <a:p>
            <a:pPr eaLnBrk="1" hangingPunct="1"/>
            <a:endParaRPr kumimoji="1" lang="en-US" altLang="zh-CN" sz="1800" dirty="0" smtClean="0"/>
          </a:p>
          <a:p>
            <a:pPr eaLnBrk="1" hangingPunct="1"/>
            <a:endParaRPr kumimoji="1" lang="en-US" altLang="zh-CN" sz="1800" dirty="0" smtClean="0"/>
          </a:p>
          <a:p>
            <a:pPr eaLnBrk="1" hangingPunct="1"/>
            <a:endParaRPr kumimoji="1" lang="en-US" altLang="zh-CN" sz="1800" dirty="0" smtClean="0"/>
          </a:p>
          <a:p>
            <a:pPr eaLnBrk="1" hangingPunct="1">
              <a:buFont typeface="Georgia" pitchFamily="18" charset="0"/>
              <a:buNone/>
            </a:pPr>
            <a:endParaRPr kumimoji="1" lang="zh-CN" altLang="en-US" sz="1800" dirty="0" smtClean="0"/>
          </a:p>
        </p:txBody>
      </p:sp>
      <p:graphicFrame>
        <p:nvGraphicFramePr>
          <p:cNvPr id="47112" name="Object 8"/>
          <p:cNvGraphicFramePr>
            <a:graphicFrameLocks noChangeAspect="1"/>
          </p:cNvGraphicFramePr>
          <p:nvPr/>
        </p:nvGraphicFramePr>
        <p:xfrm>
          <a:off x="2484438" y="2781300"/>
          <a:ext cx="863600" cy="765175"/>
        </p:xfrm>
        <a:graphic>
          <a:graphicData uri="http://schemas.openxmlformats.org/presentationml/2006/ole">
            <p:oleObj spid="_x0000_s47112" name="公式" r:id="rId3" imgW="429480" imgH="383760" progId="Equation.3">
              <p:embed/>
            </p:oleObj>
          </a:graphicData>
        </a:graphic>
      </p:graphicFrame>
      <p:graphicFrame>
        <p:nvGraphicFramePr>
          <p:cNvPr id="47113" name="Object 9"/>
          <p:cNvGraphicFramePr>
            <a:graphicFrameLocks noChangeAspect="1"/>
          </p:cNvGraphicFramePr>
          <p:nvPr/>
        </p:nvGraphicFramePr>
        <p:xfrm>
          <a:off x="4572000" y="2781300"/>
          <a:ext cx="863600" cy="765175"/>
        </p:xfrm>
        <a:graphic>
          <a:graphicData uri="http://schemas.openxmlformats.org/presentationml/2006/ole">
            <p:oleObj spid="_x0000_s47113" name="公式" r:id="rId4" imgW="429480" imgH="383760" progId="Equation.3">
              <p:embed/>
            </p:oleObj>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p:cNvSpPr>
            <a:spLocks noGrp="1"/>
          </p:cNvSpPr>
          <p:nvPr>
            <p:ph type="title"/>
          </p:nvPr>
        </p:nvSpPr>
        <p:spPr>
          <a:xfrm>
            <a:off x="468313" y="1125538"/>
            <a:ext cx="8229600" cy="1066800"/>
          </a:xfrm>
        </p:spPr>
        <p:txBody>
          <a:bodyPr/>
          <a:lstStyle/>
          <a:p>
            <a:pPr eaLnBrk="1" hangingPunct="1"/>
            <a:r>
              <a:rPr lang="zh-CN" altLang="en-US" b="1" smtClean="0">
                <a:latin typeface="微软雅黑" pitchFamily="34" charset="-122"/>
                <a:ea typeface="微软雅黑" pitchFamily="34" charset="-122"/>
              </a:rPr>
              <a:t>模拟工具：</a:t>
            </a:r>
            <a:r>
              <a:rPr lang="en-US" altLang="zh-CN" b="1" smtClean="0">
                <a:latin typeface="微软雅黑" pitchFamily="34" charset="-122"/>
                <a:ea typeface="微软雅黑" pitchFamily="34" charset="-122"/>
              </a:rPr>
              <a:t>fluent 6.3.26</a:t>
            </a:r>
          </a:p>
        </p:txBody>
      </p:sp>
      <p:pic>
        <p:nvPicPr>
          <p:cNvPr id="50178" name="Picture 4" descr="fluent-logo3"/>
          <p:cNvPicPr>
            <a:picLocks noChangeAspect="1" noChangeArrowheads="1"/>
          </p:cNvPicPr>
          <p:nvPr/>
        </p:nvPicPr>
        <p:blipFill>
          <a:blip r:embed="rId2"/>
          <a:srcRect/>
          <a:stretch>
            <a:fillRect/>
          </a:stretch>
        </p:blipFill>
        <p:spPr bwMode="auto">
          <a:xfrm>
            <a:off x="0" y="2205038"/>
            <a:ext cx="6011863" cy="4090987"/>
          </a:xfrm>
          <a:prstGeom prst="rect">
            <a:avLst/>
          </a:prstGeom>
          <a:noFill/>
          <a:ln w="9525">
            <a:noFill/>
            <a:miter lim="800000"/>
            <a:headEnd/>
            <a:tailEnd/>
          </a:ln>
        </p:spPr>
      </p:pic>
      <p:sp>
        <p:nvSpPr>
          <p:cNvPr id="50179" name="Text Box 5"/>
          <p:cNvSpPr txBox="1">
            <a:spLocks noChangeArrowheads="1"/>
          </p:cNvSpPr>
          <p:nvPr/>
        </p:nvSpPr>
        <p:spPr bwMode="auto">
          <a:xfrm>
            <a:off x="5910263" y="2349500"/>
            <a:ext cx="3313112" cy="3113088"/>
          </a:xfrm>
          <a:prstGeom prst="rect">
            <a:avLst/>
          </a:prstGeom>
          <a:noFill/>
          <a:ln w="9525">
            <a:noFill/>
            <a:miter lim="800000"/>
            <a:headEnd/>
            <a:tailEnd/>
          </a:ln>
        </p:spPr>
        <p:txBody>
          <a:bodyPr>
            <a:spAutoFit/>
          </a:bodyPr>
          <a:lstStyle/>
          <a:p>
            <a:pPr>
              <a:spcBef>
                <a:spcPct val="50000"/>
              </a:spcBef>
            </a:pPr>
            <a:endParaRPr lang="zh-CN" altLang="en-US" b="0" dirty="0"/>
          </a:p>
          <a:p>
            <a:r>
              <a:rPr lang="zh-CN" altLang="en-US" b="0" dirty="0">
                <a:ea typeface="微软雅黑" pitchFamily="34" charset="-122"/>
              </a:rPr>
              <a:t>（</a:t>
            </a:r>
            <a:r>
              <a:rPr lang="en-US" altLang="zh-CN" b="0" dirty="0">
                <a:ea typeface="微软雅黑" pitchFamily="34" charset="-122"/>
              </a:rPr>
              <a:t>1</a:t>
            </a:r>
            <a:r>
              <a:rPr lang="zh-CN" altLang="en-US" b="0" dirty="0">
                <a:ea typeface="微软雅黑" pitchFamily="34" charset="-122"/>
              </a:rPr>
              <a:t>）生成计算网格；</a:t>
            </a:r>
          </a:p>
          <a:p>
            <a:r>
              <a:rPr lang="zh-CN" altLang="en-US" b="0" dirty="0">
                <a:ea typeface="微软雅黑" pitchFamily="34" charset="-122"/>
              </a:rPr>
              <a:t>（</a:t>
            </a:r>
            <a:r>
              <a:rPr lang="en-US" altLang="zh-CN" b="0" dirty="0">
                <a:ea typeface="微软雅黑" pitchFamily="34" charset="-122"/>
              </a:rPr>
              <a:t>2</a:t>
            </a:r>
            <a:r>
              <a:rPr lang="zh-CN" altLang="en-US" b="0" dirty="0">
                <a:ea typeface="微软雅黑" pitchFamily="34" charset="-122"/>
              </a:rPr>
              <a:t>）输入并检查网格；</a:t>
            </a:r>
          </a:p>
          <a:p>
            <a:r>
              <a:rPr lang="zh-CN" altLang="en-US" b="0" dirty="0">
                <a:ea typeface="微软雅黑" pitchFamily="34" charset="-122"/>
              </a:rPr>
              <a:t>（</a:t>
            </a:r>
            <a:r>
              <a:rPr lang="en-US" altLang="zh-CN" b="0" dirty="0">
                <a:ea typeface="微软雅黑" pitchFamily="34" charset="-122"/>
              </a:rPr>
              <a:t>3</a:t>
            </a:r>
            <a:r>
              <a:rPr lang="zh-CN" altLang="en-US" b="0" dirty="0">
                <a:ea typeface="微软雅黑" pitchFamily="34" charset="-122"/>
              </a:rPr>
              <a:t>）选择求解器；</a:t>
            </a:r>
          </a:p>
          <a:p>
            <a:r>
              <a:rPr lang="zh-CN" altLang="en-US" b="0" dirty="0">
                <a:ea typeface="微软雅黑" pitchFamily="34" charset="-122"/>
              </a:rPr>
              <a:t>（</a:t>
            </a:r>
            <a:r>
              <a:rPr lang="en-US" altLang="zh-CN" b="0" dirty="0">
                <a:ea typeface="微软雅黑" pitchFamily="34" charset="-122"/>
              </a:rPr>
              <a:t>4</a:t>
            </a:r>
            <a:r>
              <a:rPr lang="zh-CN" altLang="en-US" b="0" dirty="0">
                <a:ea typeface="微软雅黑" pitchFamily="34" charset="-122"/>
              </a:rPr>
              <a:t>）选择求解的模型；</a:t>
            </a:r>
          </a:p>
          <a:p>
            <a:r>
              <a:rPr lang="zh-CN" altLang="en-US" b="0" dirty="0">
                <a:ea typeface="微软雅黑" pitchFamily="34" charset="-122"/>
              </a:rPr>
              <a:t>（</a:t>
            </a:r>
            <a:r>
              <a:rPr lang="en-US" altLang="zh-CN" b="0" dirty="0">
                <a:ea typeface="微软雅黑" pitchFamily="34" charset="-122"/>
              </a:rPr>
              <a:t>5</a:t>
            </a:r>
            <a:r>
              <a:rPr lang="zh-CN" altLang="en-US" b="0" dirty="0">
                <a:ea typeface="微软雅黑" pitchFamily="34" charset="-122"/>
              </a:rPr>
              <a:t>）确定流体的材料物性；</a:t>
            </a:r>
          </a:p>
          <a:p>
            <a:r>
              <a:rPr lang="zh-CN" altLang="en-US" b="0" dirty="0">
                <a:ea typeface="微软雅黑" pitchFamily="34" charset="-122"/>
              </a:rPr>
              <a:t>（</a:t>
            </a:r>
            <a:r>
              <a:rPr lang="en-US" altLang="zh-CN" b="0" dirty="0">
                <a:ea typeface="微软雅黑" pitchFamily="34" charset="-122"/>
              </a:rPr>
              <a:t>6</a:t>
            </a:r>
            <a:r>
              <a:rPr lang="zh-CN" altLang="en-US" b="0" dirty="0">
                <a:ea typeface="微软雅黑" pitchFamily="34" charset="-122"/>
              </a:rPr>
              <a:t>）确定边界类型及其边界条件；</a:t>
            </a:r>
          </a:p>
          <a:p>
            <a:r>
              <a:rPr lang="zh-CN" altLang="en-US" b="0" dirty="0">
                <a:ea typeface="微软雅黑" pitchFamily="34" charset="-122"/>
              </a:rPr>
              <a:t>（</a:t>
            </a:r>
            <a:r>
              <a:rPr lang="en-US" altLang="zh-CN" b="0" dirty="0">
                <a:ea typeface="微软雅黑" pitchFamily="34" charset="-122"/>
              </a:rPr>
              <a:t>7</a:t>
            </a:r>
            <a:r>
              <a:rPr lang="zh-CN" altLang="en-US" b="0" dirty="0">
                <a:ea typeface="微软雅黑" pitchFamily="34" charset="-122"/>
              </a:rPr>
              <a:t>）调节计算控制参数；</a:t>
            </a:r>
          </a:p>
          <a:p>
            <a:r>
              <a:rPr lang="zh-CN" altLang="en-US" b="0" dirty="0">
                <a:ea typeface="微软雅黑" pitchFamily="34" charset="-122"/>
              </a:rPr>
              <a:t>（</a:t>
            </a:r>
            <a:r>
              <a:rPr lang="en-US" altLang="zh-CN" b="0" dirty="0">
                <a:ea typeface="微软雅黑" pitchFamily="34" charset="-122"/>
              </a:rPr>
              <a:t>8</a:t>
            </a:r>
            <a:r>
              <a:rPr lang="zh-CN" altLang="en-US" b="0" dirty="0">
                <a:ea typeface="微软雅黑" pitchFamily="34" charset="-122"/>
              </a:rPr>
              <a:t>）流场初始化；</a:t>
            </a:r>
          </a:p>
          <a:p>
            <a:r>
              <a:rPr lang="zh-CN" altLang="en-US" b="0" dirty="0">
                <a:ea typeface="微软雅黑" pitchFamily="34" charset="-122"/>
              </a:rPr>
              <a:t>（</a:t>
            </a:r>
            <a:r>
              <a:rPr lang="en-US" altLang="zh-CN" b="0" dirty="0">
                <a:ea typeface="微软雅黑" pitchFamily="34" charset="-122"/>
              </a:rPr>
              <a:t>9</a:t>
            </a:r>
            <a:r>
              <a:rPr lang="zh-CN" altLang="en-US" b="0" dirty="0">
                <a:ea typeface="微软雅黑" pitchFamily="34" charset="-122"/>
              </a:rPr>
              <a:t>）求解计算</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标题 1"/>
          <p:cNvSpPr>
            <a:spLocks noGrp="1"/>
          </p:cNvSpPr>
          <p:nvPr>
            <p:ph type="title"/>
          </p:nvPr>
        </p:nvSpPr>
        <p:spPr>
          <a:xfrm>
            <a:off x="468313" y="1125538"/>
            <a:ext cx="8229600" cy="1066800"/>
          </a:xfrm>
        </p:spPr>
        <p:txBody>
          <a:bodyPr/>
          <a:lstStyle/>
          <a:p>
            <a:pPr eaLnBrk="1" hangingPunct="1"/>
            <a:r>
              <a:rPr lang="zh-CN" altLang="en-US" b="1" smtClean="0">
                <a:ea typeface="微软雅黑" pitchFamily="34" charset="-122"/>
              </a:rPr>
              <a:t>问题的分析与概括</a:t>
            </a:r>
          </a:p>
        </p:txBody>
      </p:sp>
      <p:sp>
        <p:nvSpPr>
          <p:cNvPr id="14338" name="内容占位符 2"/>
          <p:cNvSpPr>
            <a:spLocks noGrp="1"/>
          </p:cNvSpPr>
          <p:nvPr>
            <p:ph idx="1"/>
          </p:nvPr>
        </p:nvSpPr>
        <p:spPr/>
        <p:txBody>
          <a:bodyPr/>
          <a:lstStyle/>
          <a:p>
            <a:pPr eaLnBrk="1" hangingPunct="1"/>
            <a:r>
              <a:rPr lang="zh-CN" altLang="en-US" smtClean="0">
                <a:latin typeface="微软雅黑" pitchFamily="34" charset="-122"/>
                <a:ea typeface="微软雅黑" pitchFamily="34" charset="-122"/>
              </a:rPr>
              <a:t>如何在给定了机房中一些位置处的温度信息的情况下</a:t>
            </a:r>
            <a:r>
              <a:rPr lang="en-US" altLang="zh-CN" smtClean="0">
                <a:latin typeface="微软雅黑" pitchFamily="34" charset="-122"/>
                <a:ea typeface="微软雅黑" pitchFamily="34" charset="-122"/>
              </a:rPr>
              <a:t>,</a:t>
            </a:r>
            <a:r>
              <a:rPr lang="zh-CN" altLang="en-US" smtClean="0">
                <a:latin typeface="微软雅黑" pitchFamily="34" charset="-122"/>
                <a:ea typeface="微软雅黑" pitchFamily="34" charset="-122"/>
              </a:rPr>
              <a:t>描绘机房整体的温度分布情况</a:t>
            </a:r>
            <a:r>
              <a:rPr lang="en-US" altLang="zh-CN" smtClean="0">
                <a:latin typeface="微软雅黑" pitchFamily="34" charset="-122"/>
                <a:ea typeface="微软雅黑" pitchFamily="34" charset="-122"/>
              </a:rPr>
              <a:t>?</a:t>
            </a:r>
          </a:p>
          <a:p>
            <a:pPr eaLnBrk="1" hangingPunct="1"/>
            <a:endParaRPr lang="en-US" altLang="zh-CN" smtClean="0">
              <a:latin typeface="微软雅黑" pitchFamily="34" charset="-122"/>
              <a:ea typeface="微软雅黑" pitchFamily="34" charset="-122"/>
            </a:endParaRPr>
          </a:p>
          <a:p>
            <a:pPr eaLnBrk="1" hangingPunct="1"/>
            <a:r>
              <a:rPr lang="zh-CN" altLang="en-US" smtClean="0">
                <a:latin typeface="微软雅黑" pitchFamily="34" charset="-122"/>
                <a:ea typeface="微软雅黑" pitchFamily="34" charset="-122"/>
              </a:rPr>
              <a:t>如何对于机房内温度和流场进行数学建模</a:t>
            </a:r>
            <a:r>
              <a:rPr lang="en-US" altLang="zh-CN" smtClean="0">
                <a:latin typeface="微软雅黑" pitchFamily="34" charset="-122"/>
                <a:ea typeface="微软雅黑" pitchFamily="34" charset="-122"/>
              </a:rPr>
              <a:t>?</a:t>
            </a:r>
          </a:p>
          <a:p>
            <a:pPr eaLnBrk="1" hangingPunct="1"/>
            <a:endParaRPr lang="en-US" altLang="zh-CN" smtClean="0">
              <a:latin typeface="微软雅黑" pitchFamily="34" charset="-122"/>
              <a:ea typeface="微软雅黑" pitchFamily="34" charset="-122"/>
            </a:endParaRPr>
          </a:p>
          <a:p>
            <a:pPr eaLnBrk="1" hangingPunct="1"/>
            <a:r>
              <a:rPr lang="zh-CN" altLang="en-US" smtClean="0">
                <a:latin typeface="微软雅黑" pitchFamily="34" charset="-122"/>
                <a:ea typeface="微软雅黑" pitchFamily="34" charset="-122"/>
              </a:rPr>
              <a:t>如何在模型的基础上</a:t>
            </a:r>
            <a:r>
              <a:rPr lang="en-US" altLang="zh-CN" smtClean="0">
                <a:latin typeface="微软雅黑" pitchFamily="34" charset="-122"/>
                <a:ea typeface="微软雅黑" pitchFamily="34" charset="-122"/>
              </a:rPr>
              <a:t>,</a:t>
            </a:r>
            <a:r>
              <a:rPr lang="zh-CN" altLang="en-US" smtClean="0">
                <a:latin typeface="微软雅黑" pitchFamily="34" charset="-122"/>
                <a:ea typeface="微软雅黑" pitchFamily="34" charset="-122"/>
              </a:rPr>
              <a:t>寻找在一定任务负载的情况下的优化机房温度的方法</a:t>
            </a:r>
            <a:r>
              <a:rPr lang="en-US" altLang="zh-CN" smtClean="0">
                <a:latin typeface="微软雅黑" pitchFamily="34" charset="-122"/>
                <a:ea typeface="微软雅黑" pitchFamily="34" charset="-122"/>
              </a:rPr>
              <a:t>?</a:t>
            </a:r>
            <a:endParaRPr lang="zh-CN" altLang="en-US" smtClean="0">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标题 1"/>
          <p:cNvSpPr>
            <a:spLocks noGrp="1"/>
          </p:cNvSpPr>
          <p:nvPr>
            <p:ph type="title"/>
          </p:nvPr>
        </p:nvSpPr>
        <p:spPr/>
        <p:txBody>
          <a:bodyPr/>
          <a:lstStyle/>
          <a:p>
            <a:pPr eaLnBrk="1" hangingPunct="1"/>
            <a:r>
              <a:rPr lang="zh-CN" altLang="en-US" b="1" smtClean="0">
                <a:ea typeface="微软雅黑" pitchFamily="34" charset="-122"/>
              </a:rPr>
              <a:t>模拟效果</a:t>
            </a:r>
          </a:p>
        </p:txBody>
      </p:sp>
      <p:pic>
        <p:nvPicPr>
          <p:cNvPr id="51202" name="内容占位符 3" descr="q4.1500.pathline.jpg"/>
          <p:cNvPicPr>
            <a:picLocks noGrp="1" noChangeAspect="1"/>
          </p:cNvPicPr>
          <p:nvPr>
            <p:ph idx="1"/>
          </p:nvPr>
        </p:nvPicPr>
        <p:blipFill>
          <a:blip r:embed="rId2"/>
          <a:srcRect/>
          <a:stretch>
            <a:fillRect/>
          </a:stretch>
        </p:blipFill>
        <p:spPr>
          <a:xfrm>
            <a:off x="1692275" y="2044700"/>
            <a:ext cx="6048375" cy="4598988"/>
          </a:xfr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标题 1"/>
          <p:cNvSpPr>
            <a:spLocks noGrp="1"/>
          </p:cNvSpPr>
          <p:nvPr>
            <p:ph type="title"/>
          </p:nvPr>
        </p:nvSpPr>
        <p:spPr/>
        <p:txBody>
          <a:bodyPr/>
          <a:lstStyle/>
          <a:p>
            <a:pPr eaLnBrk="1" hangingPunct="1"/>
            <a:r>
              <a:rPr lang="zh-CN" altLang="en-US" b="1" smtClean="0">
                <a:ea typeface="微软雅黑" pitchFamily="34" charset="-122"/>
              </a:rPr>
              <a:t>模拟效果</a:t>
            </a:r>
          </a:p>
        </p:txBody>
      </p:sp>
      <p:pic>
        <p:nvPicPr>
          <p:cNvPr id="52226" name="内容占位符 3" descr="q4.1500.pathline.jpg"/>
          <p:cNvPicPr>
            <a:picLocks noGrp="1" noChangeAspect="1"/>
          </p:cNvPicPr>
          <p:nvPr>
            <p:ph idx="1"/>
          </p:nvPr>
        </p:nvPicPr>
        <p:blipFill>
          <a:blip r:embed="rId2"/>
          <a:srcRect/>
          <a:stretch>
            <a:fillRect/>
          </a:stretch>
        </p:blipFill>
        <p:spPr>
          <a:xfrm>
            <a:off x="1763713" y="2060575"/>
            <a:ext cx="6048375" cy="4602163"/>
          </a:xfr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p:cNvSpPr>
          <p:nvPr>
            <p:ph type="title"/>
          </p:nvPr>
        </p:nvSpPr>
        <p:spPr/>
        <p:txBody>
          <a:bodyPr/>
          <a:lstStyle/>
          <a:p>
            <a:pPr eaLnBrk="1" hangingPunct="1"/>
            <a:r>
              <a:rPr lang="zh-CN" altLang="en-US" b="1" smtClean="0">
                <a:ea typeface="微软雅黑" pitchFamily="34" charset="-122"/>
              </a:rPr>
              <a:t>基本结论：图像定性分析</a:t>
            </a:r>
          </a:p>
        </p:txBody>
      </p:sp>
      <p:sp>
        <p:nvSpPr>
          <p:cNvPr id="17410" name="Rectangle 3"/>
          <p:cNvSpPr>
            <a:spLocks noGrp="1"/>
          </p:cNvSpPr>
          <p:nvPr>
            <p:ph type="body" idx="1"/>
          </p:nvPr>
        </p:nvSpPr>
        <p:spPr/>
        <p:txBody>
          <a:bodyPr/>
          <a:lstStyle/>
          <a:p>
            <a:pPr eaLnBrk="1" hangingPunct="1"/>
            <a:r>
              <a:rPr lang="zh-CN" altLang="en-US" smtClean="0">
                <a:ea typeface="微软雅黑" pitchFamily="34" charset="-122"/>
              </a:rPr>
              <a:t>冷通道中，温度随着高度的增大而升高</a:t>
            </a:r>
          </a:p>
          <a:p>
            <a:pPr eaLnBrk="1" hangingPunct="1"/>
            <a:endParaRPr lang="zh-CN" altLang="en-US" smtClean="0">
              <a:ea typeface="微软雅黑" pitchFamily="34" charset="-122"/>
            </a:endParaRPr>
          </a:p>
          <a:p>
            <a:pPr eaLnBrk="1" hangingPunct="1"/>
            <a:r>
              <a:rPr lang="zh-CN" altLang="en-US" smtClean="0">
                <a:ea typeface="微软雅黑" pitchFamily="34" charset="-122"/>
              </a:rPr>
              <a:t>热通道中，有热点的存在</a:t>
            </a:r>
          </a:p>
          <a:p>
            <a:pPr eaLnBrk="1" hangingPunct="1"/>
            <a:endParaRPr lang="zh-CN" altLang="en-US" smtClean="0">
              <a:ea typeface="微软雅黑" pitchFamily="34" charset="-122"/>
            </a:endParaRPr>
          </a:p>
          <a:p>
            <a:pPr eaLnBrk="1" hangingPunct="1"/>
            <a:r>
              <a:rPr lang="zh-CN" altLang="en-US" smtClean="0">
                <a:ea typeface="微软雅黑" pitchFamily="34" charset="-122"/>
              </a:rPr>
              <a:t>直观物理解释</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标题 1"/>
          <p:cNvSpPr>
            <a:spLocks noGrp="1"/>
          </p:cNvSpPr>
          <p:nvPr>
            <p:ph type="title"/>
          </p:nvPr>
        </p:nvSpPr>
        <p:spPr>
          <a:xfrm>
            <a:off x="468313" y="1125538"/>
            <a:ext cx="8229600" cy="1066800"/>
          </a:xfrm>
        </p:spPr>
        <p:txBody>
          <a:bodyPr/>
          <a:lstStyle/>
          <a:p>
            <a:pPr eaLnBrk="1" hangingPunct="1"/>
            <a:r>
              <a:rPr lang="zh-CN" altLang="en-US" b="1" dirty="0" smtClean="0">
                <a:ea typeface="微软雅黑" pitchFamily="34" charset="-122"/>
              </a:rPr>
              <a:t>流场模拟的结果分析和评价</a:t>
            </a:r>
            <a:endParaRPr lang="en-US" altLang="zh-CN" b="1" dirty="0" smtClean="0">
              <a:ea typeface="微软雅黑" pitchFamily="34" charset="-122"/>
            </a:endParaRPr>
          </a:p>
        </p:txBody>
      </p:sp>
      <p:sp>
        <p:nvSpPr>
          <p:cNvPr id="53250" name="内容占位符 2"/>
          <p:cNvSpPr>
            <a:spLocks noGrp="1"/>
          </p:cNvSpPr>
          <p:nvPr>
            <p:ph idx="1"/>
          </p:nvPr>
        </p:nvSpPr>
        <p:spPr>
          <a:xfrm>
            <a:off x="468313" y="2276475"/>
            <a:ext cx="8229600" cy="4324350"/>
          </a:xfrm>
        </p:spPr>
        <p:txBody>
          <a:bodyPr/>
          <a:lstStyle/>
          <a:p>
            <a:pPr eaLnBrk="1" hangingPunct="1"/>
            <a:r>
              <a:rPr lang="zh-CN" altLang="en-US" b="1" dirty="0" smtClean="0">
                <a:latin typeface="微软雅黑" pitchFamily="34" charset="-122"/>
                <a:ea typeface="微软雅黑" pitchFamily="34" charset="-122"/>
              </a:rPr>
              <a:t>从图像上看</a:t>
            </a:r>
            <a:endParaRPr lang="en-US" altLang="zh-CN" b="1" dirty="0" smtClean="0">
              <a:latin typeface="微软雅黑" pitchFamily="34" charset="-122"/>
              <a:ea typeface="微软雅黑" pitchFamily="34" charset="-122"/>
            </a:endParaRPr>
          </a:p>
          <a:p>
            <a:pPr lvl="1" eaLnBrk="1" hangingPunct="1"/>
            <a:r>
              <a:rPr lang="zh-CN" altLang="en-US" b="1" dirty="0" smtClean="0">
                <a:latin typeface="微软雅黑" pitchFamily="34" charset="-122"/>
                <a:ea typeface="微软雅黑" pitchFamily="34" charset="-122"/>
              </a:rPr>
              <a:t>基本满足附件一的定性要求：</a:t>
            </a:r>
          </a:p>
          <a:p>
            <a:pPr lvl="1" eaLnBrk="1" hangingPunct="1">
              <a:buFont typeface="Georgia" pitchFamily="18" charset="0"/>
              <a:buNone/>
            </a:pPr>
            <a:r>
              <a:rPr lang="zh-CN" altLang="en-US" b="1" dirty="0" smtClean="0">
                <a:latin typeface="微软雅黑" pitchFamily="34" charset="-122"/>
                <a:ea typeface="微软雅黑" pitchFamily="34" charset="-122"/>
              </a:rPr>
              <a:t>   </a:t>
            </a:r>
            <a:r>
              <a:rPr lang="en-US" altLang="zh-CN" b="1" dirty="0" smtClean="0">
                <a:latin typeface="微软雅黑" pitchFamily="34" charset="-122"/>
                <a:ea typeface="微软雅黑" pitchFamily="34" charset="-122"/>
              </a:rPr>
              <a:t>——</a:t>
            </a:r>
            <a:r>
              <a:rPr lang="zh-CN" altLang="en-US" b="1" dirty="0" smtClean="0">
                <a:latin typeface="微软雅黑" pitchFamily="34" charset="-122"/>
                <a:ea typeface="微软雅黑" pitchFamily="34" charset="-122"/>
              </a:rPr>
              <a:t>冷通道，越靠后面温度越高且高处温度更高。</a:t>
            </a:r>
          </a:p>
          <a:p>
            <a:pPr lvl="1" eaLnBrk="1" hangingPunct="1">
              <a:buFont typeface="Georgia" pitchFamily="18" charset="0"/>
              <a:buNone/>
            </a:pPr>
            <a:r>
              <a:rPr lang="zh-CN" altLang="en-US" b="1" dirty="0" smtClean="0">
                <a:latin typeface="微软雅黑" pitchFamily="34" charset="-122"/>
                <a:ea typeface="微软雅黑" pitchFamily="34" charset="-122"/>
              </a:rPr>
              <a:t>   </a:t>
            </a:r>
            <a:r>
              <a:rPr lang="en-US" altLang="zh-CN" b="1" dirty="0" smtClean="0">
                <a:latin typeface="微软雅黑" pitchFamily="34" charset="-122"/>
                <a:ea typeface="微软雅黑" pitchFamily="34" charset="-122"/>
              </a:rPr>
              <a:t>——</a:t>
            </a:r>
            <a:r>
              <a:rPr lang="zh-CN" altLang="en-US" b="1" dirty="0" smtClean="0">
                <a:latin typeface="微软雅黑" pitchFamily="34" charset="-122"/>
                <a:ea typeface="微软雅黑" pitchFamily="34" charset="-122"/>
              </a:rPr>
              <a:t>热通道，温度数值符合较好，且存在热点，位置基本符合</a:t>
            </a:r>
          </a:p>
          <a:p>
            <a:pPr eaLnBrk="1" hangingPunct="1"/>
            <a:r>
              <a:rPr lang="zh-CN" altLang="en-US" b="1" dirty="0" smtClean="0">
                <a:latin typeface="微软雅黑" pitchFamily="34" charset="-122"/>
                <a:ea typeface="微软雅黑" pitchFamily="34" charset="-122"/>
              </a:rPr>
              <a:t>模型的特点：</a:t>
            </a:r>
            <a:endParaRPr lang="en-US" altLang="zh-CN" b="1" dirty="0" smtClean="0">
              <a:latin typeface="微软雅黑" pitchFamily="34" charset="-122"/>
              <a:ea typeface="微软雅黑" pitchFamily="34" charset="-122"/>
            </a:endParaRPr>
          </a:p>
          <a:p>
            <a:pPr lvl="1" eaLnBrk="1" hangingPunct="1"/>
            <a:r>
              <a:rPr lang="zh-CN" altLang="en-US" b="1" dirty="0" smtClean="0">
                <a:latin typeface="微软雅黑" pitchFamily="34" charset="-122"/>
                <a:ea typeface="微软雅黑" pitchFamily="34" charset="-122"/>
              </a:rPr>
              <a:t>用管道模型简化了服务期内部的散热过程</a:t>
            </a:r>
            <a:endParaRPr lang="en-US" altLang="zh-CN" b="1" dirty="0" smtClean="0">
              <a:latin typeface="微软雅黑" pitchFamily="34" charset="-122"/>
              <a:ea typeface="微软雅黑" pitchFamily="34" charset="-122"/>
            </a:endParaRPr>
          </a:p>
          <a:p>
            <a:pPr lvl="1" eaLnBrk="1" hangingPunct="1"/>
            <a:r>
              <a:rPr lang="zh-CN" altLang="en-US" b="1" dirty="0" smtClean="0">
                <a:latin typeface="微软雅黑" pitchFamily="34" charset="-122"/>
                <a:ea typeface="微软雅黑" pitchFamily="34" charset="-122"/>
              </a:rPr>
              <a:t>计算速度相对较快，结果定性正确，定量基本吻合</a:t>
            </a:r>
            <a:endParaRPr lang="en-US" altLang="zh-CN" b="1" dirty="0" smtClean="0">
              <a:latin typeface="微软雅黑" pitchFamily="34" charset="-122"/>
              <a:ea typeface="微软雅黑" pitchFamily="34" charset="-122"/>
            </a:endParaRPr>
          </a:p>
          <a:p>
            <a:pPr lvl="2" eaLnBrk="1" hangingPunct="1"/>
            <a:endParaRPr lang="en-US" altLang="zh-CN" b="1" dirty="0" smtClean="0">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46126" y="1995488"/>
            <a:ext cx="7772399" cy="1362075"/>
          </a:xfrm>
        </p:spPr>
        <p:txBody>
          <a:bodyPr>
            <a:normAutofit/>
          </a:bodyPr>
          <a:lstStyle/>
          <a:p>
            <a:pPr>
              <a:defRPr/>
            </a:pPr>
            <a:r>
              <a:rPr lang="zh-CN" altLang="en-US" dirty="0" smtClean="0">
                <a:solidFill>
                  <a:schemeClr val="tx1"/>
                </a:solidFill>
                <a:effectLst/>
                <a:latin typeface="黑体" pitchFamily="49" charset="-122"/>
                <a:ea typeface="黑体" pitchFamily="49" charset="-122"/>
              </a:rPr>
              <a:t>第三部分：机房温度的优化</a:t>
            </a:r>
            <a:endParaRPr lang="zh-CN" altLang="en-US" dirty="0">
              <a:solidFill>
                <a:schemeClr val="tx1"/>
              </a:solidFill>
              <a:effectLst/>
              <a:latin typeface="黑体" pitchFamily="49" charset="-122"/>
              <a:ea typeface="黑体" pitchFamily="49" charset="-122"/>
            </a:endParaRPr>
          </a:p>
        </p:txBody>
      </p:sp>
      <p:sp>
        <p:nvSpPr>
          <p:cNvPr id="54274" name="文本占位符 3"/>
          <p:cNvSpPr>
            <a:spLocks noGrp="1"/>
          </p:cNvSpPr>
          <p:nvPr>
            <p:ph type="body" idx="1"/>
          </p:nvPr>
        </p:nvSpPr>
        <p:spPr/>
        <p:txBody>
          <a:bodyPr/>
          <a:lstStyle/>
          <a:p>
            <a:pPr marL="44450" eaLnBrk="1" hangingPunct="1"/>
            <a:endParaRPr lang="zh-CN" altLang="en-US"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标题 1"/>
          <p:cNvSpPr>
            <a:spLocks noGrp="1"/>
          </p:cNvSpPr>
          <p:nvPr>
            <p:ph type="title"/>
          </p:nvPr>
        </p:nvSpPr>
        <p:spPr>
          <a:xfrm>
            <a:off x="468313" y="1125538"/>
            <a:ext cx="8229600" cy="1066800"/>
          </a:xfrm>
        </p:spPr>
        <p:txBody>
          <a:bodyPr/>
          <a:lstStyle/>
          <a:p>
            <a:pPr eaLnBrk="1" hangingPunct="1"/>
            <a:r>
              <a:rPr lang="zh-CN" altLang="en-US" b="1" smtClean="0">
                <a:ea typeface="微软雅黑" pitchFamily="34" charset="-122"/>
              </a:rPr>
              <a:t>问题的细化</a:t>
            </a:r>
          </a:p>
        </p:txBody>
      </p:sp>
      <p:sp>
        <p:nvSpPr>
          <p:cNvPr id="55298" name="内容占位符 2"/>
          <p:cNvSpPr>
            <a:spLocks noGrp="1"/>
          </p:cNvSpPr>
          <p:nvPr>
            <p:ph idx="1"/>
          </p:nvPr>
        </p:nvSpPr>
        <p:spPr/>
        <p:txBody>
          <a:bodyPr/>
          <a:lstStyle/>
          <a:p>
            <a:pPr eaLnBrk="1" hangingPunct="1"/>
            <a:r>
              <a:rPr lang="zh-CN" altLang="zh-CN" smtClean="0">
                <a:latin typeface="微软雅黑" pitchFamily="34" charset="-122"/>
                <a:ea typeface="微软雅黑" pitchFamily="34" charset="-122"/>
              </a:rPr>
              <a:t>已知机房的任务分配和送风口的冷风</a:t>
            </a:r>
            <a:r>
              <a:rPr lang="zh-CN" altLang="zh-CN" b="1" smtClean="0">
                <a:solidFill>
                  <a:srgbClr val="FF3300"/>
                </a:solidFill>
                <a:latin typeface="微软雅黑" pitchFamily="34" charset="-122"/>
                <a:ea typeface="微软雅黑" pitchFamily="34" charset="-122"/>
              </a:rPr>
              <a:t>温度</a:t>
            </a:r>
            <a:r>
              <a:rPr lang="zh-CN" altLang="zh-CN" smtClean="0">
                <a:latin typeface="微软雅黑" pitchFamily="34" charset="-122"/>
                <a:ea typeface="微软雅黑" pitchFamily="34" charset="-122"/>
              </a:rPr>
              <a:t>，怎样选取合理的冷风的出口</a:t>
            </a:r>
            <a:r>
              <a:rPr lang="zh-CN" altLang="zh-CN" b="1" smtClean="0">
                <a:solidFill>
                  <a:srgbClr val="43875F"/>
                </a:solidFill>
                <a:latin typeface="微软雅黑" pitchFamily="34" charset="-122"/>
                <a:ea typeface="微软雅黑" pitchFamily="34" charset="-122"/>
              </a:rPr>
              <a:t>速度</a:t>
            </a:r>
            <a:r>
              <a:rPr lang="zh-CN" altLang="zh-CN" smtClean="0">
                <a:latin typeface="微软雅黑" pitchFamily="34" charset="-122"/>
                <a:ea typeface="微软雅黑" pitchFamily="34" charset="-122"/>
              </a:rPr>
              <a:t>？</a:t>
            </a:r>
            <a:endParaRPr lang="zh-CN" altLang="en-US" smtClean="0">
              <a:latin typeface="微软雅黑" pitchFamily="34" charset="-122"/>
              <a:ea typeface="微软雅黑" pitchFamily="34" charset="-122"/>
            </a:endParaRPr>
          </a:p>
          <a:p>
            <a:pPr eaLnBrk="1" hangingPunct="1"/>
            <a:r>
              <a:rPr lang="zh-CN" altLang="zh-CN" smtClean="0">
                <a:latin typeface="微软雅黑" pitchFamily="34" charset="-122"/>
                <a:ea typeface="微软雅黑" pitchFamily="34" charset="-122"/>
              </a:rPr>
              <a:t>已知机房的任务分配和送风口的冷风</a:t>
            </a:r>
            <a:r>
              <a:rPr lang="zh-CN" altLang="zh-CN" b="1" smtClean="0">
                <a:solidFill>
                  <a:srgbClr val="43875F"/>
                </a:solidFill>
                <a:latin typeface="微软雅黑" pitchFamily="34" charset="-122"/>
                <a:ea typeface="微软雅黑" pitchFamily="34" charset="-122"/>
              </a:rPr>
              <a:t>速度</a:t>
            </a:r>
            <a:r>
              <a:rPr lang="zh-CN" altLang="zh-CN" smtClean="0">
                <a:latin typeface="微软雅黑" pitchFamily="34" charset="-122"/>
                <a:ea typeface="微软雅黑" pitchFamily="34" charset="-122"/>
              </a:rPr>
              <a:t>，怎样选取合理的冷风的出口</a:t>
            </a:r>
            <a:r>
              <a:rPr lang="zh-CN" altLang="zh-CN" b="1" smtClean="0">
                <a:solidFill>
                  <a:srgbClr val="FF3300"/>
                </a:solidFill>
                <a:latin typeface="微软雅黑" pitchFamily="34" charset="-122"/>
                <a:ea typeface="微软雅黑" pitchFamily="34" charset="-122"/>
              </a:rPr>
              <a:t>温度</a:t>
            </a:r>
            <a:r>
              <a:rPr lang="zh-CN" altLang="zh-CN" smtClean="0">
                <a:latin typeface="微软雅黑" pitchFamily="34" charset="-122"/>
                <a:ea typeface="微软雅黑" pitchFamily="34" charset="-122"/>
              </a:rPr>
              <a:t>？</a:t>
            </a:r>
            <a:endParaRPr lang="en-US" altLang="zh-CN" smtClean="0">
              <a:latin typeface="微软雅黑" pitchFamily="34" charset="-122"/>
              <a:ea typeface="微软雅黑" pitchFamily="34" charset="-122"/>
            </a:endParaRPr>
          </a:p>
          <a:p>
            <a:pPr eaLnBrk="1" hangingPunct="1"/>
            <a:r>
              <a:rPr lang="zh-CN" altLang="zh-CN" smtClean="0">
                <a:latin typeface="微软雅黑" pitchFamily="34" charset="-122"/>
                <a:ea typeface="微软雅黑" pitchFamily="34" charset="-122"/>
              </a:rPr>
              <a:t>已知机房的任务分配,怎样选取合理的冷风出口</a:t>
            </a:r>
            <a:r>
              <a:rPr lang="zh-CN" altLang="zh-CN" b="1" smtClean="0">
                <a:solidFill>
                  <a:srgbClr val="43875F"/>
                </a:solidFill>
                <a:latin typeface="微软雅黑" pitchFamily="34" charset="-122"/>
                <a:ea typeface="微软雅黑" pitchFamily="34" charset="-122"/>
              </a:rPr>
              <a:t>速度</a:t>
            </a:r>
            <a:r>
              <a:rPr lang="zh-CN" altLang="zh-CN" smtClean="0">
                <a:latin typeface="微软雅黑" pitchFamily="34" charset="-122"/>
                <a:ea typeface="微软雅黑" pitchFamily="34" charset="-122"/>
              </a:rPr>
              <a:t>与出口</a:t>
            </a:r>
            <a:r>
              <a:rPr lang="zh-CN" altLang="zh-CN" b="1" smtClean="0">
                <a:solidFill>
                  <a:srgbClr val="FF3300"/>
                </a:solidFill>
                <a:latin typeface="微软雅黑" pitchFamily="34" charset="-122"/>
                <a:ea typeface="微软雅黑" pitchFamily="34" charset="-122"/>
              </a:rPr>
              <a:t>温度</a:t>
            </a:r>
            <a:r>
              <a:rPr lang="zh-CN" altLang="zh-CN" smtClean="0">
                <a:latin typeface="微软雅黑" pitchFamily="34" charset="-122"/>
                <a:ea typeface="微软雅黑" pitchFamily="34" charset="-122"/>
              </a:rPr>
              <a:t>的</a:t>
            </a:r>
            <a:r>
              <a:rPr lang="zh-CN" altLang="zh-CN" b="1" u="sng" smtClean="0">
                <a:latin typeface="微软雅黑" pitchFamily="34" charset="-122"/>
                <a:ea typeface="微软雅黑" pitchFamily="34" charset="-122"/>
              </a:rPr>
              <a:t>组合</a:t>
            </a:r>
            <a:r>
              <a:rPr lang="zh-CN" altLang="zh-CN" smtClean="0">
                <a:latin typeface="微软雅黑" pitchFamily="34" charset="-122"/>
                <a:ea typeface="微软雅黑" pitchFamily="34" charset="-122"/>
              </a:rPr>
              <a:t>？</a:t>
            </a:r>
            <a:endParaRPr lang="zh-CN" altLang="en-US" smtClean="0">
              <a:latin typeface="微软雅黑" pitchFamily="34" charset="-122"/>
              <a:ea typeface="微软雅黑" pitchFamily="34" charset="-122"/>
            </a:endParaRPr>
          </a:p>
          <a:p>
            <a:pPr eaLnBrk="1" hangingPunct="1"/>
            <a:r>
              <a:rPr lang="zh-CN" altLang="en-US" smtClean="0">
                <a:latin typeface="微软雅黑" pitchFamily="34" charset="-122"/>
                <a:ea typeface="微软雅黑" pitchFamily="34" charset="-122"/>
              </a:rPr>
              <a:t>总任务量一定的时候，散热方式不变，怎样合理分配任务量？</a:t>
            </a:r>
          </a:p>
          <a:p>
            <a:pPr eaLnBrk="1" hangingPunct="1"/>
            <a:endParaRPr lang="en-US" altLang="zh-CN" smtClean="0">
              <a:latin typeface="微软雅黑" pitchFamily="34" charset="-122"/>
              <a:ea typeface="微软雅黑" pitchFamily="34" charset="-122"/>
            </a:endParaRPr>
          </a:p>
          <a:p>
            <a:pPr eaLnBrk="1" hangingPunct="1"/>
            <a:endParaRPr lang="en-US" altLang="zh-CN" smtClean="0"/>
          </a:p>
          <a:p>
            <a:pPr lvl="1" eaLnBrk="1" hangingPunct="1"/>
            <a:endParaRPr lang="zh-CN" altLang="en-US" smtClean="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标题 1"/>
          <p:cNvSpPr>
            <a:spLocks noGrp="1"/>
          </p:cNvSpPr>
          <p:nvPr>
            <p:ph type="title"/>
          </p:nvPr>
        </p:nvSpPr>
        <p:spPr>
          <a:xfrm>
            <a:off x="468313" y="1125538"/>
            <a:ext cx="8229600" cy="1066800"/>
          </a:xfrm>
        </p:spPr>
        <p:txBody>
          <a:bodyPr/>
          <a:lstStyle/>
          <a:p>
            <a:pPr eaLnBrk="1" hangingPunct="1"/>
            <a:r>
              <a:rPr lang="zh-CN" altLang="en-US" b="1" smtClean="0">
                <a:ea typeface="微软雅黑" pitchFamily="34" charset="-122"/>
              </a:rPr>
              <a:t>问题初探：参数条件的选取</a:t>
            </a:r>
            <a:endParaRPr lang="en-US" altLang="zh-CN" b="1" smtClean="0">
              <a:ea typeface="微软雅黑" pitchFamily="34" charset="-122"/>
            </a:endParaRPr>
          </a:p>
        </p:txBody>
      </p:sp>
      <p:graphicFrame>
        <p:nvGraphicFramePr>
          <p:cNvPr id="55575" name="Group 279"/>
          <p:cNvGraphicFramePr>
            <a:graphicFrameLocks noGrp="1"/>
          </p:cNvGraphicFramePr>
          <p:nvPr/>
        </p:nvGraphicFramePr>
        <p:xfrm>
          <a:off x="539750" y="2276475"/>
          <a:ext cx="8162925" cy="3384551"/>
        </p:xfrm>
        <a:graphic>
          <a:graphicData uri="http://schemas.openxmlformats.org/drawingml/2006/table">
            <a:tbl>
              <a:tblPr/>
              <a:tblGrid>
                <a:gridCol w="857250"/>
                <a:gridCol w="1044575"/>
                <a:gridCol w="1041400"/>
                <a:gridCol w="1042988"/>
                <a:gridCol w="1044575"/>
                <a:gridCol w="1044575"/>
                <a:gridCol w="1044575"/>
                <a:gridCol w="1042987"/>
              </a:tblGrid>
              <a:tr h="766763">
                <a:tc>
                  <a:txBody>
                    <a:bodyPr/>
                    <a:lstStyle/>
                    <a:p>
                      <a:pPr marL="109538" marR="0" lvl="0" indent="0" algn="ctr" defTabSz="914400" rtl="0" eaLnBrk="1" fontAlgn="base" latinLnBrk="0" hangingPunct="1">
                        <a:lnSpc>
                          <a:spcPct val="100000"/>
                        </a:lnSpc>
                        <a:spcBef>
                          <a:spcPts val="300"/>
                        </a:spcBef>
                        <a:spcAft>
                          <a:spcPct val="0"/>
                        </a:spcAft>
                        <a:buClr>
                          <a:srgbClr val="A04DA3"/>
                        </a:buClr>
                        <a:buSzTx/>
                        <a:buFont typeface="Georgia" pitchFamily="18" charset="0"/>
                        <a:buNone/>
                        <a:tabLst/>
                      </a:pPr>
                      <a:r>
                        <a:rPr kumimoji="0" lang="en-US" altLang="zh-CN" sz="1600" b="1" i="0" u="none" strike="noStrike" cap="none" normalizeH="0" baseline="0" dirty="0" smtClean="0">
                          <a:ln>
                            <a:noFill/>
                          </a:ln>
                          <a:solidFill>
                            <a:schemeClr val="tx1"/>
                          </a:solidFill>
                          <a:effectLst/>
                          <a:latin typeface="Georgia" pitchFamily="18" charset="0"/>
                          <a:ea typeface="宋体" charset="-122"/>
                        </a:rPr>
                        <a:t>T\P</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宋体" charset="-122"/>
                          <a:ea typeface="宋体" charset="-122"/>
                        </a:rPr>
                        <a:t>300pa</a:t>
                      </a:r>
                      <a:endParaRPr kumimoji="0" lang="en-US" altLang="zh-CN" sz="1600" b="1" i="0" u="none" strike="noStrike" cap="none" normalizeH="0" baseline="0" smtClean="0">
                        <a:ln>
                          <a:noFill/>
                        </a:ln>
                        <a:solidFill>
                          <a:schemeClr val="tx1"/>
                        </a:solidFill>
                        <a:effectLst/>
                        <a:latin typeface="Georgia" pitchFamily="18" charset="0"/>
                        <a:ea typeface="宋体"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宋体" charset="-122"/>
                          <a:ea typeface="宋体" charset="-122"/>
                        </a:rPr>
                        <a:t>600pa</a:t>
                      </a:r>
                      <a:endParaRPr kumimoji="0" lang="en-US" altLang="zh-CN" sz="1600" b="1" i="0" u="none" strike="noStrike" cap="none" normalizeH="0" baseline="0" smtClean="0">
                        <a:ln>
                          <a:noFill/>
                        </a:ln>
                        <a:solidFill>
                          <a:schemeClr val="tx1"/>
                        </a:solidFill>
                        <a:effectLst/>
                        <a:latin typeface="Georgia" pitchFamily="18" charset="0"/>
                        <a:ea typeface="宋体"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宋体" charset="-122"/>
                          <a:ea typeface="宋体" charset="-122"/>
                        </a:rPr>
                        <a:t>900pa</a:t>
                      </a:r>
                      <a:endParaRPr kumimoji="0" lang="en-US" altLang="zh-CN" sz="1600" b="1" i="0" u="none" strike="noStrike" cap="none" normalizeH="0" baseline="0" smtClean="0">
                        <a:ln>
                          <a:noFill/>
                        </a:ln>
                        <a:solidFill>
                          <a:schemeClr val="tx1"/>
                        </a:solidFill>
                        <a:effectLst/>
                        <a:latin typeface="Georgia" pitchFamily="18" charset="0"/>
                        <a:ea typeface="宋体"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宋体" charset="-122"/>
                          <a:ea typeface="宋体" charset="-122"/>
                        </a:rPr>
                        <a:t>1200pa</a:t>
                      </a:r>
                      <a:endParaRPr kumimoji="0" lang="en-US" altLang="zh-CN" sz="1600" b="1" i="0" u="none" strike="noStrike" cap="none" normalizeH="0" baseline="0" smtClean="0">
                        <a:ln>
                          <a:noFill/>
                        </a:ln>
                        <a:solidFill>
                          <a:schemeClr val="tx1"/>
                        </a:solidFill>
                        <a:effectLst/>
                        <a:latin typeface="Georgia" pitchFamily="18" charset="0"/>
                        <a:ea typeface="宋体"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宋体" charset="-122"/>
                          <a:ea typeface="宋体" charset="-122"/>
                        </a:rPr>
                        <a:t>1500pa</a:t>
                      </a:r>
                      <a:endParaRPr kumimoji="0" lang="en-US" altLang="zh-CN" sz="1600" b="1" i="0" u="none" strike="noStrike" cap="none" normalizeH="0" baseline="0" smtClean="0">
                        <a:ln>
                          <a:noFill/>
                        </a:ln>
                        <a:solidFill>
                          <a:schemeClr val="tx1"/>
                        </a:solidFill>
                        <a:effectLst/>
                        <a:latin typeface="Georgia" pitchFamily="18" charset="0"/>
                        <a:ea typeface="宋体"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宋体" charset="-122"/>
                          <a:ea typeface="宋体" charset="-122"/>
                        </a:rPr>
                        <a:t>1800pa</a:t>
                      </a:r>
                      <a:endParaRPr kumimoji="0" lang="en-US" altLang="zh-CN" sz="1600" b="1" i="0" u="none" strike="noStrike" cap="none" normalizeH="0" baseline="0" smtClean="0">
                        <a:ln>
                          <a:noFill/>
                        </a:ln>
                        <a:solidFill>
                          <a:schemeClr val="tx1"/>
                        </a:solidFill>
                        <a:effectLst/>
                        <a:latin typeface="Georgia" pitchFamily="18" charset="0"/>
                        <a:ea typeface="宋体"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宋体" charset="-122"/>
                          <a:ea typeface="宋体" charset="-122"/>
                        </a:rPr>
                        <a:t>2100pa</a:t>
                      </a:r>
                      <a:endParaRPr kumimoji="0" lang="en-US" altLang="zh-CN" sz="1600" b="1" i="0" u="none" strike="noStrike" cap="none" normalizeH="0" baseline="0" smtClean="0">
                        <a:ln>
                          <a:noFill/>
                        </a:ln>
                        <a:solidFill>
                          <a:schemeClr val="tx1"/>
                        </a:solidFill>
                        <a:effectLst/>
                        <a:latin typeface="Georgia" pitchFamily="18" charset="0"/>
                        <a:ea typeface="宋体"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3875">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宋体" charset="-122"/>
                          <a:ea typeface="宋体" charset="-122"/>
                        </a:rPr>
                        <a:t>279K</a:t>
                      </a:r>
                      <a:endParaRPr kumimoji="0" lang="en-US" altLang="zh-CN" sz="1600" b="1" i="0" u="none" strike="noStrike" cap="none" normalizeH="0" baseline="0" smtClean="0">
                        <a:ln>
                          <a:noFill/>
                        </a:ln>
                        <a:solidFill>
                          <a:schemeClr val="tx1"/>
                        </a:solidFill>
                        <a:effectLst/>
                        <a:latin typeface="Georgia" pitchFamily="18" charset="0"/>
                        <a:ea typeface="宋体"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宋体" charset="-122"/>
                          <a:ea typeface="宋体" charset="-122"/>
                        </a:rPr>
                        <a:t>299.9216</a:t>
                      </a:r>
                      <a:endParaRPr kumimoji="0" lang="en-US" altLang="zh-CN" sz="1600" b="1" i="0" u="none" strike="noStrike" cap="none" normalizeH="0" baseline="0" smtClean="0">
                        <a:ln>
                          <a:noFill/>
                        </a:ln>
                        <a:solidFill>
                          <a:schemeClr val="tx1"/>
                        </a:solidFill>
                        <a:effectLst/>
                        <a:latin typeface="Georgia" pitchFamily="18" charset="0"/>
                        <a:ea typeface="宋体"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宋体" charset="-122"/>
                          <a:ea typeface="宋体" charset="-122"/>
                        </a:rPr>
                        <a:t>293.3067</a:t>
                      </a:r>
                      <a:endParaRPr kumimoji="0" lang="en-US" altLang="zh-CN" sz="1600" b="1" i="0" u="none" strike="noStrike" cap="none" normalizeH="0" baseline="0" smtClean="0">
                        <a:ln>
                          <a:noFill/>
                        </a:ln>
                        <a:solidFill>
                          <a:schemeClr val="tx1"/>
                        </a:solidFill>
                        <a:effectLst/>
                        <a:latin typeface="Georgia" pitchFamily="18" charset="0"/>
                        <a:ea typeface="宋体"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宋体" charset="-122"/>
                          <a:ea typeface="宋体" charset="-122"/>
                        </a:rPr>
                        <a:t>291.1075</a:t>
                      </a:r>
                      <a:endParaRPr kumimoji="0" lang="en-US" altLang="zh-CN" sz="1600" b="1" i="0" u="none" strike="noStrike" cap="none" normalizeH="0" baseline="0" smtClean="0">
                        <a:ln>
                          <a:noFill/>
                        </a:ln>
                        <a:solidFill>
                          <a:schemeClr val="tx1"/>
                        </a:solidFill>
                        <a:effectLst/>
                        <a:latin typeface="Georgia" pitchFamily="18" charset="0"/>
                        <a:ea typeface="宋体"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宋体" charset="-122"/>
                          <a:ea typeface="宋体" charset="-122"/>
                        </a:rPr>
                        <a:t>290.379</a:t>
                      </a:r>
                      <a:endParaRPr kumimoji="0" lang="en-US" altLang="zh-CN" sz="1600" b="1" i="0" u="none" strike="noStrike" cap="none" normalizeH="0" baseline="0" smtClean="0">
                        <a:ln>
                          <a:noFill/>
                        </a:ln>
                        <a:solidFill>
                          <a:schemeClr val="tx1"/>
                        </a:solidFill>
                        <a:effectLst/>
                        <a:latin typeface="Georgia" pitchFamily="18" charset="0"/>
                        <a:ea typeface="宋体"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宋体" charset="-122"/>
                          <a:ea typeface="宋体" charset="-122"/>
                        </a:rPr>
                        <a:t>289.453</a:t>
                      </a:r>
                      <a:endParaRPr kumimoji="0" lang="en-US" altLang="zh-CN" sz="1600" b="1" i="0" u="none" strike="noStrike" cap="none" normalizeH="0" baseline="0" smtClean="0">
                        <a:ln>
                          <a:noFill/>
                        </a:ln>
                        <a:solidFill>
                          <a:schemeClr val="tx1"/>
                        </a:solidFill>
                        <a:effectLst/>
                        <a:latin typeface="Georgia" pitchFamily="18" charset="0"/>
                        <a:ea typeface="宋体"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宋体" charset="-122"/>
                          <a:ea typeface="宋体" charset="-122"/>
                        </a:rPr>
                        <a:t>288.9865</a:t>
                      </a:r>
                      <a:endParaRPr kumimoji="0" lang="en-US" altLang="zh-CN" sz="1600" b="1" i="0" u="none" strike="noStrike" cap="none" normalizeH="0" baseline="0" smtClean="0">
                        <a:ln>
                          <a:noFill/>
                        </a:ln>
                        <a:solidFill>
                          <a:schemeClr val="tx1"/>
                        </a:solidFill>
                        <a:effectLst/>
                        <a:latin typeface="Georgia" pitchFamily="18" charset="0"/>
                        <a:ea typeface="宋体"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宋体" charset="-122"/>
                          <a:ea typeface="宋体" charset="-122"/>
                        </a:rPr>
                        <a:t>288.6153</a:t>
                      </a:r>
                      <a:endParaRPr kumimoji="0" lang="en-US" altLang="zh-CN" sz="1600" b="1" i="0" u="none" strike="noStrike" cap="none" normalizeH="0" baseline="0" smtClean="0">
                        <a:ln>
                          <a:noFill/>
                        </a:ln>
                        <a:solidFill>
                          <a:schemeClr val="tx1"/>
                        </a:solidFill>
                        <a:effectLst/>
                        <a:latin typeface="Georgia" pitchFamily="18" charset="0"/>
                        <a:ea typeface="宋体"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2288">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宋体" charset="-122"/>
                          <a:ea typeface="宋体" charset="-122"/>
                        </a:rPr>
                        <a:t>282K</a:t>
                      </a:r>
                      <a:endParaRPr kumimoji="0" lang="en-US" altLang="zh-CN" sz="1600" b="1" i="0" u="none" strike="noStrike" cap="none" normalizeH="0" baseline="0" smtClean="0">
                        <a:ln>
                          <a:noFill/>
                        </a:ln>
                        <a:solidFill>
                          <a:schemeClr val="tx1"/>
                        </a:solidFill>
                        <a:effectLst/>
                        <a:latin typeface="Georgia" pitchFamily="18" charset="0"/>
                        <a:ea typeface="宋体"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宋体" charset="-122"/>
                          <a:ea typeface="宋体" charset="-122"/>
                        </a:rPr>
                        <a:t>303.0908</a:t>
                      </a:r>
                      <a:endParaRPr kumimoji="0" lang="en-US" altLang="zh-CN" sz="1600" b="1" i="0" u="none" strike="noStrike" cap="none" normalizeH="0" baseline="0" smtClean="0">
                        <a:ln>
                          <a:noFill/>
                        </a:ln>
                        <a:solidFill>
                          <a:schemeClr val="tx1"/>
                        </a:solidFill>
                        <a:effectLst/>
                        <a:latin typeface="Georgia" pitchFamily="18" charset="0"/>
                        <a:ea typeface="宋体"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宋体" charset="-122"/>
                          <a:ea typeface="宋体" charset="-122"/>
                        </a:rPr>
                        <a:t>296.3723</a:t>
                      </a:r>
                      <a:endParaRPr kumimoji="0" lang="en-US" altLang="zh-CN" sz="1600" b="1" i="0" u="none" strike="noStrike" cap="none" normalizeH="0" baseline="0" smtClean="0">
                        <a:ln>
                          <a:noFill/>
                        </a:ln>
                        <a:solidFill>
                          <a:schemeClr val="tx1"/>
                        </a:solidFill>
                        <a:effectLst/>
                        <a:latin typeface="Georgia" pitchFamily="18" charset="0"/>
                        <a:ea typeface="宋体"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宋体" charset="-122"/>
                          <a:ea typeface="宋体" charset="-122"/>
                        </a:rPr>
                        <a:t>294.089</a:t>
                      </a:r>
                      <a:endParaRPr kumimoji="0" lang="en-US" altLang="zh-CN" sz="1600" b="1" i="0" u="none" strike="noStrike" cap="none" normalizeH="0" baseline="0" smtClean="0">
                        <a:ln>
                          <a:noFill/>
                        </a:ln>
                        <a:solidFill>
                          <a:schemeClr val="tx1"/>
                        </a:solidFill>
                        <a:effectLst/>
                        <a:latin typeface="Georgia" pitchFamily="18" charset="0"/>
                        <a:ea typeface="宋体"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宋体" charset="-122"/>
                          <a:ea typeface="宋体" charset="-122"/>
                        </a:rPr>
                        <a:t>293.0737</a:t>
                      </a:r>
                      <a:endParaRPr kumimoji="0" lang="en-US" altLang="zh-CN" sz="1600" b="1" i="0" u="none" strike="noStrike" cap="none" normalizeH="0" baseline="0" smtClean="0">
                        <a:ln>
                          <a:noFill/>
                        </a:ln>
                        <a:solidFill>
                          <a:schemeClr val="tx1"/>
                        </a:solidFill>
                        <a:effectLst/>
                        <a:latin typeface="Georgia" pitchFamily="18" charset="0"/>
                        <a:ea typeface="宋体"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宋体" charset="-122"/>
                          <a:ea typeface="宋体" charset="-122"/>
                        </a:rPr>
                        <a:t>292.4359</a:t>
                      </a:r>
                      <a:endParaRPr kumimoji="0" lang="en-US" altLang="zh-CN" sz="1600" b="1" i="0" u="none" strike="noStrike" cap="none" normalizeH="0" baseline="0" smtClean="0">
                        <a:ln>
                          <a:noFill/>
                        </a:ln>
                        <a:solidFill>
                          <a:schemeClr val="tx1"/>
                        </a:solidFill>
                        <a:effectLst/>
                        <a:latin typeface="Georgia" pitchFamily="18" charset="0"/>
                        <a:ea typeface="宋体"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宋体" charset="-122"/>
                          <a:ea typeface="宋体" charset="-122"/>
                        </a:rPr>
                        <a:t>291.971</a:t>
                      </a:r>
                      <a:endParaRPr kumimoji="0" lang="en-US" altLang="zh-CN" sz="1600" b="1" i="0" u="none" strike="noStrike" cap="none" normalizeH="0" baseline="0" smtClean="0">
                        <a:ln>
                          <a:noFill/>
                        </a:ln>
                        <a:solidFill>
                          <a:schemeClr val="tx1"/>
                        </a:solidFill>
                        <a:effectLst/>
                        <a:latin typeface="Georgia" pitchFamily="18" charset="0"/>
                        <a:ea typeface="宋体"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宋体" charset="-122"/>
                          <a:ea typeface="宋体" charset="-122"/>
                        </a:rPr>
                        <a:t>291.5789</a:t>
                      </a:r>
                      <a:endParaRPr kumimoji="0" lang="en-US" altLang="zh-CN" sz="1600" b="1" i="0" u="none" strike="noStrike" cap="none" normalizeH="0" baseline="0" smtClean="0">
                        <a:ln>
                          <a:noFill/>
                        </a:ln>
                        <a:solidFill>
                          <a:schemeClr val="tx1"/>
                        </a:solidFill>
                        <a:effectLst/>
                        <a:latin typeface="Georgia" pitchFamily="18" charset="0"/>
                        <a:ea typeface="宋体"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3875">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宋体" charset="-122"/>
                          <a:ea typeface="宋体" charset="-122"/>
                        </a:rPr>
                        <a:t>285K</a:t>
                      </a:r>
                      <a:endParaRPr kumimoji="0" lang="en-US" altLang="zh-CN" sz="1600" b="1" i="0" u="none" strike="noStrike" cap="none" normalizeH="0" baseline="0" smtClean="0">
                        <a:ln>
                          <a:noFill/>
                        </a:ln>
                        <a:solidFill>
                          <a:schemeClr val="tx1"/>
                        </a:solidFill>
                        <a:effectLst/>
                        <a:latin typeface="Georgia" pitchFamily="18" charset="0"/>
                        <a:ea typeface="宋体"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宋体" charset="-122"/>
                          <a:ea typeface="宋体" charset="-122"/>
                        </a:rPr>
                        <a:t>306.1105</a:t>
                      </a:r>
                      <a:endParaRPr kumimoji="0" lang="en-US" altLang="zh-CN" sz="1600" b="1" i="0" u="none" strike="noStrike" cap="none" normalizeH="0" baseline="0" smtClean="0">
                        <a:ln>
                          <a:noFill/>
                        </a:ln>
                        <a:solidFill>
                          <a:schemeClr val="tx1"/>
                        </a:solidFill>
                        <a:effectLst/>
                        <a:latin typeface="Georgia" pitchFamily="18" charset="0"/>
                        <a:ea typeface="宋体"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宋体" charset="-122"/>
                          <a:ea typeface="宋体" charset="-122"/>
                        </a:rPr>
                        <a:t>299.5077</a:t>
                      </a:r>
                      <a:endParaRPr kumimoji="0" lang="en-US" altLang="zh-CN" sz="1600" b="1" i="0" u="none" strike="noStrike" cap="none" normalizeH="0" baseline="0" smtClean="0">
                        <a:ln>
                          <a:noFill/>
                        </a:ln>
                        <a:solidFill>
                          <a:schemeClr val="tx1"/>
                        </a:solidFill>
                        <a:effectLst/>
                        <a:latin typeface="Georgia" pitchFamily="18" charset="0"/>
                        <a:ea typeface="宋体"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宋体" charset="-122"/>
                          <a:ea typeface="宋体" charset="-122"/>
                        </a:rPr>
                        <a:t>297.1615</a:t>
                      </a:r>
                      <a:endParaRPr kumimoji="0" lang="en-US" altLang="zh-CN" sz="1600" b="1" i="0" u="none" strike="noStrike" cap="none" normalizeH="0" baseline="0" smtClean="0">
                        <a:ln>
                          <a:noFill/>
                        </a:ln>
                        <a:solidFill>
                          <a:schemeClr val="tx1"/>
                        </a:solidFill>
                        <a:effectLst/>
                        <a:latin typeface="Georgia" pitchFamily="18" charset="0"/>
                        <a:ea typeface="宋体"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宋体" charset="-122"/>
                          <a:ea typeface="宋体" charset="-122"/>
                        </a:rPr>
                        <a:t>297.1615</a:t>
                      </a:r>
                      <a:endParaRPr kumimoji="0" lang="en-US" altLang="zh-CN" sz="1600" b="1" i="0" u="none" strike="noStrike" cap="none" normalizeH="0" baseline="0" smtClean="0">
                        <a:ln>
                          <a:noFill/>
                        </a:ln>
                        <a:solidFill>
                          <a:schemeClr val="tx1"/>
                        </a:solidFill>
                        <a:effectLst/>
                        <a:latin typeface="Georgia" pitchFamily="18" charset="0"/>
                        <a:ea typeface="宋体"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宋体" charset="-122"/>
                          <a:ea typeface="宋体" charset="-122"/>
                        </a:rPr>
                        <a:t>295.5027</a:t>
                      </a:r>
                      <a:endParaRPr kumimoji="0" lang="en-US" altLang="zh-CN" sz="1600" b="1" i="0" u="none" strike="noStrike" cap="none" normalizeH="0" baseline="0" smtClean="0">
                        <a:ln>
                          <a:noFill/>
                        </a:ln>
                        <a:solidFill>
                          <a:schemeClr val="tx1"/>
                        </a:solidFill>
                        <a:effectLst/>
                        <a:latin typeface="Georgia" pitchFamily="18" charset="0"/>
                        <a:ea typeface="宋体"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宋体" charset="-122"/>
                          <a:ea typeface="宋体" charset="-122"/>
                        </a:rPr>
                        <a:t>294.9663</a:t>
                      </a:r>
                      <a:endParaRPr kumimoji="0" lang="en-US" altLang="zh-CN" sz="1600" b="1" i="0" u="none" strike="noStrike" cap="none" normalizeH="0" baseline="0" smtClean="0">
                        <a:ln>
                          <a:noFill/>
                        </a:ln>
                        <a:solidFill>
                          <a:schemeClr val="tx1"/>
                        </a:solidFill>
                        <a:effectLst/>
                        <a:latin typeface="Georgia" pitchFamily="18" charset="0"/>
                        <a:ea typeface="宋体"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宋体" charset="-122"/>
                          <a:ea typeface="宋体" charset="-122"/>
                        </a:rPr>
                        <a:t>294.748</a:t>
                      </a:r>
                      <a:endParaRPr kumimoji="0" lang="en-US" altLang="zh-CN" sz="1600" b="1" i="0" u="none" strike="noStrike" cap="none" normalizeH="0" baseline="0" smtClean="0">
                        <a:ln>
                          <a:noFill/>
                        </a:ln>
                        <a:solidFill>
                          <a:schemeClr val="tx1"/>
                        </a:solidFill>
                        <a:effectLst/>
                        <a:latin typeface="Georgia" pitchFamily="18" charset="0"/>
                        <a:ea typeface="宋体"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3875">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宋体" charset="-122"/>
                          <a:ea typeface="宋体" charset="-122"/>
                        </a:rPr>
                        <a:t>288K</a:t>
                      </a:r>
                      <a:endParaRPr kumimoji="0" lang="en-US" altLang="zh-CN" sz="1600" b="1" i="0" u="none" strike="noStrike" cap="none" normalizeH="0" baseline="0" smtClean="0">
                        <a:ln>
                          <a:noFill/>
                        </a:ln>
                        <a:solidFill>
                          <a:schemeClr val="tx1"/>
                        </a:solidFill>
                        <a:effectLst/>
                        <a:latin typeface="Georgia" pitchFamily="18" charset="0"/>
                        <a:ea typeface="宋体"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宋体" charset="-122"/>
                          <a:ea typeface="宋体" charset="-122"/>
                        </a:rPr>
                        <a:t>309.2356</a:t>
                      </a:r>
                      <a:endParaRPr kumimoji="0" lang="en-US" altLang="zh-CN" sz="1600" b="1" i="0" u="none" strike="noStrike" cap="none" normalizeH="0" baseline="0" smtClean="0">
                        <a:ln>
                          <a:noFill/>
                        </a:ln>
                        <a:solidFill>
                          <a:schemeClr val="tx1"/>
                        </a:solidFill>
                        <a:effectLst/>
                        <a:latin typeface="Georgia" pitchFamily="18" charset="0"/>
                        <a:ea typeface="宋体"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宋体" charset="-122"/>
                          <a:ea typeface="宋体" charset="-122"/>
                        </a:rPr>
                        <a:t>302.518</a:t>
                      </a:r>
                      <a:endParaRPr kumimoji="0" lang="en-US" altLang="zh-CN" sz="1600" b="1" i="0" u="none" strike="noStrike" cap="none" normalizeH="0" baseline="0" smtClean="0">
                        <a:ln>
                          <a:noFill/>
                        </a:ln>
                        <a:solidFill>
                          <a:schemeClr val="tx1"/>
                        </a:solidFill>
                        <a:effectLst/>
                        <a:latin typeface="Georgia" pitchFamily="18" charset="0"/>
                        <a:ea typeface="宋体"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宋体" charset="-122"/>
                          <a:ea typeface="宋体" charset="-122"/>
                        </a:rPr>
                        <a:t>300.3279</a:t>
                      </a:r>
                      <a:endParaRPr kumimoji="0" lang="en-US" altLang="zh-CN" sz="1600" b="1" i="0" u="none" strike="noStrike" cap="none" normalizeH="0" baseline="0" smtClean="0">
                        <a:ln>
                          <a:noFill/>
                        </a:ln>
                        <a:solidFill>
                          <a:schemeClr val="tx1"/>
                        </a:solidFill>
                        <a:effectLst/>
                        <a:latin typeface="Georgia" pitchFamily="18" charset="0"/>
                        <a:ea typeface="宋体"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宋体" charset="-122"/>
                          <a:ea typeface="宋体" charset="-122"/>
                        </a:rPr>
                        <a:t>299.2188</a:t>
                      </a:r>
                      <a:endParaRPr kumimoji="0" lang="en-US" altLang="zh-CN" sz="1600" b="1" i="0" u="none" strike="noStrike" cap="none" normalizeH="0" baseline="0" smtClean="0">
                        <a:ln>
                          <a:noFill/>
                        </a:ln>
                        <a:solidFill>
                          <a:schemeClr val="tx1"/>
                        </a:solidFill>
                        <a:effectLst/>
                        <a:latin typeface="Georgia" pitchFamily="18" charset="0"/>
                        <a:ea typeface="宋体"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宋体" charset="-122"/>
                          <a:ea typeface="宋体" charset="-122"/>
                        </a:rPr>
                        <a:t>298.5889</a:t>
                      </a:r>
                      <a:endParaRPr kumimoji="0" lang="en-US" altLang="zh-CN" sz="1600" b="1" i="0" u="none" strike="noStrike" cap="none" normalizeH="0" baseline="0" smtClean="0">
                        <a:ln>
                          <a:noFill/>
                        </a:ln>
                        <a:solidFill>
                          <a:schemeClr val="tx1"/>
                        </a:solidFill>
                        <a:effectLst/>
                        <a:latin typeface="Georgia" pitchFamily="18" charset="0"/>
                        <a:ea typeface="宋体"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宋体" charset="-122"/>
                          <a:ea typeface="宋体" charset="-122"/>
                        </a:rPr>
                        <a:t>298.1218</a:t>
                      </a:r>
                      <a:endParaRPr kumimoji="0" lang="en-US" altLang="zh-CN" sz="1600" b="1" i="0" u="none" strike="noStrike" cap="none" normalizeH="0" baseline="0" smtClean="0">
                        <a:ln>
                          <a:noFill/>
                        </a:ln>
                        <a:solidFill>
                          <a:schemeClr val="tx1"/>
                        </a:solidFill>
                        <a:effectLst/>
                        <a:latin typeface="Georgia" pitchFamily="18" charset="0"/>
                        <a:ea typeface="宋体"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宋体" charset="-122"/>
                          <a:ea typeface="宋体" charset="-122"/>
                        </a:rPr>
                        <a:t>297.7827</a:t>
                      </a:r>
                      <a:endParaRPr kumimoji="0" lang="en-US" altLang="zh-CN" sz="1600" b="1" i="0" u="none" strike="noStrike" cap="none" normalizeH="0" baseline="0" smtClean="0">
                        <a:ln>
                          <a:noFill/>
                        </a:ln>
                        <a:solidFill>
                          <a:schemeClr val="tx1"/>
                        </a:solidFill>
                        <a:effectLst/>
                        <a:latin typeface="Georgia" pitchFamily="18" charset="0"/>
                        <a:ea typeface="宋体"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3875">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宋体" charset="-122"/>
                          <a:ea typeface="宋体" charset="-122"/>
                        </a:rPr>
                        <a:t>291K</a:t>
                      </a:r>
                      <a:endParaRPr kumimoji="0" lang="en-US" altLang="zh-CN" sz="1600" b="1" i="0" u="none" strike="noStrike" cap="none" normalizeH="0" baseline="0" smtClean="0">
                        <a:ln>
                          <a:noFill/>
                        </a:ln>
                        <a:solidFill>
                          <a:schemeClr val="tx1"/>
                        </a:solidFill>
                        <a:effectLst/>
                        <a:latin typeface="Georgia" pitchFamily="18" charset="0"/>
                        <a:ea typeface="宋体"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宋体" charset="-122"/>
                          <a:ea typeface="宋体" charset="-122"/>
                        </a:rPr>
                        <a:t>312.3838</a:t>
                      </a:r>
                      <a:endParaRPr kumimoji="0" lang="en-US" altLang="zh-CN" sz="1600" b="1" i="0" u="none" strike="noStrike" cap="none" normalizeH="0" baseline="0" smtClean="0">
                        <a:ln>
                          <a:noFill/>
                        </a:ln>
                        <a:solidFill>
                          <a:schemeClr val="tx1"/>
                        </a:solidFill>
                        <a:effectLst/>
                        <a:latin typeface="Georgia" pitchFamily="18" charset="0"/>
                        <a:ea typeface="宋体"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宋体" charset="-122"/>
                          <a:ea typeface="宋体" charset="-122"/>
                        </a:rPr>
                        <a:t>305.6045</a:t>
                      </a:r>
                      <a:endParaRPr kumimoji="0" lang="en-US" altLang="zh-CN" sz="1600" b="1" i="0" u="none" strike="noStrike" cap="none" normalizeH="0" baseline="0" smtClean="0">
                        <a:ln>
                          <a:noFill/>
                        </a:ln>
                        <a:solidFill>
                          <a:schemeClr val="tx1"/>
                        </a:solidFill>
                        <a:effectLst/>
                        <a:latin typeface="Georgia" pitchFamily="18" charset="0"/>
                        <a:ea typeface="宋体"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宋体" charset="-122"/>
                          <a:ea typeface="宋体" charset="-122"/>
                        </a:rPr>
                        <a:t>303.3714</a:t>
                      </a:r>
                      <a:endParaRPr kumimoji="0" lang="en-US" altLang="zh-CN" sz="1600" b="1" i="0" u="none" strike="noStrike" cap="none" normalizeH="0" baseline="0" smtClean="0">
                        <a:ln>
                          <a:noFill/>
                        </a:ln>
                        <a:solidFill>
                          <a:schemeClr val="tx1"/>
                        </a:solidFill>
                        <a:effectLst/>
                        <a:latin typeface="Georgia" pitchFamily="18" charset="0"/>
                        <a:ea typeface="宋体"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宋体" charset="-122"/>
                          <a:ea typeface="宋体" charset="-122"/>
                        </a:rPr>
                        <a:t>302.2456</a:t>
                      </a:r>
                      <a:endParaRPr kumimoji="0" lang="en-US" altLang="zh-CN" sz="1600" b="1" i="0" u="none" strike="noStrike" cap="none" normalizeH="0" baseline="0" smtClean="0">
                        <a:ln>
                          <a:noFill/>
                        </a:ln>
                        <a:solidFill>
                          <a:schemeClr val="tx1"/>
                        </a:solidFill>
                        <a:effectLst/>
                        <a:latin typeface="Georgia" pitchFamily="18" charset="0"/>
                        <a:ea typeface="宋体"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宋体" charset="-122"/>
                          <a:ea typeface="宋体" charset="-122"/>
                        </a:rPr>
                        <a:t>301.6013</a:t>
                      </a:r>
                      <a:endParaRPr kumimoji="0" lang="en-US" altLang="zh-CN" sz="1600" b="1" i="0" u="none" strike="noStrike" cap="none" normalizeH="0" baseline="0" smtClean="0">
                        <a:ln>
                          <a:noFill/>
                        </a:ln>
                        <a:solidFill>
                          <a:schemeClr val="tx1"/>
                        </a:solidFill>
                        <a:effectLst/>
                        <a:latin typeface="Georgia" pitchFamily="18" charset="0"/>
                        <a:ea typeface="宋体"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宋体" charset="-122"/>
                          <a:ea typeface="宋体" charset="-122"/>
                        </a:rPr>
                        <a:t>301.1864</a:t>
                      </a:r>
                      <a:endParaRPr kumimoji="0" lang="en-US" altLang="zh-CN" sz="1600" b="1" i="0" u="none" strike="noStrike" cap="none" normalizeH="0" baseline="0" smtClean="0">
                        <a:ln>
                          <a:noFill/>
                        </a:ln>
                        <a:solidFill>
                          <a:schemeClr val="tx1"/>
                        </a:solidFill>
                        <a:effectLst/>
                        <a:latin typeface="Georgia" pitchFamily="18" charset="0"/>
                        <a:ea typeface="宋体"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宋体" charset="-122"/>
                          <a:ea typeface="宋体" charset="-122"/>
                        </a:rPr>
                        <a:t>300.8576</a:t>
                      </a:r>
                      <a:endParaRPr kumimoji="0" lang="en-US" altLang="zh-CN" sz="1600" b="1" i="0" u="none" strike="noStrike" cap="none" normalizeH="0" baseline="0" smtClean="0">
                        <a:ln>
                          <a:noFill/>
                        </a:ln>
                        <a:solidFill>
                          <a:schemeClr val="tx1"/>
                        </a:solidFill>
                        <a:effectLst/>
                        <a:latin typeface="Georgia" pitchFamily="18" charset="0"/>
                        <a:ea typeface="宋体"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标题 1"/>
          <p:cNvSpPr>
            <a:spLocks noGrp="1"/>
          </p:cNvSpPr>
          <p:nvPr>
            <p:ph type="title" idx="4294967295"/>
          </p:nvPr>
        </p:nvSpPr>
        <p:spPr/>
        <p:txBody>
          <a:bodyPr/>
          <a:lstStyle/>
          <a:p>
            <a:pPr eaLnBrk="1" hangingPunct="1"/>
            <a:r>
              <a:rPr lang="zh-CN" altLang="en-US" sz="3200" b="1" smtClean="0">
                <a:ea typeface="微软雅黑" pitchFamily="34" charset="-122"/>
              </a:rPr>
              <a:t>问题初探：送风温度、速度和机房平均温度的关系（等温曲线）</a:t>
            </a:r>
          </a:p>
        </p:txBody>
      </p:sp>
      <p:pic>
        <p:nvPicPr>
          <p:cNvPr id="57346" name="内容占位符 3" descr="q4.isothermal.png"/>
          <p:cNvPicPr>
            <a:picLocks noGrp="1" noChangeAspect="1"/>
          </p:cNvPicPr>
          <p:nvPr>
            <p:ph idx="4294967295"/>
          </p:nvPr>
        </p:nvPicPr>
        <p:blipFill>
          <a:blip r:embed="rId2"/>
          <a:srcRect/>
          <a:stretch>
            <a:fillRect/>
          </a:stretch>
        </p:blipFill>
        <p:spPr>
          <a:xfrm>
            <a:off x="1600200" y="2276475"/>
            <a:ext cx="5915025" cy="4324350"/>
          </a:xfr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标题 1"/>
          <p:cNvSpPr>
            <a:spLocks noGrp="1"/>
          </p:cNvSpPr>
          <p:nvPr>
            <p:ph type="title"/>
          </p:nvPr>
        </p:nvSpPr>
        <p:spPr/>
        <p:txBody>
          <a:bodyPr/>
          <a:lstStyle/>
          <a:p>
            <a:pPr eaLnBrk="1" hangingPunct="1"/>
            <a:r>
              <a:rPr lang="zh-CN" altLang="en-US" b="1" smtClean="0">
                <a:latin typeface="微软雅黑" pitchFamily="34" charset="-122"/>
                <a:ea typeface="微软雅黑" pitchFamily="34" charset="-122"/>
              </a:rPr>
              <a:t>问题初探：结论（</a:t>
            </a:r>
            <a:r>
              <a:rPr lang="en-US" altLang="zh-CN" b="1" smtClean="0">
                <a:latin typeface="微软雅黑" pitchFamily="34" charset="-122"/>
                <a:ea typeface="微软雅黑" pitchFamily="34" charset="-122"/>
              </a:rPr>
              <a:t>1</a:t>
            </a:r>
            <a:r>
              <a:rPr lang="zh-CN" altLang="en-US" b="1" smtClean="0">
                <a:latin typeface="微软雅黑" pitchFamily="34" charset="-122"/>
                <a:ea typeface="微软雅黑" pitchFamily="34" charset="-122"/>
              </a:rPr>
              <a:t>）</a:t>
            </a:r>
            <a:endParaRPr lang="en-US" altLang="zh-CN" b="1" smtClean="0">
              <a:latin typeface="微软雅黑" pitchFamily="34" charset="-122"/>
              <a:ea typeface="微软雅黑" pitchFamily="34" charset="-122"/>
            </a:endParaRPr>
          </a:p>
        </p:txBody>
      </p:sp>
      <p:sp>
        <p:nvSpPr>
          <p:cNvPr id="58370" name="内容占位符 2"/>
          <p:cNvSpPr>
            <a:spLocks noGrp="1"/>
          </p:cNvSpPr>
          <p:nvPr>
            <p:ph idx="1"/>
          </p:nvPr>
        </p:nvSpPr>
        <p:spPr/>
        <p:txBody>
          <a:bodyPr/>
          <a:lstStyle/>
          <a:p>
            <a:pPr eaLnBrk="1" hangingPunct="1"/>
            <a:r>
              <a:rPr lang="zh-CN" altLang="en-US" b="1" smtClean="0">
                <a:ea typeface="微软雅黑" pitchFamily="34" charset="-122"/>
              </a:rPr>
              <a:t>在一定范围内，平均（最高）室温随着冷风出口速度增大而降低，且边际增量递减。</a:t>
            </a:r>
          </a:p>
          <a:p>
            <a:pPr eaLnBrk="1" hangingPunct="1"/>
            <a:endParaRPr lang="zh-CN" altLang="en-US" smtClean="0"/>
          </a:p>
          <a:p>
            <a:pPr eaLnBrk="1" hangingPunct="1"/>
            <a:r>
              <a:rPr lang="zh-CN" altLang="en-US" smtClean="0">
                <a:latin typeface="微软雅黑" pitchFamily="34" charset="-122"/>
                <a:ea typeface="微软雅黑" pitchFamily="34" charset="-122"/>
              </a:rPr>
              <a:t>存在冷风送风口表面压力的闸值</a:t>
            </a:r>
            <a:r>
              <a:rPr lang="en-US" altLang="zh-CN" smtClean="0">
                <a:latin typeface="微软雅黑" pitchFamily="34" charset="-122"/>
                <a:ea typeface="微软雅黑" pitchFamily="34" charset="-122"/>
              </a:rPr>
              <a:t>P</a:t>
            </a:r>
            <a:r>
              <a:rPr lang="zh-CN" altLang="en-US" smtClean="0">
                <a:latin typeface="微软雅黑" pitchFamily="34" charset="-122"/>
                <a:ea typeface="微软雅黑" pitchFamily="34" charset="-122"/>
              </a:rPr>
              <a:t>，当送风口表面压力高于</a:t>
            </a:r>
            <a:r>
              <a:rPr lang="en-US" altLang="zh-CN" smtClean="0">
                <a:latin typeface="微软雅黑" pitchFamily="34" charset="-122"/>
                <a:ea typeface="微软雅黑" pitchFamily="34" charset="-122"/>
              </a:rPr>
              <a:t>P</a:t>
            </a:r>
            <a:r>
              <a:rPr lang="zh-CN" altLang="en-US" smtClean="0">
                <a:latin typeface="微软雅黑" pitchFamily="34" charset="-122"/>
                <a:ea typeface="微软雅黑" pitchFamily="34" charset="-122"/>
              </a:rPr>
              <a:t>的之后，房间内最高温度基本稳定。</a:t>
            </a:r>
            <a:endParaRPr lang="en-US" altLang="zh-CN" smtClean="0">
              <a:latin typeface="微软雅黑" pitchFamily="34" charset="-122"/>
              <a:ea typeface="微软雅黑" pitchFamily="34" charset="-122"/>
            </a:endParaRPr>
          </a:p>
          <a:p>
            <a:pPr eaLnBrk="1" hangingPunct="1"/>
            <a:endParaRPr lang="en-US" altLang="zh-CN" smtClean="0">
              <a:latin typeface="微软雅黑" pitchFamily="34" charset="-122"/>
              <a:ea typeface="微软雅黑" pitchFamily="34" charset="-122"/>
            </a:endParaRPr>
          </a:p>
          <a:p>
            <a:pPr eaLnBrk="1" hangingPunct="1"/>
            <a:r>
              <a:rPr lang="zh-CN" altLang="en-US" smtClean="0">
                <a:latin typeface="微软雅黑" pitchFamily="34" charset="-122"/>
                <a:ea typeface="微软雅黑" pitchFamily="34" charset="-122"/>
              </a:rPr>
              <a:t>直观物理解释（合理性分析）：冷风直接从房间出风口逸出</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标题 1"/>
          <p:cNvSpPr>
            <a:spLocks noGrp="1"/>
          </p:cNvSpPr>
          <p:nvPr>
            <p:ph type="title"/>
          </p:nvPr>
        </p:nvSpPr>
        <p:spPr/>
        <p:txBody>
          <a:bodyPr/>
          <a:lstStyle/>
          <a:p>
            <a:pPr eaLnBrk="1" hangingPunct="1"/>
            <a:r>
              <a:rPr lang="zh-CN" altLang="en-US" b="1" smtClean="0">
                <a:latin typeface="微软雅黑" pitchFamily="34" charset="-122"/>
                <a:ea typeface="微软雅黑" pitchFamily="34" charset="-122"/>
              </a:rPr>
              <a:t>问题初探：结论（</a:t>
            </a:r>
            <a:r>
              <a:rPr lang="en-US" altLang="zh-CN" b="1" smtClean="0">
                <a:latin typeface="微软雅黑" pitchFamily="34" charset="-122"/>
                <a:ea typeface="微软雅黑" pitchFamily="34" charset="-122"/>
              </a:rPr>
              <a:t>2</a:t>
            </a:r>
            <a:r>
              <a:rPr lang="zh-CN" altLang="en-US" b="1" smtClean="0">
                <a:latin typeface="微软雅黑" pitchFamily="34" charset="-122"/>
                <a:ea typeface="微软雅黑" pitchFamily="34" charset="-122"/>
              </a:rPr>
              <a:t>）</a:t>
            </a:r>
          </a:p>
        </p:txBody>
      </p:sp>
      <p:sp>
        <p:nvSpPr>
          <p:cNvPr id="59394" name="内容占位符 2"/>
          <p:cNvSpPr>
            <a:spLocks noGrp="1"/>
          </p:cNvSpPr>
          <p:nvPr>
            <p:ph idx="1"/>
          </p:nvPr>
        </p:nvSpPr>
        <p:spPr/>
        <p:txBody>
          <a:bodyPr/>
          <a:lstStyle/>
          <a:p>
            <a:pPr eaLnBrk="1" hangingPunct="1"/>
            <a:r>
              <a:rPr lang="zh-CN" altLang="zh-CN" b="1" smtClean="0">
                <a:ea typeface="微软雅黑" pitchFamily="34" charset="-122"/>
              </a:rPr>
              <a:t>在一定范围内，均（最高）室温随着冷风出口温度增大而降低，且基本成线性关系。</a:t>
            </a:r>
            <a:endParaRPr lang="en-US" altLang="zh-CN" b="1" smtClean="0">
              <a:ea typeface="微软雅黑" pitchFamily="34" charset="-122"/>
            </a:endParaRPr>
          </a:p>
          <a:p>
            <a:pPr eaLnBrk="1" hangingPunct="1"/>
            <a:endParaRPr lang="zh-CN" altLang="en-US" smtClean="0">
              <a:ea typeface="微软雅黑" pitchFamily="34" charset="-122"/>
            </a:endParaRPr>
          </a:p>
          <a:p>
            <a:pPr eaLnBrk="1" hangingPunct="1"/>
            <a:r>
              <a:rPr lang="zh-CN" altLang="zh-CN" smtClean="0">
                <a:ea typeface="微软雅黑" pitchFamily="34" charset="-122"/>
              </a:rPr>
              <a:t>通过调控冷风出口</a:t>
            </a:r>
            <a:r>
              <a:rPr lang="zh-CN" altLang="zh-CN" b="1" smtClean="0">
                <a:solidFill>
                  <a:srgbClr val="FF3300"/>
                </a:solidFill>
                <a:ea typeface="微软雅黑" pitchFamily="34" charset="-122"/>
              </a:rPr>
              <a:t>温度</a:t>
            </a:r>
            <a:r>
              <a:rPr lang="zh-CN" altLang="zh-CN" smtClean="0">
                <a:ea typeface="微软雅黑" pitchFamily="34" charset="-122"/>
              </a:rPr>
              <a:t>而使得室温满足要求的方法效果较为明显</a:t>
            </a:r>
            <a:r>
              <a:rPr lang="zh-CN" altLang="en-US" smtClean="0">
                <a:ea typeface="微软雅黑" pitchFamily="34" charset="-122"/>
              </a:rPr>
              <a:t>。</a:t>
            </a:r>
          </a:p>
          <a:p>
            <a:pPr eaLnBrk="1" hangingPunct="1"/>
            <a:endParaRPr lang="zh-CN" altLang="en-US" smtClean="0">
              <a:ea typeface="微软雅黑" pitchFamily="34" charset="-122"/>
            </a:endParaRPr>
          </a:p>
          <a:p>
            <a:pPr eaLnBrk="1" hangingPunct="1"/>
            <a:r>
              <a:rPr lang="zh-CN" altLang="zh-CN" smtClean="0">
                <a:ea typeface="微软雅黑" pitchFamily="34" charset="-122"/>
              </a:rPr>
              <a:t>已知机房的任务分配并固定送风口的冷风速度时，</a:t>
            </a:r>
            <a:r>
              <a:rPr lang="zh-CN" altLang="zh-CN" smtClean="0">
                <a:solidFill>
                  <a:srgbClr val="FF3300"/>
                </a:solidFill>
                <a:ea typeface="微软雅黑" pitchFamily="34" charset="-122"/>
              </a:rPr>
              <a:t>仅通过降低冷风出口温度就可以达到降低室温的目的</a:t>
            </a:r>
            <a:endParaRPr lang="en-US" altLang="zh-CN" smtClean="0">
              <a:solidFill>
                <a:srgbClr val="FF3300"/>
              </a:solidFill>
              <a:ea typeface="微软雅黑" pitchFamily="3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idx="1"/>
          </p:nvPr>
        </p:nvSpPr>
        <p:spPr/>
        <p:txBody>
          <a:bodyPr/>
          <a:lstStyle/>
          <a:p>
            <a:endParaRPr lang="zh-CN" altLang="en-US" dirty="0"/>
          </a:p>
        </p:txBody>
      </p:sp>
      <p:sp>
        <p:nvSpPr>
          <p:cNvPr id="5" name="标题 4"/>
          <p:cNvSpPr>
            <a:spLocks noGrp="1"/>
          </p:cNvSpPr>
          <p:nvPr>
            <p:ph type="title"/>
          </p:nvPr>
        </p:nvSpPr>
        <p:spPr/>
        <p:txBody>
          <a:bodyPr/>
          <a:lstStyle/>
          <a:p>
            <a:r>
              <a:rPr lang="zh-CN" altLang="en-US" dirty="0" smtClean="0">
                <a:solidFill>
                  <a:schemeClr val="tx1"/>
                </a:solidFill>
                <a:effectLst/>
                <a:latin typeface="黑体" pitchFamily="49" charset="-122"/>
                <a:ea typeface="黑体" pitchFamily="49" charset="-122"/>
              </a:rPr>
              <a:t>第一部分</a:t>
            </a:r>
            <a:r>
              <a:rPr lang="en-US" altLang="zh-CN" dirty="0" smtClean="0">
                <a:solidFill>
                  <a:schemeClr val="tx1"/>
                </a:solidFill>
                <a:effectLst/>
                <a:latin typeface="黑体" pitchFamily="49" charset="-122"/>
                <a:ea typeface="黑体" pitchFamily="49" charset="-122"/>
              </a:rPr>
              <a:t>:</a:t>
            </a:r>
            <a:r>
              <a:rPr lang="zh-CN" altLang="en-US" dirty="0" smtClean="0">
                <a:solidFill>
                  <a:schemeClr val="tx1"/>
                </a:solidFill>
                <a:effectLst/>
                <a:latin typeface="黑体" pitchFamily="49" charset="-122"/>
                <a:ea typeface="黑体" pitchFamily="49" charset="-122"/>
              </a:rPr>
              <a:t>描绘温度分布</a:t>
            </a:r>
            <a:endParaRPr lang="zh-CN" altLang="en-US" dirty="0">
              <a:solidFill>
                <a:schemeClr val="tx1"/>
              </a:solidFill>
              <a:effectLst/>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标题 1"/>
          <p:cNvSpPr>
            <a:spLocks noGrp="1"/>
          </p:cNvSpPr>
          <p:nvPr>
            <p:ph type="title" idx="4294967295"/>
          </p:nvPr>
        </p:nvSpPr>
        <p:spPr/>
        <p:txBody>
          <a:bodyPr/>
          <a:lstStyle/>
          <a:p>
            <a:pPr eaLnBrk="1" hangingPunct="1"/>
            <a:r>
              <a:rPr lang="zh-CN" altLang="en-US" b="1" smtClean="0">
                <a:ea typeface="微软雅黑" pitchFamily="34" charset="-122"/>
              </a:rPr>
              <a:t>问题初探：结论评估</a:t>
            </a:r>
          </a:p>
        </p:txBody>
      </p:sp>
      <p:sp>
        <p:nvSpPr>
          <p:cNvPr id="60418" name="内容占位符 2"/>
          <p:cNvSpPr>
            <a:spLocks noGrp="1"/>
          </p:cNvSpPr>
          <p:nvPr>
            <p:ph idx="4294967295"/>
          </p:nvPr>
        </p:nvSpPr>
        <p:spPr>
          <a:xfrm>
            <a:off x="468313" y="2276475"/>
            <a:ext cx="8229600" cy="4324350"/>
          </a:xfrm>
        </p:spPr>
        <p:txBody>
          <a:bodyPr/>
          <a:lstStyle/>
          <a:p>
            <a:pPr eaLnBrk="1" hangingPunct="1"/>
            <a:r>
              <a:rPr lang="zh-CN" altLang="zh-CN" smtClean="0">
                <a:ea typeface="微软雅黑" pitchFamily="34" charset="-122"/>
              </a:rPr>
              <a:t>上面的初步</a:t>
            </a:r>
            <a:r>
              <a:rPr lang="zh-CN" altLang="en-US" smtClean="0">
                <a:ea typeface="微软雅黑" pitchFamily="34" charset="-122"/>
              </a:rPr>
              <a:t>讨论</a:t>
            </a:r>
            <a:r>
              <a:rPr lang="zh-CN" altLang="zh-CN" smtClean="0">
                <a:ea typeface="微软雅黑" pitchFamily="34" charset="-122"/>
              </a:rPr>
              <a:t>得出了冷风温度相比速度更能有效地调节室温的结论，并提出</a:t>
            </a:r>
            <a:r>
              <a:rPr lang="zh-CN" altLang="zh-CN" b="1" smtClean="0">
                <a:ea typeface="微软雅黑" pitchFamily="34" charset="-122"/>
              </a:rPr>
              <a:t>主要通过降低冷风温度的方案来满足国家标准的要求</a:t>
            </a:r>
            <a:r>
              <a:rPr lang="zh-CN" altLang="zh-CN" smtClean="0">
                <a:ea typeface="微软雅黑" pitchFamily="34" charset="-122"/>
              </a:rPr>
              <a:t>。</a:t>
            </a:r>
            <a:endParaRPr lang="zh-CN" altLang="en-US" smtClean="0">
              <a:ea typeface="微软雅黑" pitchFamily="34" charset="-122"/>
            </a:endParaRPr>
          </a:p>
          <a:p>
            <a:pPr eaLnBrk="1" hangingPunct="1"/>
            <a:r>
              <a:rPr lang="zh-CN" altLang="en-US" smtClean="0">
                <a:ea typeface="微软雅黑" pitchFamily="34" charset="-122"/>
              </a:rPr>
              <a:t>然而，在现实中，由于该方案并没有考虑到成本、能耗等问题。事实上，从空调的制冷原理分析，降低冷风温度的能耗成本要远远高于增大冷风速度的能耗成本，</a:t>
            </a:r>
          </a:p>
          <a:p>
            <a:pPr eaLnBrk="1" hangingPunct="1"/>
            <a:r>
              <a:rPr lang="zh-CN" altLang="en-US" smtClean="0">
                <a:ea typeface="微软雅黑" pitchFamily="34" charset="-122"/>
              </a:rPr>
              <a:t>因此以上方案虽然理论正确，但</a:t>
            </a:r>
            <a:r>
              <a:rPr lang="zh-CN" altLang="en-US" smtClean="0">
                <a:solidFill>
                  <a:srgbClr val="FF3300"/>
                </a:solidFill>
                <a:ea typeface="微软雅黑" pitchFamily="34" charset="-122"/>
              </a:rPr>
              <a:t>缺乏较强的实际应用价值。</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标题 1"/>
          <p:cNvSpPr>
            <a:spLocks noGrp="1"/>
          </p:cNvSpPr>
          <p:nvPr>
            <p:ph type="title" idx="4294967295"/>
          </p:nvPr>
        </p:nvSpPr>
        <p:spPr/>
        <p:txBody>
          <a:bodyPr/>
          <a:lstStyle/>
          <a:p>
            <a:pPr eaLnBrk="1" hangingPunct="1"/>
            <a:r>
              <a:rPr lang="zh-CN" altLang="en-US" b="1" smtClean="0">
                <a:ea typeface="微软雅黑" pitchFamily="34" charset="-122"/>
              </a:rPr>
              <a:t>问题初探：转换方向</a:t>
            </a:r>
          </a:p>
        </p:txBody>
      </p:sp>
      <p:sp>
        <p:nvSpPr>
          <p:cNvPr id="61442" name="内容占位符 2"/>
          <p:cNvSpPr>
            <a:spLocks noGrp="1"/>
          </p:cNvSpPr>
          <p:nvPr>
            <p:ph idx="4294967295"/>
          </p:nvPr>
        </p:nvSpPr>
        <p:spPr>
          <a:xfrm>
            <a:off x="468313" y="2276475"/>
            <a:ext cx="8229600" cy="4324350"/>
          </a:xfrm>
        </p:spPr>
        <p:txBody>
          <a:bodyPr/>
          <a:lstStyle/>
          <a:p>
            <a:pPr eaLnBrk="1" hangingPunct="1"/>
            <a:r>
              <a:rPr lang="zh-CN" altLang="en-US" smtClean="0">
                <a:ea typeface="微软雅黑" pitchFamily="34" charset="-122"/>
              </a:rPr>
              <a:t>单纯降低冷风温度的方案并不实用，需要配合降低冷风速度的努力以降低能耗和成本。</a:t>
            </a:r>
          </a:p>
          <a:p>
            <a:pPr eaLnBrk="1" hangingPunct="1"/>
            <a:endParaRPr lang="zh-CN" altLang="en-US" smtClean="0">
              <a:ea typeface="微软雅黑" pitchFamily="34" charset="-122"/>
            </a:endParaRPr>
          </a:p>
          <a:p>
            <a:pPr eaLnBrk="1" hangingPunct="1"/>
            <a:endParaRPr lang="zh-CN" altLang="en-US" smtClean="0">
              <a:ea typeface="微软雅黑" pitchFamily="34" charset="-122"/>
            </a:endParaRPr>
          </a:p>
          <a:p>
            <a:pPr eaLnBrk="1" hangingPunct="1"/>
            <a:r>
              <a:rPr lang="zh-CN" altLang="en-US" smtClean="0">
                <a:ea typeface="微软雅黑" pitchFamily="34" charset="-122"/>
              </a:rPr>
              <a:t>在考虑</a:t>
            </a:r>
            <a:r>
              <a:rPr lang="zh-CN" altLang="en-US" b="1" smtClean="0">
                <a:ea typeface="微软雅黑" pitchFamily="34" charset="-122"/>
              </a:rPr>
              <a:t>能耗及成本</a:t>
            </a:r>
            <a:r>
              <a:rPr lang="zh-CN" altLang="en-US" smtClean="0">
                <a:ea typeface="微软雅黑" pitchFamily="34" charset="-122"/>
              </a:rPr>
              <a:t>的条件下，同时控制冷风出口的</a:t>
            </a:r>
            <a:r>
              <a:rPr lang="zh-CN" altLang="en-US" b="1" smtClean="0">
                <a:solidFill>
                  <a:srgbClr val="FF3300"/>
                </a:solidFill>
                <a:ea typeface="微软雅黑" pitchFamily="34" charset="-122"/>
              </a:rPr>
              <a:t>温度</a:t>
            </a:r>
            <a:r>
              <a:rPr lang="zh-CN" altLang="en-US" smtClean="0">
                <a:ea typeface="微软雅黑" pitchFamily="34" charset="-122"/>
              </a:rPr>
              <a:t>和</a:t>
            </a:r>
            <a:r>
              <a:rPr lang="zh-CN" altLang="en-US" b="1" smtClean="0">
                <a:solidFill>
                  <a:srgbClr val="43875F"/>
                </a:solidFill>
                <a:ea typeface="微软雅黑" pitchFamily="34" charset="-122"/>
              </a:rPr>
              <a:t>速度</a:t>
            </a:r>
            <a:r>
              <a:rPr lang="zh-CN" altLang="en-US" smtClean="0">
                <a:ea typeface="微软雅黑" pitchFamily="34" charset="-122"/>
              </a:rPr>
              <a:t>，通过选取适当的</a:t>
            </a:r>
            <a:r>
              <a:rPr lang="zh-CN" altLang="en-US" b="1" u="sng" smtClean="0">
                <a:ea typeface="微软雅黑" pitchFamily="34" charset="-122"/>
              </a:rPr>
              <a:t>组合</a:t>
            </a:r>
            <a:r>
              <a:rPr lang="zh-CN" altLang="en-US" smtClean="0">
                <a:ea typeface="微软雅黑" pitchFamily="34" charset="-122"/>
              </a:rPr>
              <a:t>来达到目的。</a:t>
            </a:r>
          </a:p>
          <a:p>
            <a:pPr eaLnBrk="1" hangingPunct="1"/>
            <a:endParaRPr lang="zh-CN" altLang="en-US" smtClean="0">
              <a:ea typeface="微软雅黑" pitchFamily="34" charset="-122"/>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标题 1"/>
          <p:cNvSpPr>
            <a:spLocks noGrp="1"/>
          </p:cNvSpPr>
          <p:nvPr>
            <p:ph type="title"/>
          </p:nvPr>
        </p:nvSpPr>
        <p:spPr/>
        <p:txBody>
          <a:bodyPr/>
          <a:lstStyle/>
          <a:p>
            <a:pPr eaLnBrk="1" hangingPunct="1"/>
            <a:r>
              <a:rPr lang="zh-CN" altLang="en-US" sz="3600" b="1" smtClean="0">
                <a:ea typeface="微软雅黑" pitchFamily="34" charset="-122"/>
              </a:rPr>
              <a:t>补充：改变服务器内风扇速度的影响</a:t>
            </a:r>
          </a:p>
        </p:txBody>
      </p:sp>
      <p:sp>
        <p:nvSpPr>
          <p:cNvPr id="62466" name="内容占位符 2"/>
          <p:cNvSpPr>
            <a:spLocks noGrp="1"/>
          </p:cNvSpPr>
          <p:nvPr>
            <p:ph idx="1"/>
          </p:nvPr>
        </p:nvSpPr>
        <p:spPr>
          <a:xfrm>
            <a:off x="468313" y="2276475"/>
            <a:ext cx="8229600" cy="4324350"/>
          </a:xfrm>
        </p:spPr>
        <p:txBody>
          <a:bodyPr/>
          <a:lstStyle/>
          <a:p>
            <a:pPr eaLnBrk="1" hangingPunct="1"/>
            <a:r>
              <a:rPr lang="zh-CN" altLang="en-US" b="1" smtClean="0">
                <a:ea typeface="微软雅黑" pitchFamily="34" charset="-122"/>
              </a:rPr>
              <a:t>我们发现服务器内风扇速度会限制空调的降温能力</a:t>
            </a:r>
          </a:p>
          <a:p>
            <a:pPr eaLnBrk="1" hangingPunct="1"/>
            <a:r>
              <a:rPr lang="zh-CN" altLang="en-US" b="1" smtClean="0">
                <a:ea typeface="微软雅黑" pitchFamily="34" charset="-122"/>
              </a:rPr>
              <a:t>但是</a:t>
            </a:r>
            <a:endParaRPr lang="en-US" altLang="zh-CN" b="1" smtClean="0">
              <a:ea typeface="微软雅黑" pitchFamily="34" charset="-122"/>
            </a:endParaRPr>
          </a:p>
          <a:p>
            <a:pPr lvl="1" eaLnBrk="1" hangingPunct="1"/>
            <a:r>
              <a:rPr lang="zh-CN" altLang="en-US" b="1" smtClean="0">
                <a:solidFill>
                  <a:srgbClr val="43875F"/>
                </a:solidFill>
                <a:ea typeface="微软雅黑" pitchFamily="34" charset="-122"/>
              </a:rPr>
              <a:t>一般来说，服务器内部的风扇速度变化的范围不大</a:t>
            </a:r>
            <a:endParaRPr lang="en-US" altLang="zh-CN" b="1" smtClean="0">
              <a:solidFill>
                <a:srgbClr val="43875F"/>
              </a:solidFill>
              <a:ea typeface="微软雅黑" pitchFamily="34" charset="-122"/>
            </a:endParaRPr>
          </a:p>
          <a:p>
            <a:pPr lvl="1" eaLnBrk="1" hangingPunct="1"/>
            <a:r>
              <a:rPr lang="zh-CN" altLang="en-US" b="1" smtClean="0">
                <a:solidFill>
                  <a:srgbClr val="43875F"/>
                </a:solidFill>
                <a:ea typeface="微软雅黑" pitchFamily="34" charset="-122"/>
              </a:rPr>
              <a:t>服务器内部风扇速度的过高，容易形成难以分析的复杂湍流，影响机房的稳定性</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标题 1"/>
          <p:cNvSpPr>
            <a:spLocks noGrp="1"/>
          </p:cNvSpPr>
          <p:nvPr>
            <p:ph type="title"/>
          </p:nvPr>
        </p:nvSpPr>
        <p:spPr/>
        <p:txBody>
          <a:bodyPr/>
          <a:lstStyle/>
          <a:p>
            <a:pPr eaLnBrk="1" hangingPunct="1"/>
            <a:r>
              <a:rPr lang="zh-CN" altLang="en-US" sz="3600" b="1" smtClean="0">
                <a:latin typeface="微软雅黑" pitchFamily="34" charset="-122"/>
                <a:ea typeface="微软雅黑" pitchFamily="34" charset="-122"/>
              </a:rPr>
              <a:t>机房温度优化的方法：效用 </a:t>
            </a:r>
            <a:r>
              <a:rPr lang="en-US" altLang="zh-CN" sz="3600" b="1" smtClean="0">
                <a:latin typeface="微软雅黑" pitchFamily="34" charset="-122"/>
                <a:ea typeface="微软雅黑" pitchFamily="34" charset="-122"/>
              </a:rPr>
              <a:t>v.s.</a:t>
            </a:r>
            <a:r>
              <a:rPr lang="zh-CN" altLang="en-US" sz="3600" b="1" smtClean="0">
                <a:latin typeface="微软雅黑" pitchFamily="34" charset="-122"/>
                <a:ea typeface="微软雅黑" pitchFamily="34" charset="-122"/>
              </a:rPr>
              <a:t> 成本</a:t>
            </a:r>
            <a:r>
              <a:rPr lang="en-US" altLang="zh-CN" sz="3600" b="1" smtClean="0">
                <a:latin typeface="微软雅黑" pitchFamily="34" charset="-122"/>
                <a:ea typeface="微软雅黑" pitchFamily="34" charset="-122"/>
              </a:rPr>
              <a:t>(1)</a:t>
            </a:r>
            <a:endParaRPr lang="zh-CN" altLang="en-US" sz="3600" b="1" smtClean="0">
              <a:latin typeface="微软雅黑" pitchFamily="34" charset="-122"/>
              <a:ea typeface="微软雅黑" pitchFamily="34" charset="-122"/>
            </a:endParaRPr>
          </a:p>
        </p:txBody>
      </p:sp>
      <p:sp>
        <p:nvSpPr>
          <p:cNvPr id="63490" name="内容占位符 2"/>
          <p:cNvSpPr>
            <a:spLocks noGrp="1"/>
          </p:cNvSpPr>
          <p:nvPr>
            <p:ph idx="1"/>
          </p:nvPr>
        </p:nvSpPr>
        <p:spPr/>
        <p:txBody>
          <a:bodyPr/>
          <a:lstStyle/>
          <a:p>
            <a:pPr eaLnBrk="1" hangingPunct="1"/>
            <a:r>
              <a:rPr lang="zh-CN" altLang="en-US" dirty="0" smtClean="0">
                <a:latin typeface="微软雅黑" pitchFamily="34" charset="-122"/>
                <a:ea typeface="微软雅黑" pitchFamily="34" charset="-122"/>
              </a:rPr>
              <a:t>引入微观经济学的分析方法</a:t>
            </a:r>
            <a:endParaRPr lang="en-US" altLang="zh-CN" dirty="0" smtClean="0">
              <a:latin typeface="微软雅黑" pitchFamily="34" charset="-122"/>
              <a:ea typeface="微软雅黑" pitchFamily="34" charset="-122"/>
            </a:endParaRPr>
          </a:p>
          <a:p>
            <a:pPr eaLnBrk="1" hangingPunct="1"/>
            <a:r>
              <a:rPr lang="zh-CN" altLang="en-US" dirty="0" smtClean="0">
                <a:latin typeface="微软雅黑" pitchFamily="34" charset="-122"/>
                <a:ea typeface="微软雅黑" pitchFamily="34" charset="-122"/>
              </a:rPr>
              <a:t>机房的效用函数</a:t>
            </a:r>
            <a:r>
              <a:rPr lang="en-US" altLang="zh-CN" b="1" i="1" dirty="0" smtClean="0">
                <a:latin typeface="Times New Roman" pitchFamily="18" charset="0"/>
                <a:ea typeface="微软雅黑" pitchFamily="34" charset="-122"/>
                <a:cs typeface="Times New Roman" pitchFamily="18" charset="0"/>
              </a:rPr>
              <a:t>U = U(m, a)</a:t>
            </a:r>
            <a:r>
              <a:rPr lang="zh-CN" altLang="en-US" dirty="0" smtClean="0">
                <a:latin typeface="微软雅黑" pitchFamily="34" charset="-122"/>
                <a:ea typeface="微软雅黑" pitchFamily="34" charset="-122"/>
              </a:rPr>
              <a:t>，其中</a:t>
            </a:r>
            <a:r>
              <a:rPr lang="en-US" altLang="zh-CN" b="1" i="1" dirty="0" smtClean="0">
                <a:latin typeface="Times New Roman" pitchFamily="18" charset="0"/>
                <a:ea typeface="微软雅黑" pitchFamily="34" charset="-122"/>
                <a:cs typeface="Times New Roman" pitchFamily="18" charset="0"/>
              </a:rPr>
              <a:t>m</a:t>
            </a:r>
            <a:r>
              <a:rPr lang="zh-CN" altLang="en-US" dirty="0" smtClean="0">
                <a:latin typeface="微软雅黑" pitchFamily="34" charset="-122"/>
                <a:ea typeface="微软雅黑" pitchFamily="34" charset="-122"/>
              </a:rPr>
              <a:t>是机房的最大温度，</a:t>
            </a:r>
            <a:r>
              <a:rPr lang="en-US" altLang="zh-CN" i="1" dirty="0" smtClean="0">
                <a:latin typeface="微软雅黑" pitchFamily="34" charset="-122"/>
                <a:ea typeface="微软雅黑" pitchFamily="34" charset="-122"/>
              </a:rPr>
              <a:t>a</a:t>
            </a:r>
            <a:r>
              <a:rPr lang="zh-CN" altLang="en-US" dirty="0" smtClean="0">
                <a:latin typeface="微软雅黑" pitchFamily="34" charset="-122"/>
                <a:ea typeface="微软雅黑" pitchFamily="34" charset="-122"/>
              </a:rPr>
              <a:t>是机房的平均温度</a:t>
            </a:r>
            <a:endParaRPr lang="en-US" altLang="zh-CN" dirty="0" smtClean="0">
              <a:latin typeface="微软雅黑" pitchFamily="34" charset="-122"/>
              <a:ea typeface="微软雅黑" pitchFamily="34" charset="-122"/>
            </a:endParaRPr>
          </a:p>
          <a:p>
            <a:pPr eaLnBrk="1" hangingPunct="1"/>
            <a:r>
              <a:rPr lang="en-US" altLang="zh-CN" b="1" i="1" dirty="0" smtClean="0">
                <a:latin typeface="Times New Roman" pitchFamily="18" charset="0"/>
                <a:ea typeface="微软雅黑" pitchFamily="34" charset="-122"/>
                <a:cs typeface="Times New Roman" pitchFamily="18" charset="0"/>
              </a:rPr>
              <a:t>m = m(ct, cp)</a:t>
            </a:r>
            <a:r>
              <a:rPr lang="zh-CN" altLang="en-US" b="1" dirty="0" smtClean="0">
                <a:latin typeface="Times New Roman" pitchFamily="18" charset="0"/>
                <a:ea typeface="微软雅黑" pitchFamily="34" charset="-122"/>
                <a:cs typeface="Times New Roman" pitchFamily="18" charset="0"/>
              </a:rPr>
              <a:t>，</a:t>
            </a:r>
            <a:r>
              <a:rPr lang="en-US" altLang="zh-CN" b="1" i="1" dirty="0" smtClean="0">
                <a:latin typeface="Times New Roman" pitchFamily="18" charset="0"/>
                <a:ea typeface="微软雅黑" pitchFamily="34" charset="-122"/>
                <a:cs typeface="Times New Roman" pitchFamily="18" charset="0"/>
              </a:rPr>
              <a:t> a = a(</a:t>
            </a:r>
            <a:r>
              <a:rPr lang="en-US" altLang="zh-CN" b="1" i="1" dirty="0" err="1" smtClean="0">
                <a:latin typeface="Times New Roman" pitchFamily="18" charset="0"/>
                <a:ea typeface="微软雅黑" pitchFamily="34" charset="-122"/>
                <a:cs typeface="Times New Roman" pitchFamily="18" charset="0"/>
              </a:rPr>
              <a:t>ct,cp</a:t>
            </a:r>
            <a:r>
              <a:rPr lang="en-US" altLang="zh-CN" b="1" i="1" dirty="0" smtClean="0">
                <a:latin typeface="Times New Roman" pitchFamily="18" charset="0"/>
                <a:ea typeface="微软雅黑" pitchFamily="34" charset="-122"/>
                <a:cs typeface="Times New Roman" pitchFamily="18" charset="0"/>
              </a:rPr>
              <a:t>)</a:t>
            </a:r>
            <a:r>
              <a:rPr lang="zh-CN" altLang="en-US" dirty="0" smtClean="0">
                <a:latin typeface="微软雅黑" pitchFamily="34" charset="-122"/>
                <a:ea typeface="微软雅黑" pitchFamily="34" charset="-122"/>
              </a:rPr>
              <a:t>其中</a:t>
            </a:r>
            <a:r>
              <a:rPr lang="en-US" altLang="zh-CN" b="1" i="1" dirty="0" smtClean="0">
                <a:latin typeface="Times New Roman" pitchFamily="18" charset="0"/>
                <a:ea typeface="微软雅黑" pitchFamily="34" charset="-122"/>
                <a:cs typeface="Times New Roman" pitchFamily="18" charset="0"/>
              </a:rPr>
              <a:t>ct, cp</a:t>
            </a:r>
            <a:r>
              <a:rPr lang="zh-CN" altLang="en-US" dirty="0" smtClean="0">
                <a:latin typeface="微软雅黑" pitchFamily="34" charset="-122"/>
                <a:ea typeface="微软雅黑" pitchFamily="34" charset="-122"/>
              </a:rPr>
              <a:t>分别是空调送风口的冷气温度和压力。在这里固定服务器的风扇速度</a:t>
            </a:r>
            <a:endParaRPr lang="en-US" altLang="zh-CN" i="1" dirty="0" smtClean="0">
              <a:latin typeface="微软雅黑" pitchFamily="34" charset="-122"/>
              <a:ea typeface="微软雅黑" pitchFamily="34" charset="-122"/>
            </a:endParaRPr>
          </a:p>
          <a:p>
            <a:pPr eaLnBrk="1" hangingPunct="1"/>
            <a:r>
              <a:rPr lang="zh-CN" altLang="en-US" dirty="0" smtClean="0">
                <a:latin typeface="微软雅黑" pitchFamily="34" charset="-122"/>
                <a:ea typeface="微软雅黑" pitchFamily="34" charset="-122"/>
              </a:rPr>
              <a:t>总成本</a:t>
            </a:r>
            <a:r>
              <a:rPr lang="en-US" altLang="zh-CN" b="1" i="1" dirty="0" smtClean="0">
                <a:latin typeface="Times New Roman" pitchFamily="18" charset="0"/>
                <a:ea typeface="微软雅黑" pitchFamily="34" charset="-122"/>
                <a:cs typeface="Times New Roman" pitchFamily="18" charset="0"/>
              </a:rPr>
              <a:t>TC = VC + FC = C(ct, cp) + FC</a:t>
            </a:r>
          </a:p>
          <a:p>
            <a:pPr eaLnBrk="1" hangingPunct="1"/>
            <a:endParaRPr lang="zh-CN" altLang="en-US" dirty="0" smtClean="0">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8" name="标题 1"/>
          <p:cNvSpPr>
            <a:spLocks noGrp="1"/>
          </p:cNvSpPr>
          <p:nvPr>
            <p:ph type="title"/>
          </p:nvPr>
        </p:nvSpPr>
        <p:spPr/>
        <p:txBody>
          <a:bodyPr/>
          <a:lstStyle/>
          <a:p>
            <a:pPr eaLnBrk="1" hangingPunct="1"/>
            <a:r>
              <a:rPr lang="zh-CN" altLang="en-US" sz="3600" b="1" smtClean="0">
                <a:latin typeface="微软雅黑" pitchFamily="34" charset="-122"/>
                <a:ea typeface="微软雅黑" pitchFamily="34" charset="-122"/>
              </a:rPr>
              <a:t>机房温度优化的方法：效用 </a:t>
            </a:r>
            <a:r>
              <a:rPr lang="en-US" altLang="zh-CN" sz="3600" b="1" smtClean="0">
                <a:latin typeface="微软雅黑" pitchFamily="34" charset="-122"/>
                <a:ea typeface="微软雅黑" pitchFamily="34" charset="-122"/>
              </a:rPr>
              <a:t>v.s.</a:t>
            </a:r>
            <a:r>
              <a:rPr lang="zh-CN" altLang="en-US" sz="3600" b="1" smtClean="0">
                <a:latin typeface="微软雅黑" pitchFamily="34" charset="-122"/>
                <a:ea typeface="微软雅黑" pitchFamily="34" charset="-122"/>
              </a:rPr>
              <a:t> 成本</a:t>
            </a:r>
            <a:r>
              <a:rPr lang="en-US" altLang="zh-CN" sz="3600" b="1" smtClean="0">
                <a:latin typeface="微软雅黑" pitchFamily="34" charset="-122"/>
                <a:ea typeface="微软雅黑" pitchFamily="34" charset="-122"/>
              </a:rPr>
              <a:t>(2)</a:t>
            </a:r>
            <a:endParaRPr lang="zh-CN" altLang="en-US" sz="3600" b="1" smtClean="0">
              <a:latin typeface="微软雅黑" pitchFamily="34" charset="-122"/>
              <a:ea typeface="微软雅黑" pitchFamily="34" charset="-122"/>
            </a:endParaRPr>
          </a:p>
        </p:txBody>
      </p:sp>
      <p:sp>
        <p:nvSpPr>
          <p:cNvPr id="3109" name="内容占位符 2"/>
          <p:cNvSpPr>
            <a:spLocks noGrp="1"/>
          </p:cNvSpPr>
          <p:nvPr>
            <p:ph idx="1"/>
          </p:nvPr>
        </p:nvSpPr>
        <p:spPr/>
        <p:txBody>
          <a:bodyPr/>
          <a:lstStyle/>
          <a:p>
            <a:pPr eaLnBrk="1" hangingPunct="1"/>
            <a:r>
              <a:rPr lang="zh-CN" altLang="en-US" smtClean="0">
                <a:latin typeface="微软雅黑" pitchFamily="34" charset="-122"/>
                <a:ea typeface="微软雅黑" pitchFamily="34" charset="-122"/>
              </a:rPr>
              <a:t>对于固定的总成本，使效用最大化</a:t>
            </a:r>
            <a:endParaRPr lang="en-US" altLang="zh-CN" smtClean="0">
              <a:latin typeface="微软雅黑" pitchFamily="34" charset="-122"/>
              <a:ea typeface="微软雅黑" pitchFamily="34" charset="-122"/>
            </a:endParaRPr>
          </a:p>
          <a:p>
            <a:pPr eaLnBrk="1" hangingPunct="1"/>
            <a:r>
              <a:rPr lang="en-US" altLang="zh-CN" smtClean="0">
                <a:latin typeface="微软雅黑" pitchFamily="34" charset="-122"/>
                <a:ea typeface="微软雅黑" pitchFamily="34" charset="-122"/>
              </a:rPr>
              <a:t>Lagrange </a:t>
            </a:r>
            <a:r>
              <a:rPr lang="zh-CN" altLang="en-US" smtClean="0">
                <a:latin typeface="微软雅黑" pitchFamily="34" charset="-122"/>
                <a:ea typeface="微软雅黑" pitchFamily="34" charset="-122"/>
              </a:rPr>
              <a:t>乘数法</a:t>
            </a:r>
            <a:endParaRPr lang="en-US" altLang="zh-CN" smtClean="0">
              <a:latin typeface="微软雅黑" pitchFamily="34" charset="-122"/>
              <a:ea typeface="微软雅黑" pitchFamily="34" charset="-122"/>
            </a:endParaRPr>
          </a:p>
          <a:p>
            <a:pPr eaLnBrk="1" hangingPunct="1"/>
            <a:endParaRPr lang="zh-CN" altLang="en-US" smtClean="0">
              <a:latin typeface="微软雅黑" pitchFamily="34" charset="-122"/>
              <a:ea typeface="微软雅黑" pitchFamily="34" charset="-122"/>
            </a:endParaRPr>
          </a:p>
        </p:txBody>
      </p:sp>
      <p:graphicFrame>
        <p:nvGraphicFramePr>
          <p:cNvPr id="3106" name="Object 34"/>
          <p:cNvGraphicFramePr>
            <a:graphicFrameLocks noChangeAspect="1"/>
          </p:cNvGraphicFramePr>
          <p:nvPr/>
        </p:nvGraphicFramePr>
        <p:xfrm>
          <a:off x="558800" y="3500438"/>
          <a:ext cx="7883525" cy="428625"/>
        </p:xfrm>
        <a:graphic>
          <a:graphicData uri="http://schemas.openxmlformats.org/presentationml/2006/ole">
            <p:oleObj spid="_x0000_s3106" name="公式" r:id="rId3" imgW="3567758" imgH="203384" progId="Equation.3">
              <p:embed/>
            </p:oleObj>
          </a:graphicData>
        </a:graphic>
      </p:graphicFrame>
      <p:graphicFrame>
        <p:nvGraphicFramePr>
          <p:cNvPr id="3107" name="Object 35"/>
          <p:cNvGraphicFramePr>
            <a:graphicFrameLocks noChangeAspect="1"/>
          </p:cNvGraphicFramePr>
          <p:nvPr/>
        </p:nvGraphicFramePr>
        <p:xfrm>
          <a:off x="615950" y="4117975"/>
          <a:ext cx="7904163" cy="1693863"/>
        </p:xfrm>
        <a:graphic>
          <a:graphicData uri="http://schemas.openxmlformats.org/presentationml/2006/ole">
            <p:oleObj spid="_x0000_s3107" name="公式" r:id="rId4" imgW="3733111" imgH="837787" progId="Equation.3">
              <p:embed/>
            </p:oleObj>
          </a:graphicData>
        </a:graphic>
      </p:graphicFrame>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标题 1"/>
          <p:cNvSpPr>
            <a:spLocks noGrp="1"/>
          </p:cNvSpPr>
          <p:nvPr>
            <p:ph type="title"/>
          </p:nvPr>
        </p:nvSpPr>
        <p:spPr/>
        <p:txBody>
          <a:bodyPr/>
          <a:lstStyle/>
          <a:p>
            <a:pPr eaLnBrk="1" hangingPunct="1"/>
            <a:r>
              <a:rPr lang="zh-CN" altLang="en-US" sz="3600" b="1" dirty="0" smtClean="0">
                <a:latin typeface="微软雅黑" pitchFamily="34" charset="-122"/>
                <a:ea typeface="微软雅黑" pitchFamily="34" charset="-122"/>
              </a:rPr>
              <a:t>机房温度优化的方法：效用 </a:t>
            </a:r>
            <a:r>
              <a:rPr lang="en-US" altLang="zh-CN" sz="3600" b="1" dirty="0" err="1" smtClean="0">
                <a:latin typeface="微软雅黑" pitchFamily="34" charset="-122"/>
                <a:ea typeface="微软雅黑" pitchFamily="34" charset="-122"/>
              </a:rPr>
              <a:t>v.s</a:t>
            </a:r>
            <a:r>
              <a:rPr lang="en-US" altLang="zh-CN" sz="3600" b="1" dirty="0" smtClean="0">
                <a:latin typeface="微软雅黑" pitchFamily="34" charset="-122"/>
                <a:ea typeface="微软雅黑" pitchFamily="34" charset="-122"/>
              </a:rPr>
              <a:t>.</a:t>
            </a:r>
            <a:r>
              <a:rPr lang="zh-CN" altLang="en-US" sz="3600" b="1" dirty="0" smtClean="0">
                <a:latin typeface="微软雅黑" pitchFamily="34" charset="-122"/>
                <a:ea typeface="微软雅黑" pitchFamily="34" charset="-122"/>
              </a:rPr>
              <a:t> 成本</a:t>
            </a:r>
            <a:r>
              <a:rPr lang="en-US" altLang="zh-CN" sz="3600" b="1" dirty="0" smtClean="0">
                <a:latin typeface="微软雅黑" pitchFamily="34" charset="-122"/>
                <a:ea typeface="微软雅黑" pitchFamily="34" charset="-122"/>
              </a:rPr>
              <a:t>(2)</a:t>
            </a:r>
            <a:endParaRPr lang="zh-CN" altLang="en-US" sz="3600" b="1" dirty="0" smtClean="0">
              <a:latin typeface="微软雅黑" pitchFamily="34" charset="-122"/>
              <a:ea typeface="微软雅黑" pitchFamily="34" charset="-122"/>
            </a:endParaRPr>
          </a:p>
        </p:txBody>
      </p:sp>
      <p:sp>
        <p:nvSpPr>
          <p:cNvPr id="66562" name="内容占位符 2"/>
          <p:cNvSpPr>
            <a:spLocks noGrp="1"/>
          </p:cNvSpPr>
          <p:nvPr>
            <p:ph idx="1"/>
          </p:nvPr>
        </p:nvSpPr>
        <p:spPr/>
        <p:txBody>
          <a:bodyPr/>
          <a:lstStyle/>
          <a:p>
            <a:pPr eaLnBrk="1" hangingPunct="1"/>
            <a:r>
              <a:rPr lang="zh-CN" altLang="en-US" dirty="0" smtClean="0">
                <a:latin typeface="微软雅黑" pitchFamily="34" charset="-122"/>
                <a:ea typeface="微软雅黑" pitchFamily="34" charset="-122"/>
              </a:rPr>
              <a:t>理论方法的缺点：</a:t>
            </a:r>
            <a:endParaRPr lang="en-US" altLang="zh-CN" dirty="0" smtClean="0">
              <a:latin typeface="微软雅黑" pitchFamily="34" charset="-122"/>
              <a:ea typeface="微软雅黑" pitchFamily="34" charset="-122"/>
            </a:endParaRPr>
          </a:p>
          <a:p>
            <a:pPr lvl="1" eaLnBrk="1" hangingPunct="1"/>
            <a:r>
              <a:rPr lang="zh-CN" altLang="en-US" b="1" dirty="0" smtClean="0">
                <a:solidFill>
                  <a:srgbClr val="43875F"/>
                </a:solidFill>
                <a:latin typeface="微软雅黑" pitchFamily="34" charset="-122"/>
                <a:ea typeface="微软雅黑" pitchFamily="34" charset="-122"/>
              </a:rPr>
              <a:t>对一般的效用函数和成本函数，计算困难</a:t>
            </a:r>
            <a:endParaRPr lang="en-US" altLang="zh-CN" b="1" dirty="0" smtClean="0">
              <a:solidFill>
                <a:srgbClr val="43875F"/>
              </a:solidFill>
              <a:latin typeface="微软雅黑" pitchFamily="34" charset="-122"/>
              <a:ea typeface="微软雅黑" pitchFamily="34" charset="-122"/>
            </a:endParaRPr>
          </a:p>
          <a:p>
            <a:pPr lvl="1" eaLnBrk="1" hangingPunct="1"/>
            <a:r>
              <a:rPr lang="zh-CN" altLang="en-US" b="1" dirty="0" smtClean="0">
                <a:solidFill>
                  <a:srgbClr val="43875F"/>
                </a:solidFill>
                <a:latin typeface="微软雅黑" pitchFamily="34" charset="-122"/>
                <a:ea typeface="微软雅黑" pitchFamily="34" charset="-122"/>
              </a:rPr>
              <a:t>需要补充 </a:t>
            </a:r>
            <a:r>
              <a:rPr lang="en-US" altLang="zh-CN" b="1" i="1" dirty="0" err="1" smtClean="0">
                <a:solidFill>
                  <a:srgbClr val="43875F"/>
                </a:solidFill>
                <a:latin typeface="微软雅黑" pitchFamily="34" charset="-122"/>
                <a:ea typeface="微软雅黑" pitchFamily="34" charset="-122"/>
              </a:rPr>
              <a:t>m,a</a:t>
            </a:r>
            <a:r>
              <a:rPr lang="en-US" altLang="zh-CN" b="1" i="1" dirty="0" smtClean="0">
                <a:solidFill>
                  <a:srgbClr val="43875F"/>
                </a:solidFill>
                <a:latin typeface="微软雅黑" pitchFamily="34" charset="-122"/>
                <a:ea typeface="微软雅黑" pitchFamily="34" charset="-122"/>
              </a:rPr>
              <a:t> </a:t>
            </a:r>
            <a:r>
              <a:rPr lang="zh-CN" altLang="en-US" b="1" dirty="0" smtClean="0">
                <a:solidFill>
                  <a:srgbClr val="43875F"/>
                </a:solidFill>
                <a:latin typeface="微软雅黑" pitchFamily="34" charset="-122"/>
                <a:ea typeface="微软雅黑" pitchFamily="34" charset="-122"/>
              </a:rPr>
              <a:t>的可导条件（或者用近似的可导函数代替）</a:t>
            </a:r>
            <a:endParaRPr lang="en-US" altLang="zh-CN" b="1" dirty="0" smtClean="0">
              <a:solidFill>
                <a:srgbClr val="43875F"/>
              </a:solidFill>
              <a:latin typeface="微软雅黑" pitchFamily="34" charset="-122"/>
              <a:ea typeface="微软雅黑" pitchFamily="34" charset="-122"/>
            </a:endParaRPr>
          </a:p>
          <a:p>
            <a:pPr eaLnBrk="1" hangingPunct="1"/>
            <a:r>
              <a:rPr lang="zh-CN" altLang="en-US" dirty="0" smtClean="0">
                <a:latin typeface="微软雅黑" pitchFamily="34" charset="-122"/>
                <a:ea typeface="微软雅黑" pitchFamily="34" charset="-122"/>
              </a:rPr>
              <a:t>替代方法：图像法</a:t>
            </a:r>
            <a:endParaRPr lang="en-US" altLang="zh-CN" dirty="0" smtClean="0">
              <a:latin typeface="微软雅黑" pitchFamily="34" charset="-122"/>
              <a:ea typeface="微软雅黑" pitchFamily="34" charset="-122"/>
            </a:endParaRPr>
          </a:p>
          <a:p>
            <a:pPr lvl="1" eaLnBrk="1" hangingPunct="1"/>
            <a:r>
              <a:rPr lang="zh-CN" altLang="en-US" b="1" dirty="0" smtClean="0">
                <a:solidFill>
                  <a:srgbClr val="43875F"/>
                </a:solidFill>
                <a:latin typeface="微软雅黑" pitchFamily="34" charset="-122"/>
                <a:ea typeface="微软雅黑" pitchFamily="34" charset="-122"/>
              </a:rPr>
              <a:t>考虑固定的效用</a:t>
            </a:r>
            <a:r>
              <a:rPr lang="en-US" altLang="zh-CN" b="1" i="1" dirty="0" smtClean="0">
                <a:solidFill>
                  <a:srgbClr val="43875F"/>
                </a:solidFill>
                <a:latin typeface="微软雅黑" pitchFamily="34" charset="-122"/>
                <a:ea typeface="微软雅黑" pitchFamily="34" charset="-122"/>
              </a:rPr>
              <a:t>U</a:t>
            </a:r>
            <a:r>
              <a:rPr lang="en-US" altLang="zh-CN" b="1" dirty="0" smtClean="0">
                <a:solidFill>
                  <a:srgbClr val="43875F"/>
                </a:solidFill>
                <a:latin typeface="微软雅黑" pitchFamily="34" charset="-122"/>
                <a:ea typeface="微软雅黑" pitchFamily="34" charset="-122"/>
              </a:rPr>
              <a:t>,</a:t>
            </a:r>
            <a:r>
              <a:rPr lang="zh-CN" altLang="en-US" b="1" dirty="0" smtClean="0">
                <a:solidFill>
                  <a:srgbClr val="43875F"/>
                </a:solidFill>
                <a:latin typeface="微软雅黑" pitchFamily="34" charset="-122"/>
                <a:ea typeface="微软雅黑" pitchFamily="34" charset="-122"/>
              </a:rPr>
              <a:t>在</a:t>
            </a:r>
            <a:r>
              <a:rPr lang="en-US" altLang="zh-CN" b="1" i="1" dirty="0" smtClean="0">
                <a:solidFill>
                  <a:srgbClr val="43875F"/>
                </a:solidFill>
                <a:latin typeface="微软雅黑" pitchFamily="34" charset="-122"/>
                <a:ea typeface="微软雅黑" pitchFamily="34" charset="-122"/>
              </a:rPr>
              <a:t>ct-cp</a:t>
            </a:r>
            <a:r>
              <a:rPr lang="zh-CN" altLang="en-US" b="1" dirty="0" smtClean="0">
                <a:solidFill>
                  <a:srgbClr val="43875F"/>
                </a:solidFill>
                <a:latin typeface="微软雅黑" pitchFamily="34" charset="-122"/>
                <a:ea typeface="微软雅黑" pitchFamily="34" charset="-122"/>
              </a:rPr>
              <a:t>图中作出</a:t>
            </a:r>
            <a:r>
              <a:rPr lang="zh-CN" altLang="en-US" b="1" dirty="0" smtClean="0">
                <a:solidFill>
                  <a:srgbClr val="FF0000"/>
                </a:solidFill>
                <a:latin typeface="微软雅黑" pitchFamily="34" charset="-122"/>
                <a:ea typeface="微软雅黑" pitchFamily="34" charset="-122"/>
              </a:rPr>
              <a:t>等效用曲线</a:t>
            </a:r>
            <a:endParaRPr lang="en-US" altLang="zh-CN" b="1" dirty="0" smtClean="0">
              <a:solidFill>
                <a:srgbClr val="FF0000"/>
              </a:solidFill>
              <a:latin typeface="微软雅黑" pitchFamily="34" charset="-122"/>
              <a:ea typeface="微软雅黑" pitchFamily="34" charset="-122"/>
            </a:endParaRPr>
          </a:p>
          <a:p>
            <a:pPr lvl="1" eaLnBrk="1" hangingPunct="1"/>
            <a:r>
              <a:rPr lang="zh-CN" altLang="en-US" b="1" dirty="0" smtClean="0">
                <a:solidFill>
                  <a:srgbClr val="43875F"/>
                </a:solidFill>
                <a:latin typeface="微软雅黑" pitchFamily="34" charset="-122"/>
                <a:ea typeface="微软雅黑" pitchFamily="34" charset="-122"/>
              </a:rPr>
              <a:t>用图像法，解出在使效用≥</a:t>
            </a:r>
            <a:r>
              <a:rPr lang="en-US" altLang="zh-CN" b="1" dirty="0" smtClean="0">
                <a:solidFill>
                  <a:srgbClr val="43875F"/>
                </a:solidFill>
                <a:latin typeface="微软雅黑" pitchFamily="34" charset="-122"/>
                <a:ea typeface="微软雅黑" pitchFamily="34" charset="-122"/>
              </a:rPr>
              <a:t>U</a:t>
            </a:r>
            <a:r>
              <a:rPr lang="zh-CN" altLang="en-US" b="1" dirty="0" smtClean="0">
                <a:solidFill>
                  <a:srgbClr val="43875F"/>
                </a:solidFill>
                <a:latin typeface="微软雅黑" pitchFamily="34" charset="-122"/>
                <a:ea typeface="微软雅黑" pitchFamily="34" charset="-122"/>
              </a:rPr>
              <a:t>的</a:t>
            </a:r>
            <a:r>
              <a:rPr lang="en-US" altLang="zh-CN" b="1" i="1" dirty="0" err="1" smtClean="0">
                <a:solidFill>
                  <a:srgbClr val="43875F"/>
                </a:solidFill>
                <a:latin typeface="微软雅黑" pitchFamily="34" charset="-122"/>
                <a:ea typeface="微软雅黑" pitchFamily="34" charset="-122"/>
              </a:rPr>
              <a:t>ct,cp</a:t>
            </a:r>
            <a:r>
              <a:rPr lang="zh-CN" altLang="en-US" b="1" dirty="0" smtClean="0">
                <a:solidFill>
                  <a:srgbClr val="43875F"/>
                </a:solidFill>
                <a:latin typeface="微软雅黑" pitchFamily="34" charset="-122"/>
                <a:ea typeface="微软雅黑" pitchFamily="34" charset="-122"/>
              </a:rPr>
              <a:t>范围内，最低成本的方案</a:t>
            </a:r>
            <a:endParaRPr lang="en-US" altLang="zh-CN" b="1" dirty="0" smtClean="0">
              <a:solidFill>
                <a:srgbClr val="43875F"/>
              </a:solidFill>
              <a:latin typeface="微软雅黑" pitchFamily="34" charset="-122"/>
              <a:ea typeface="微软雅黑" pitchFamily="34" charset="-122"/>
            </a:endParaRPr>
          </a:p>
          <a:p>
            <a:pPr lvl="1" eaLnBrk="1" hangingPunct="1"/>
            <a:endParaRPr lang="en-US" altLang="zh-CN" b="1" dirty="0" smtClean="0">
              <a:solidFill>
                <a:srgbClr val="43875F"/>
              </a:solidFill>
              <a:latin typeface="微软雅黑" pitchFamily="34" charset="-122"/>
              <a:ea typeface="微软雅黑" pitchFamily="34" charset="-122"/>
            </a:endParaRPr>
          </a:p>
          <a:p>
            <a:pPr lvl="1" eaLnBrk="1" hangingPunct="1"/>
            <a:endParaRPr lang="en-US" altLang="zh-CN" b="1" dirty="0" smtClean="0">
              <a:solidFill>
                <a:srgbClr val="43875F"/>
              </a:solidFill>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b="1" dirty="0" smtClean="0">
                <a:latin typeface="微软雅黑" pitchFamily="34" charset="-122"/>
                <a:ea typeface="微软雅黑" pitchFamily="34" charset="-122"/>
              </a:rPr>
              <a:t>曲线的构造方法</a:t>
            </a:r>
            <a:endParaRPr lang="zh-CN" altLang="en-US" sz="3600" b="1" dirty="0">
              <a:latin typeface="微软雅黑" pitchFamily="34" charset="-122"/>
              <a:ea typeface="微软雅黑" pitchFamily="34" charset="-122"/>
            </a:endParaRPr>
          </a:p>
        </p:txBody>
      </p:sp>
      <p:sp>
        <p:nvSpPr>
          <p:cNvPr id="3" name="内容占位符 2"/>
          <p:cNvSpPr>
            <a:spLocks noGrp="1"/>
          </p:cNvSpPr>
          <p:nvPr>
            <p:ph idx="1"/>
          </p:nvPr>
        </p:nvSpPr>
        <p:spPr/>
        <p:txBody>
          <a:bodyPr>
            <a:normAutofit lnSpcReduction="10000"/>
          </a:bodyPr>
          <a:lstStyle/>
          <a:p>
            <a:r>
              <a:rPr lang="zh-CN" altLang="en-US" dirty="0" smtClean="0">
                <a:latin typeface="微软雅黑" pitchFamily="34" charset="-122"/>
                <a:ea typeface="微软雅黑" pitchFamily="34" charset="-122"/>
              </a:rPr>
              <a:t>目标：构造等效用曲线</a:t>
            </a:r>
            <a:endParaRPr lang="en-US" altLang="zh-CN" dirty="0" smtClean="0">
              <a:latin typeface="微软雅黑" pitchFamily="34" charset="-122"/>
              <a:ea typeface="微软雅黑" pitchFamily="34" charset="-122"/>
            </a:endParaRPr>
          </a:p>
          <a:p>
            <a:pPr>
              <a:buNone/>
            </a:pPr>
            <a:endParaRPr lang="en-US" altLang="zh-CN" dirty="0" smtClean="0">
              <a:latin typeface="微软雅黑" pitchFamily="34" charset="-122"/>
              <a:ea typeface="微软雅黑" pitchFamily="34" charset="-122"/>
            </a:endParaRPr>
          </a:p>
          <a:p>
            <a:pPr>
              <a:buNone/>
            </a:pPr>
            <a:endParaRPr lang="en-US" altLang="zh-CN" dirty="0" smtClean="0">
              <a:latin typeface="微软雅黑" pitchFamily="34" charset="-122"/>
              <a:ea typeface="微软雅黑" pitchFamily="34" charset="-122"/>
            </a:endParaRPr>
          </a:p>
          <a:p>
            <a:r>
              <a:rPr lang="zh-CN" altLang="en-US" dirty="0" smtClean="0">
                <a:latin typeface="微软雅黑" pitchFamily="34" charset="-122"/>
                <a:ea typeface="微软雅黑" pitchFamily="34" charset="-122"/>
              </a:rPr>
              <a:t>已知：在一组离散点</a:t>
            </a:r>
            <a:r>
              <a:rPr lang="en-US" altLang="zh-CN" dirty="0" smtClean="0">
                <a:latin typeface="微软雅黑" pitchFamily="34" charset="-122"/>
                <a:ea typeface="微软雅黑" pitchFamily="34" charset="-122"/>
              </a:rPr>
              <a:t>(</a:t>
            </a:r>
            <a:r>
              <a:rPr lang="en-US" altLang="zh-CN" dirty="0" err="1" smtClean="0">
                <a:latin typeface="微软雅黑" pitchFamily="34" charset="-122"/>
                <a:ea typeface="微软雅黑" pitchFamily="34" charset="-122"/>
              </a:rPr>
              <a:t>cp,ct</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处的</a:t>
            </a:r>
            <a:r>
              <a:rPr lang="en-US" altLang="zh-CN" dirty="0" smtClean="0">
                <a:latin typeface="微软雅黑" pitchFamily="34" charset="-122"/>
                <a:ea typeface="微软雅黑" pitchFamily="34" charset="-122"/>
              </a:rPr>
              <a:t>U</a:t>
            </a:r>
            <a:r>
              <a:rPr lang="zh-CN" altLang="en-US" dirty="0" smtClean="0">
                <a:latin typeface="微软雅黑" pitchFamily="34" charset="-122"/>
                <a:ea typeface="微软雅黑" pitchFamily="34" charset="-122"/>
              </a:rPr>
              <a:t>值（依靠模型试验得到）</a:t>
            </a:r>
            <a:endParaRPr lang="en-US" altLang="zh-CN" dirty="0" smtClean="0">
              <a:latin typeface="微软雅黑" pitchFamily="34" charset="-122"/>
              <a:ea typeface="微软雅黑" pitchFamily="34" charset="-122"/>
            </a:endParaRPr>
          </a:p>
          <a:p>
            <a:pPr>
              <a:buNone/>
            </a:pPr>
            <a:endParaRPr lang="en-US" altLang="zh-CN" dirty="0" smtClean="0">
              <a:latin typeface="微软雅黑" pitchFamily="34" charset="-122"/>
              <a:ea typeface="微软雅黑" pitchFamily="34" charset="-122"/>
            </a:endParaRPr>
          </a:p>
          <a:p>
            <a:r>
              <a:rPr lang="zh-CN" altLang="en-US" dirty="0" smtClean="0">
                <a:latin typeface="微软雅黑" pitchFamily="34" charset="-122"/>
                <a:ea typeface="微软雅黑" pitchFamily="34" charset="-122"/>
              </a:rPr>
              <a:t>进行插值，得到曲面，进而导出曲线</a:t>
            </a:r>
            <a:endParaRPr lang="en-US" altLang="zh-CN" dirty="0" smtClean="0">
              <a:latin typeface="微软雅黑" pitchFamily="34" charset="-122"/>
              <a:ea typeface="微软雅黑" pitchFamily="34" charset="-122"/>
            </a:endParaRPr>
          </a:p>
          <a:p>
            <a:endParaRPr lang="en-US" altLang="zh-CN" dirty="0" smtClean="0">
              <a:latin typeface="微软雅黑" pitchFamily="34" charset="-122"/>
              <a:ea typeface="微软雅黑" pitchFamily="34" charset="-122"/>
            </a:endParaRPr>
          </a:p>
          <a:p>
            <a:r>
              <a:rPr lang="zh-CN" altLang="en-US" dirty="0" smtClean="0">
                <a:latin typeface="微软雅黑" pitchFamily="34" charset="-122"/>
                <a:ea typeface="微软雅黑" pitchFamily="34" charset="-122"/>
              </a:rPr>
              <a:t>这里使用比较直接的方法：</a:t>
            </a:r>
            <a:r>
              <a:rPr lang="en-US" altLang="zh-CN" dirty="0" smtClean="0">
                <a:latin typeface="微软雅黑" pitchFamily="34" charset="-122"/>
                <a:ea typeface="微软雅黑" pitchFamily="34" charset="-122"/>
              </a:rPr>
              <a:t>GNU Octave</a:t>
            </a:r>
            <a:r>
              <a:rPr lang="zh-CN" altLang="en-US" dirty="0" smtClean="0">
                <a:latin typeface="微软雅黑" pitchFamily="34" charset="-122"/>
                <a:ea typeface="微软雅黑" pitchFamily="34" charset="-122"/>
              </a:rPr>
              <a:t>程序进行插值</a:t>
            </a:r>
            <a:endParaRPr lang="en-US" altLang="zh-CN" dirty="0" smtClean="0">
              <a:latin typeface="微软雅黑" pitchFamily="34" charset="-122"/>
              <a:ea typeface="微软雅黑" pitchFamily="34" charset="-122"/>
            </a:endParaRPr>
          </a:p>
        </p:txBody>
      </p:sp>
      <p:graphicFrame>
        <p:nvGraphicFramePr>
          <p:cNvPr id="4" name="对象 3"/>
          <p:cNvGraphicFramePr>
            <a:graphicFrameLocks noChangeAspect="1"/>
          </p:cNvGraphicFramePr>
          <p:nvPr/>
        </p:nvGraphicFramePr>
        <p:xfrm>
          <a:off x="1928794" y="2786058"/>
          <a:ext cx="5304272" cy="785818"/>
        </p:xfrm>
        <a:graphic>
          <a:graphicData uri="http://schemas.openxmlformats.org/presentationml/2006/ole">
            <p:oleObj spid="_x0000_s74754" name="公式" r:id="rId3" imgW="1371600" imgH="203040" progId="Equation.3">
              <p:embed/>
            </p:oleObj>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标题 1"/>
          <p:cNvSpPr>
            <a:spLocks noGrp="1"/>
          </p:cNvSpPr>
          <p:nvPr>
            <p:ph type="title"/>
          </p:nvPr>
        </p:nvSpPr>
        <p:spPr>
          <a:xfrm>
            <a:off x="468313" y="1125538"/>
            <a:ext cx="8229600" cy="1066800"/>
          </a:xfrm>
        </p:spPr>
        <p:txBody>
          <a:bodyPr/>
          <a:lstStyle/>
          <a:p>
            <a:pPr eaLnBrk="1" hangingPunct="1"/>
            <a:r>
              <a:rPr lang="zh-CN" altLang="en-US" b="1" dirty="0" smtClean="0">
                <a:ea typeface="微软雅黑" pitchFamily="34" charset="-122"/>
              </a:rPr>
              <a:t>简单情形的成本分析实例</a:t>
            </a:r>
          </a:p>
        </p:txBody>
      </p:sp>
      <p:pic>
        <p:nvPicPr>
          <p:cNvPr id="67586" name="内容占位符 3" descr="2012-08-01-225013_1022x747_scrot.png"/>
          <p:cNvPicPr>
            <a:picLocks noGrp="1" noChangeAspect="1"/>
          </p:cNvPicPr>
          <p:nvPr>
            <p:ph idx="1"/>
          </p:nvPr>
        </p:nvPicPr>
        <p:blipFill>
          <a:blip r:embed="rId2"/>
          <a:srcRect/>
          <a:stretch>
            <a:fillRect/>
          </a:stretch>
        </p:blipFill>
        <p:spPr>
          <a:xfrm>
            <a:off x="428625" y="2214563"/>
            <a:ext cx="5916613" cy="4324350"/>
          </a:xfrm>
        </p:spPr>
      </p:pic>
      <p:sp>
        <p:nvSpPr>
          <p:cNvPr id="67587" name="TextBox 4"/>
          <p:cNvSpPr txBox="1">
            <a:spLocks noChangeArrowheads="1"/>
          </p:cNvSpPr>
          <p:nvPr/>
        </p:nvSpPr>
        <p:spPr bwMode="auto">
          <a:xfrm>
            <a:off x="6264275" y="2708275"/>
            <a:ext cx="2700338" cy="3140075"/>
          </a:xfrm>
          <a:prstGeom prst="rect">
            <a:avLst/>
          </a:prstGeom>
          <a:noFill/>
          <a:ln w="9525">
            <a:noFill/>
            <a:miter lim="800000"/>
            <a:headEnd/>
            <a:tailEnd/>
          </a:ln>
        </p:spPr>
        <p:txBody>
          <a:bodyPr>
            <a:spAutoFit/>
          </a:bodyPr>
          <a:lstStyle/>
          <a:p>
            <a:pPr>
              <a:buFont typeface="Arial" charset="0"/>
              <a:buChar char="•"/>
            </a:pPr>
            <a:r>
              <a:rPr lang="en-US" altLang="zh-CN" sz="2000" b="0" i="1" dirty="0">
                <a:latin typeface="Times New Roman" pitchFamily="18" charset="0"/>
                <a:ea typeface="微软雅黑" pitchFamily="34" charset="-122"/>
                <a:cs typeface="Times New Roman" pitchFamily="18" charset="0"/>
              </a:rPr>
              <a:t>U = T(</a:t>
            </a:r>
            <a:r>
              <a:rPr lang="en-US" altLang="zh-CN" sz="2000" b="0" i="1" dirty="0" err="1">
                <a:latin typeface="Times New Roman" pitchFamily="18" charset="0"/>
                <a:ea typeface="微软雅黑" pitchFamily="34" charset="-122"/>
                <a:cs typeface="Times New Roman" pitchFamily="18" charset="0"/>
              </a:rPr>
              <a:t>ct,cp</a:t>
            </a:r>
            <a:r>
              <a:rPr lang="en-US" altLang="zh-CN" sz="2000" b="0" i="1" dirty="0">
                <a:latin typeface="Times New Roman" pitchFamily="18" charset="0"/>
                <a:ea typeface="微软雅黑" pitchFamily="34" charset="-122"/>
                <a:cs typeface="Times New Roman" pitchFamily="18" charset="0"/>
              </a:rPr>
              <a:t>),T</a:t>
            </a:r>
            <a:r>
              <a:rPr lang="zh-CN" altLang="en-US" sz="2000" b="0" dirty="0">
                <a:latin typeface="微软雅黑" pitchFamily="34" charset="-122"/>
                <a:ea typeface="微软雅黑" pitchFamily="34" charset="-122"/>
              </a:rPr>
              <a:t>为平均室温</a:t>
            </a:r>
            <a:endParaRPr lang="en-US" altLang="zh-CN" sz="2000" b="0" dirty="0">
              <a:latin typeface="微软雅黑" pitchFamily="34" charset="-122"/>
              <a:ea typeface="微软雅黑" pitchFamily="34" charset="-122"/>
            </a:endParaRPr>
          </a:p>
          <a:p>
            <a:pPr>
              <a:buFont typeface="Arial" charset="0"/>
              <a:buChar char="•"/>
            </a:pPr>
            <a:r>
              <a:rPr lang="zh-CN" altLang="en-US" sz="2000" b="0" dirty="0">
                <a:latin typeface="微软雅黑" pitchFamily="34" charset="-122"/>
                <a:ea typeface="微软雅黑" pitchFamily="34" charset="-122"/>
              </a:rPr>
              <a:t>固定平均室温为</a:t>
            </a:r>
            <a:r>
              <a:rPr lang="en-US" altLang="zh-CN" sz="2000" b="0" i="1" dirty="0">
                <a:latin typeface="Times New Roman" pitchFamily="18" charset="0"/>
                <a:ea typeface="微软雅黑" pitchFamily="34" charset="-122"/>
                <a:cs typeface="Times New Roman" pitchFamily="18" charset="0"/>
              </a:rPr>
              <a:t>300K</a:t>
            </a:r>
          </a:p>
          <a:p>
            <a:r>
              <a:rPr lang="zh-CN" altLang="en-US" sz="2000" b="0" dirty="0">
                <a:latin typeface="微软雅黑" pitchFamily="34" charset="-122"/>
                <a:ea typeface="微软雅黑" pitchFamily="34" charset="-122"/>
              </a:rPr>
              <a:t>  做出等温线</a:t>
            </a:r>
            <a:endParaRPr lang="en-US" altLang="zh-CN" sz="2000" b="0" dirty="0">
              <a:latin typeface="微软雅黑" pitchFamily="34" charset="-122"/>
              <a:ea typeface="微软雅黑" pitchFamily="34" charset="-122"/>
            </a:endParaRPr>
          </a:p>
          <a:p>
            <a:pPr>
              <a:buFont typeface="Arial" charset="0"/>
              <a:buChar char="•"/>
            </a:pPr>
            <a:r>
              <a:rPr lang="zh-CN" altLang="en-US" sz="2000" b="0" dirty="0">
                <a:latin typeface="微软雅黑" pitchFamily="34" charset="-122"/>
                <a:ea typeface="微软雅黑" pitchFamily="34" charset="-122"/>
              </a:rPr>
              <a:t>可变成本</a:t>
            </a:r>
            <a:endParaRPr lang="en-US" altLang="zh-CN" sz="2000" b="0" dirty="0">
              <a:latin typeface="微软雅黑" pitchFamily="34" charset="-122"/>
              <a:ea typeface="微软雅黑" pitchFamily="34" charset="-122"/>
            </a:endParaRPr>
          </a:p>
          <a:p>
            <a:r>
              <a:rPr lang="en-US" altLang="zh-CN" sz="2000" b="0" i="1" dirty="0">
                <a:latin typeface="Times New Roman" pitchFamily="18" charset="0"/>
                <a:ea typeface="微软雅黑" pitchFamily="34" charset="-122"/>
                <a:cs typeface="Times New Roman" pitchFamily="18" charset="0"/>
              </a:rPr>
              <a:t>VC = cp  - 100ct</a:t>
            </a:r>
          </a:p>
          <a:p>
            <a:endParaRPr lang="en-US" altLang="zh-CN" sz="2000" b="0" i="1" dirty="0">
              <a:latin typeface="微软雅黑" pitchFamily="34" charset="-122"/>
              <a:ea typeface="微软雅黑" pitchFamily="34" charset="-122"/>
            </a:endParaRPr>
          </a:p>
          <a:p>
            <a:endParaRPr lang="en-US" altLang="zh-CN" sz="2000" b="0" dirty="0">
              <a:latin typeface="微软雅黑" pitchFamily="34" charset="-122"/>
              <a:ea typeface="微软雅黑" pitchFamily="34" charset="-122"/>
            </a:endParaRPr>
          </a:p>
          <a:p>
            <a:r>
              <a:rPr lang="zh-CN" altLang="en-US" sz="2000" b="0" dirty="0">
                <a:latin typeface="微软雅黑" pitchFamily="34" charset="-122"/>
                <a:ea typeface="微软雅黑" pitchFamily="34" charset="-122"/>
              </a:rPr>
              <a:t>由图解出</a:t>
            </a:r>
            <a:endParaRPr lang="en-US" altLang="zh-CN" sz="2000" b="0" dirty="0">
              <a:latin typeface="微软雅黑" pitchFamily="34" charset="-122"/>
              <a:ea typeface="微软雅黑" pitchFamily="34" charset="-122"/>
            </a:endParaRPr>
          </a:p>
          <a:p>
            <a:r>
              <a:rPr lang="en-US" altLang="zh-CN" sz="2000" b="0" dirty="0">
                <a:latin typeface="Times New Roman" pitchFamily="18" charset="0"/>
                <a:ea typeface="微软雅黑" pitchFamily="34" charset="-122"/>
                <a:cs typeface="Times New Roman" pitchFamily="18" charset="0"/>
              </a:rPr>
              <a:t>min</a:t>
            </a:r>
            <a:r>
              <a:rPr lang="en-US" altLang="zh-CN" sz="2000" b="0" i="1" dirty="0">
                <a:latin typeface="Times New Roman" pitchFamily="18" charset="0"/>
                <a:ea typeface="微软雅黑" pitchFamily="34" charset="-122"/>
                <a:cs typeface="Times New Roman" pitchFamily="18" charset="0"/>
              </a:rPr>
              <a:t> VC = 27955</a:t>
            </a:r>
            <a:endParaRPr lang="zh-CN" altLang="en-US" sz="2000" b="0" i="1" dirty="0">
              <a:latin typeface="Times New Roman" pitchFamily="18" charset="0"/>
              <a:ea typeface="微软雅黑" pitchFamily="34" charset="-122"/>
              <a:cs typeface="Times New Roman" pitchFamily="18"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标题 1"/>
          <p:cNvSpPr>
            <a:spLocks noGrp="1"/>
          </p:cNvSpPr>
          <p:nvPr>
            <p:ph type="title"/>
          </p:nvPr>
        </p:nvSpPr>
        <p:spPr/>
        <p:txBody>
          <a:bodyPr/>
          <a:lstStyle/>
          <a:p>
            <a:pPr eaLnBrk="1" hangingPunct="1"/>
            <a:r>
              <a:rPr lang="zh-CN" altLang="en-US" b="1" smtClean="0">
                <a:ea typeface="微软雅黑" pitchFamily="34" charset="-122"/>
              </a:rPr>
              <a:t>提要：任务量的分配</a:t>
            </a:r>
          </a:p>
        </p:txBody>
      </p:sp>
      <p:sp>
        <p:nvSpPr>
          <p:cNvPr id="68610" name="内容占位符 2"/>
          <p:cNvSpPr>
            <a:spLocks noGrp="1"/>
          </p:cNvSpPr>
          <p:nvPr>
            <p:ph idx="1"/>
          </p:nvPr>
        </p:nvSpPr>
        <p:spPr/>
        <p:txBody>
          <a:bodyPr/>
          <a:lstStyle/>
          <a:p>
            <a:pPr eaLnBrk="1" hangingPunct="1"/>
            <a:r>
              <a:rPr lang="zh-CN" altLang="en-US" b="1" smtClean="0">
                <a:ea typeface="微软雅黑" pitchFamily="34" charset="-122"/>
              </a:rPr>
              <a:t>寻找</a:t>
            </a:r>
            <a:r>
              <a:rPr lang="zh-CN" altLang="en-US" b="1" smtClean="0">
                <a:solidFill>
                  <a:srgbClr val="43875F"/>
                </a:solidFill>
                <a:ea typeface="微软雅黑" pitchFamily="34" charset="-122"/>
              </a:rPr>
              <a:t>任务量</a:t>
            </a:r>
            <a:r>
              <a:rPr lang="zh-CN" altLang="en-US" b="1" smtClean="0">
                <a:ea typeface="微软雅黑" pitchFamily="34" charset="-122"/>
              </a:rPr>
              <a:t>与</a:t>
            </a:r>
            <a:r>
              <a:rPr lang="zh-CN" altLang="en-US" b="1" smtClean="0">
                <a:solidFill>
                  <a:srgbClr val="FF3300"/>
                </a:solidFill>
                <a:ea typeface="微软雅黑" pitchFamily="34" charset="-122"/>
              </a:rPr>
              <a:t>发热量</a:t>
            </a:r>
            <a:r>
              <a:rPr lang="zh-CN" altLang="en-US" b="1" smtClean="0">
                <a:ea typeface="微软雅黑" pitchFamily="34" charset="-122"/>
              </a:rPr>
              <a:t>的关系</a:t>
            </a:r>
            <a:endParaRPr lang="en-US" altLang="zh-CN" b="1" smtClean="0">
              <a:ea typeface="微软雅黑" pitchFamily="34" charset="-122"/>
            </a:endParaRPr>
          </a:p>
          <a:p>
            <a:pPr eaLnBrk="1" hangingPunct="1"/>
            <a:endParaRPr lang="en-US" altLang="zh-CN" b="1" smtClean="0">
              <a:ea typeface="微软雅黑" pitchFamily="34" charset="-122"/>
            </a:endParaRPr>
          </a:p>
          <a:p>
            <a:pPr eaLnBrk="1" hangingPunct="1"/>
            <a:endParaRPr lang="en-US" altLang="zh-CN" smtClean="0">
              <a:ea typeface="微软雅黑" pitchFamily="34" charset="-122"/>
            </a:endParaRPr>
          </a:p>
          <a:p>
            <a:pPr eaLnBrk="1" hangingPunct="1"/>
            <a:endParaRPr lang="en-US" altLang="zh-CN" smtClean="0">
              <a:ea typeface="微软雅黑" pitchFamily="34" charset="-122"/>
            </a:endParaRPr>
          </a:p>
          <a:p>
            <a:pPr eaLnBrk="1" hangingPunct="1"/>
            <a:endParaRPr lang="en-US" altLang="zh-CN" smtClean="0">
              <a:ea typeface="微软雅黑" pitchFamily="34" charset="-122"/>
            </a:endParaRPr>
          </a:p>
          <a:p>
            <a:pPr eaLnBrk="1" hangingPunct="1"/>
            <a:r>
              <a:rPr lang="zh-CN" altLang="en-US" b="1" smtClean="0">
                <a:ea typeface="微软雅黑" pitchFamily="34" charset="-122"/>
              </a:rPr>
              <a:t>服务器的</a:t>
            </a:r>
            <a:r>
              <a:rPr lang="zh-CN" altLang="en-US" b="1" smtClean="0">
                <a:solidFill>
                  <a:srgbClr val="FF3300"/>
                </a:solidFill>
                <a:ea typeface="微软雅黑" pitchFamily="34" charset="-122"/>
              </a:rPr>
              <a:t>发热量</a:t>
            </a:r>
            <a:r>
              <a:rPr lang="zh-CN" altLang="en-US" b="1" smtClean="0">
                <a:ea typeface="微软雅黑" pitchFamily="34" charset="-122"/>
              </a:rPr>
              <a:t>的改变对室内温度的影响分析</a:t>
            </a:r>
            <a:endParaRPr lang="en-US" altLang="zh-CN" b="1" smtClean="0">
              <a:ea typeface="微软雅黑" pitchFamily="34" charset="-122"/>
            </a:endParaRPr>
          </a:p>
          <a:p>
            <a:pPr eaLnBrk="1" hangingPunct="1"/>
            <a:endParaRPr lang="en-US" altLang="zh-CN" smtClean="0">
              <a:ea typeface="微软雅黑" pitchFamily="34" charset="-122"/>
            </a:endParaRPr>
          </a:p>
          <a:p>
            <a:pPr eaLnBrk="1" hangingPunct="1"/>
            <a:endParaRPr lang="zh-CN" altLang="en-US" smtClean="0">
              <a:ea typeface="微软雅黑" pitchFamily="34" charset="-122"/>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标题 1"/>
          <p:cNvSpPr>
            <a:spLocks noGrp="1"/>
          </p:cNvSpPr>
          <p:nvPr>
            <p:ph type="title"/>
          </p:nvPr>
        </p:nvSpPr>
        <p:spPr/>
        <p:txBody>
          <a:bodyPr/>
          <a:lstStyle/>
          <a:p>
            <a:pPr eaLnBrk="1" hangingPunct="1"/>
            <a:r>
              <a:rPr lang="zh-CN" altLang="en-US" b="1" smtClean="0">
                <a:ea typeface="微软雅黑" pitchFamily="34" charset="-122"/>
              </a:rPr>
              <a:t>任务量的分析</a:t>
            </a:r>
          </a:p>
        </p:txBody>
      </p:sp>
      <p:sp>
        <p:nvSpPr>
          <p:cNvPr id="69634" name="内容占位符 2"/>
          <p:cNvSpPr>
            <a:spLocks noGrp="1"/>
          </p:cNvSpPr>
          <p:nvPr>
            <p:ph idx="1"/>
          </p:nvPr>
        </p:nvSpPr>
        <p:spPr/>
        <p:txBody>
          <a:bodyPr/>
          <a:lstStyle/>
          <a:p>
            <a:pPr eaLnBrk="1" hangingPunct="1"/>
            <a:r>
              <a:rPr lang="zh-CN" altLang="en-US" smtClean="0">
                <a:latin typeface="微软雅黑" pitchFamily="34" charset="-122"/>
                <a:ea typeface="微软雅黑" pitchFamily="34" charset="-122"/>
              </a:rPr>
              <a:t>衡量衡量服务器的的任务吞吐量异常困难</a:t>
            </a:r>
            <a:endParaRPr lang="en-US" altLang="zh-CN" smtClean="0">
              <a:latin typeface="微软雅黑" pitchFamily="34" charset="-122"/>
              <a:ea typeface="微软雅黑" pitchFamily="34" charset="-122"/>
            </a:endParaRPr>
          </a:p>
          <a:p>
            <a:pPr lvl="1" eaLnBrk="1" hangingPunct="1"/>
            <a:r>
              <a:rPr lang="zh-CN" altLang="en-US" b="1" smtClean="0">
                <a:solidFill>
                  <a:srgbClr val="43875F"/>
                </a:solidFill>
                <a:latin typeface="微软雅黑" pitchFamily="34" charset="-122"/>
                <a:ea typeface="微软雅黑" pitchFamily="34" charset="-122"/>
              </a:rPr>
              <a:t>服务器本身的表征性能的参数多</a:t>
            </a:r>
            <a:endParaRPr lang="en-US" altLang="zh-CN" b="1" smtClean="0">
              <a:solidFill>
                <a:srgbClr val="43875F"/>
              </a:solidFill>
              <a:latin typeface="微软雅黑" pitchFamily="34" charset="-122"/>
              <a:ea typeface="微软雅黑" pitchFamily="34" charset="-122"/>
            </a:endParaRPr>
          </a:p>
          <a:p>
            <a:pPr lvl="2" eaLnBrk="1" hangingPunct="1"/>
            <a:r>
              <a:rPr lang="en-US" altLang="zh-CN" smtClean="0">
                <a:solidFill>
                  <a:schemeClr val="tx1"/>
                </a:solidFill>
                <a:latin typeface="微软雅黑" pitchFamily="34" charset="-122"/>
                <a:ea typeface="微软雅黑" pitchFamily="34" charset="-122"/>
              </a:rPr>
              <a:t>CPU</a:t>
            </a:r>
            <a:r>
              <a:rPr lang="zh-CN" altLang="en-US" smtClean="0">
                <a:solidFill>
                  <a:schemeClr val="tx1"/>
                </a:solidFill>
                <a:latin typeface="微软雅黑" pitchFamily="34" charset="-122"/>
                <a:ea typeface="微软雅黑" pitchFamily="34" charset="-122"/>
              </a:rPr>
              <a:t>，内存，硬盘，前段总线等都可以成为性能瓶颈</a:t>
            </a:r>
            <a:endParaRPr lang="en-US" altLang="zh-CN" smtClean="0">
              <a:solidFill>
                <a:schemeClr val="tx1"/>
              </a:solidFill>
              <a:latin typeface="微软雅黑" pitchFamily="34" charset="-122"/>
              <a:ea typeface="微软雅黑" pitchFamily="34" charset="-122"/>
            </a:endParaRPr>
          </a:p>
          <a:p>
            <a:pPr lvl="1" eaLnBrk="1" hangingPunct="1"/>
            <a:r>
              <a:rPr lang="zh-CN" altLang="en-US" b="1" smtClean="0">
                <a:solidFill>
                  <a:srgbClr val="43875F"/>
                </a:solidFill>
                <a:latin typeface="微软雅黑" pitchFamily="34" charset="-122"/>
                <a:ea typeface="微软雅黑" pitchFamily="34" charset="-122"/>
              </a:rPr>
              <a:t>不同任务对于服务器内元件的性能要求不一</a:t>
            </a:r>
            <a:endParaRPr lang="en-US" altLang="zh-CN" b="1" smtClean="0">
              <a:solidFill>
                <a:srgbClr val="43875F"/>
              </a:solidFill>
              <a:latin typeface="微软雅黑" pitchFamily="34" charset="-122"/>
              <a:ea typeface="微软雅黑" pitchFamily="34" charset="-122"/>
            </a:endParaRPr>
          </a:p>
          <a:p>
            <a:pPr lvl="2" eaLnBrk="1" hangingPunct="1"/>
            <a:r>
              <a:rPr lang="zh-CN" altLang="en-US" smtClean="0">
                <a:solidFill>
                  <a:schemeClr val="tx1"/>
                </a:solidFill>
                <a:latin typeface="微软雅黑" pitchFamily="34" charset="-122"/>
                <a:ea typeface="微软雅黑" pitchFamily="34" charset="-122"/>
              </a:rPr>
              <a:t>一些基准测试，例如常用于个人电脑的</a:t>
            </a:r>
            <a:r>
              <a:rPr lang="en-US" altLang="zh-CN" smtClean="0">
                <a:solidFill>
                  <a:schemeClr val="tx1"/>
                </a:solidFill>
                <a:latin typeface="微软雅黑" pitchFamily="34" charset="-122"/>
                <a:ea typeface="微软雅黑" pitchFamily="34" charset="-122"/>
              </a:rPr>
              <a:t>SuperPi</a:t>
            </a:r>
            <a:r>
              <a:rPr lang="zh-CN" altLang="en-US" smtClean="0">
                <a:solidFill>
                  <a:schemeClr val="tx1"/>
                </a:solidFill>
                <a:latin typeface="微软雅黑" pitchFamily="34" charset="-122"/>
                <a:ea typeface="微软雅黑" pitchFamily="34" charset="-122"/>
              </a:rPr>
              <a:t>测试，主要反映</a:t>
            </a:r>
            <a:r>
              <a:rPr lang="en-US" altLang="zh-CN" smtClean="0">
                <a:solidFill>
                  <a:schemeClr val="tx1"/>
                </a:solidFill>
                <a:latin typeface="微软雅黑" pitchFamily="34" charset="-122"/>
                <a:ea typeface="微软雅黑" pitchFamily="34" charset="-122"/>
              </a:rPr>
              <a:t>CPU</a:t>
            </a:r>
            <a:r>
              <a:rPr lang="zh-CN" altLang="en-US" smtClean="0">
                <a:solidFill>
                  <a:schemeClr val="tx1"/>
                </a:solidFill>
                <a:latin typeface="微软雅黑" pitchFamily="34" charset="-122"/>
                <a:ea typeface="微软雅黑" pitchFamily="34" charset="-122"/>
              </a:rPr>
              <a:t>浮点运算性能</a:t>
            </a:r>
            <a:endParaRPr lang="en-US" altLang="zh-CN" smtClean="0">
              <a:solidFill>
                <a:schemeClr val="tx1"/>
              </a:solidFill>
              <a:latin typeface="微软雅黑" pitchFamily="34" charset="-122"/>
              <a:ea typeface="微软雅黑" pitchFamily="34" charset="-122"/>
            </a:endParaRPr>
          </a:p>
          <a:p>
            <a:pPr lvl="2" eaLnBrk="1" hangingPunct="1"/>
            <a:r>
              <a:rPr lang="zh-CN" altLang="en-US" smtClean="0">
                <a:solidFill>
                  <a:schemeClr val="tx1"/>
                </a:solidFill>
                <a:latin typeface="微软雅黑" pitchFamily="34" charset="-122"/>
                <a:ea typeface="微软雅黑" pitchFamily="34" charset="-122"/>
              </a:rPr>
              <a:t>数据中心涉及大规模的数据库操作，对于硬盘和内存的需求高</a:t>
            </a:r>
            <a:endParaRPr lang="en-US" altLang="zh-CN" smtClean="0">
              <a:solidFill>
                <a:schemeClr val="tx1"/>
              </a:solidFill>
              <a:latin typeface="微软雅黑" pitchFamily="34" charset="-122"/>
              <a:ea typeface="微软雅黑" pitchFamily="34" charset="-122"/>
            </a:endParaRPr>
          </a:p>
          <a:p>
            <a:pPr eaLnBrk="1" hangingPunct="1"/>
            <a:endParaRPr lang="en-US" altLang="zh-CN" smtClean="0">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标题 1"/>
          <p:cNvSpPr>
            <a:spLocks noGrp="1"/>
          </p:cNvSpPr>
          <p:nvPr>
            <p:ph type="title"/>
          </p:nvPr>
        </p:nvSpPr>
        <p:spPr/>
        <p:txBody>
          <a:bodyPr/>
          <a:lstStyle/>
          <a:p>
            <a:pPr eaLnBrk="1" hangingPunct="1"/>
            <a:r>
              <a:rPr lang="zh-CN" altLang="en-US" b="1" smtClean="0">
                <a:latin typeface="微软雅黑" pitchFamily="34" charset="-122"/>
                <a:ea typeface="微软雅黑" pitchFamily="34" charset="-122"/>
              </a:rPr>
              <a:t>基本思路</a:t>
            </a:r>
            <a:r>
              <a:rPr lang="en-US" altLang="zh-CN" b="1" smtClean="0">
                <a:latin typeface="微软雅黑" pitchFamily="34" charset="-122"/>
                <a:ea typeface="微软雅黑" pitchFamily="34" charset="-122"/>
              </a:rPr>
              <a:t>:</a:t>
            </a:r>
            <a:r>
              <a:rPr lang="zh-CN" altLang="en-US" b="1" smtClean="0">
                <a:latin typeface="微软雅黑" pitchFamily="34" charset="-122"/>
                <a:ea typeface="微软雅黑" pitchFamily="34" charset="-122"/>
              </a:rPr>
              <a:t>进行三维插值</a:t>
            </a:r>
          </a:p>
        </p:txBody>
      </p:sp>
      <p:sp>
        <p:nvSpPr>
          <p:cNvPr id="16386" name="内容占位符 2"/>
          <p:cNvSpPr>
            <a:spLocks noGrp="1"/>
          </p:cNvSpPr>
          <p:nvPr>
            <p:ph idx="1"/>
          </p:nvPr>
        </p:nvSpPr>
        <p:spPr>
          <a:xfrm>
            <a:off x="468313" y="2276475"/>
            <a:ext cx="8229600" cy="4324350"/>
          </a:xfrm>
        </p:spPr>
        <p:txBody>
          <a:bodyPr/>
          <a:lstStyle/>
          <a:p>
            <a:pPr eaLnBrk="1" hangingPunct="1"/>
            <a:r>
              <a:rPr lang="zh-CN" altLang="en-US" smtClean="0"/>
              <a:t>工具</a:t>
            </a:r>
            <a:r>
              <a:rPr lang="en-US" altLang="zh-CN" smtClean="0"/>
              <a:t>:GNU Octave</a:t>
            </a:r>
          </a:p>
          <a:p>
            <a:pPr eaLnBrk="1" hangingPunct="1"/>
            <a:r>
              <a:rPr lang="en-US" altLang="zh-CN" smtClean="0"/>
              <a:t>Hermite Interpolation</a:t>
            </a:r>
          </a:p>
        </p:txBody>
      </p:sp>
      <p:pic>
        <p:nvPicPr>
          <p:cNvPr id="16387" name="图片 3" descr="q1.2.png"/>
          <p:cNvPicPr>
            <a:picLocks noChangeAspect="1"/>
          </p:cNvPicPr>
          <p:nvPr/>
        </p:nvPicPr>
        <p:blipFill>
          <a:blip r:embed="rId2"/>
          <a:stretch>
            <a:fillRect/>
          </a:stretch>
        </p:blipFill>
        <p:spPr bwMode="auto">
          <a:xfrm>
            <a:off x="127000" y="3595688"/>
            <a:ext cx="4349749" cy="3262312"/>
          </a:xfrm>
          <a:prstGeom prst="rect">
            <a:avLst/>
          </a:prstGeom>
          <a:noFill/>
          <a:ln w="9525">
            <a:noFill/>
            <a:miter lim="800000"/>
            <a:headEnd/>
            <a:tailEnd/>
          </a:ln>
        </p:spPr>
      </p:pic>
      <p:pic>
        <p:nvPicPr>
          <p:cNvPr id="16388" name="图片 4" descr="q1.3.png"/>
          <p:cNvPicPr>
            <a:picLocks noChangeAspect="1"/>
          </p:cNvPicPr>
          <p:nvPr/>
        </p:nvPicPr>
        <p:blipFill>
          <a:blip r:embed="rId3"/>
          <a:stretch>
            <a:fillRect/>
          </a:stretch>
        </p:blipFill>
        <p:spPr bwMode="auto">
          <a:xfrm>
            <a:off x="4762500" y="3571875"/>
            <a:ext cx="4381500" cy="3286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标题 1"/>
          <p:cNvSpPr>
            <a:spLocks noGrp="1"/>
          </p:cNvSpPr>
          <p:nvPr>
            <p:ph type="title"/>
          </p:nvPr>
        </p:nvSpPr>
        <p:spPr/>
        <p:txBody>
          <a:bodyPr/>
          <a:lstStyle/>
          <a:p>
            <a:pPr eaLnBrk="1" hangingPunct="1"/>
            <a:r>
              <a:rPr lang="zh-CN" altLang="en-US" b="1" smtClean="0">
                <a:ea typeface="微软雅黑" pitchFamily="34" charset="-122"/>
              </a:rPr>
              <a:t>任务量的表示</a:t>
            </a:r>
          </a:p>
        </p:txBody>
      </p:sp>
      <p:sp>
        <p:nvSpPr>
          <p:cNvPr id="70658" name="内容占位符 2"/>
          <p:cNvSpPr>
            <a:spLocks noGrp="1"/>
          </p:cNvSpPr>
          <p:nvPr>
            <p:ph idx="1"/>
          </p:nvPr>
        </p:nvSpPr>
        <p:spPr/>
        <p:txBody>
          <a:bodyPr/>
          <a:lstStyle/>
          <a:p>
            <a:pPr eaLnBrk="1" hangingPunct="1"/>
            <a:r>
              <a:rPr lang="zh-CN" altLang="en-US" smtClean="0">
                <a:latin typeface="微软雅黑" pitchFamily="34" charset="-122"/>
                <a:ea typeface="微软雅黑" pitchFamily="34" charset="-122"/>
              </a:rPr>
              <a:t>简化服务器的任务吞吐量</a:t>
            </a:r>
            <a:endParaRPr lang="en-US" altLang="zh-CN" smtClean="0">
              <a:latin typeface="微软雅黑" pitchFamily="34" charset="-122"/>
              <a:ea typeface="微软雅黑" pitchFamily="34" charset="-122"/>
            </a:endParaRPr>
          </a:p>
          <a:p>
            <a:pPr lvl="1" eaLnBrk="1" hangingPunct="1"/>
            <a:r>
              <a:rPr lang="zh-CN" altLang="en-US" b="1" smtClean="0">
                <a:solidFill>
                  <a:srgbClr val="43875F"/>
                </a:solidFill>
                <a:latin typeface="微软雅黑" pitchFamily="34" charset="-122"/>
                <a:ea typeface="微软雅黑" pitchFamily="34" charset="-122"/>
              </a:rPr>
              <a:t>假设服务器的主要任务是进行科学计算，性能瓶颈是</a:t>
            </a:r>
            <a:r>
              <a:rPr lang="en-US" altLang="zh-CN" b="1" smtClean="0">
                <a:solidFill>
                  <a:srgbClr val="43875F"/>
                </a:solidFill>
                <a:latin typeface="微软雅黑" pitchFamily="34" charset="-122"/>
                <a:ea typeface="微软雅黑" pitchFamily="34" charset="-122"/>
              </a:rPr>
              <a:t>CPU</a:t>
            </a:r>
            <a:r>
              <a:rPr lang="zh-CN" altLang="en-US" b="1" smtClean="0">
                <a:solidFill>
                  <a:srgbClr val="43875F"/>
                </a:solidFill>
                <a:latin typeface="微软雅黑" pitchFamily="34" charset="-122"/>
                <a:ea typeface="微软雅黑" pitchFamily="34" charset="-122"/>
              </a:rPr>
              <a:t>的浮点运算速度，而不是硬盘，内存等</a:t>
            </a:r>
            <a:endParaRPr lang="en-US" altLang="zh-CN" b="1" smtClean="0">
              <a:solidFill>
                <a:srgbClr val="43875F"/>
              </a:solidFill>
              <a:latin typeface="微软雅黑" pitchFamily="34" charset="-122"/>
              <a:ea typeface="微软雅黑" pitchFamily="34" charset="-122"/>
            </a:endParaRPr>
          </a:p>
          <a:p>
            <a:pPr eaLnBrk="1" hangingPunct="1"/>
            <a:r>
              <a:rPr lang="en-US" altLang="zh-CN" smtClean="0">
                <a:latin typeface="微软雅黑" pitchFamily="34" charset="-122"/>
                <a:ea typeface="微软雅黑" pitchFamily="34" charset="-122"/>
              </a:rPr>
              <a:t>CPU</a:t>
            </a:r>
            <a:r>
              <a:rPr lang="zh-CN" altLang="en-US" smtClean="0">
                <a:latin typeface="微软雅黑" pitchFamily="34" charset="-122"/>
                <a:ea typeface="微软雅黑" pitchFamily="34" charset="-122"/>
              </a:rPr>
              <a:t>的处理能力的简化</a:t>
            </a:r>
            <a:endParaRPr lang="en-US" altLang="zh-CN" smtClean="0">
              <a:latin typeface="微软雅黑" pitchFamily="34" charset="-122"/>
              <a:ea typeface="微软雅黑" pitchFamily="34" charset="-122"/>
            </a:endParaRPr>
          </a:p>
          <a:p>
            <a:pPr lvl="1" eaLnBrk="1" hangingPunct="1"/>
            <a:r>
              <a:rPr lang="zh-CN" altLang="en-US" b="1" smtClean="0">
                <a:solidFill>
                  <a:srgbClr val="43875F"/>
                </a:solidFill>
                <a:latin typeface="微软雅黑" pitchFamily="34" charset="-122"/>
                <a:ea typeface="微软雅黑" pitchFamily="34" charset="-122"/>
              </a:rPr>
              <a:t>忽略缓存对于</a:t>
            </a:r>
            <a:r>
              <a:rPr lang="en-US" altLang="zh-CN" b="1" smtClean="0">
                <a:solidFill>
                  <a:srgbClr val="43875F"/>
                </a:solidFill>
                <a:latin typeface="微软雅黑" pitchFamily="34" charset="-122"/>
                <a:ea typeface="微软雅黑" pitchFamily="34" charset="-122"/>
              </a:rPr>
              <a:t>CPU</a:t>
            </a:r>
            <a:r>
              <a:rPr lang="zh-CN" altLang="en-US" b="1" smtClean="0">
                <a:solidFill>
                  <a:srgbClr val="43875F"/>
                </a:solidFill>
                <a:latin typeface="微软雅黑" pitchFamily="34" charset="-122"/>
                <a:ea typeface="微软雅黑" pitchFamily="34" charset="-122"/>
              </a:rPr>
              <a:t>处理能力的影响</a:t>
            </a:r>
            <a:endParaRPr lang="en-US" altLang="zh-CN" b="1" smtClean="0">
              <a:solidFill>
                <a:srgbClr val="43875F"/>
              </a:solidFill>
              <a:latin typeface="微软雅黑" pitchFamily="34" charset="-122"/>
              <a:ea typeface="微软雅黑" pitchFamily="34" charset="-122"/>
            </a:endParaRPr>
          </a:p>
          <a:p>
            <a:pPr lvl="1" eaLnBrk="1" hangingPunct="1"/>
            <a:r>
              <a:rPr lang="en-US" altLang="zh-CN" b="1" smtClean="0">
                <a:solidFill>
                  <a:srgbClr val="43875F"/>
                </a:solidFill>
                <a:latin typeface="微软雅黑" pitchFamily="34" charset="-122"/>
                <a:ea typeface="微软雅黑" pitchFamily="34" charset="-122"/>
              </a:rPr>
              <a:t>CPU</a:t>
            </a:r>
            <a:r>
              <a:rPr lang="zh-CN" altLang="en-US" b="1" smtClean="0">
                <a:solidFill>
                  <a:srgbClr val="43875F"/>
                </a:solidFill>
                <a:latin typeface="微软雅黑" pitchFamily="34" charset="-122"/>
                <a:ea typeface="微软雅黑" pitchFamily="34" charset="-122"/>
              </a:rPr>
              <a:t>在单位时间内完成的任务量正比于运行频率</a:t>
            </a:r>
            <a:endParaRPr lang="en-US" altLang="zh-CN" b="1" smtClean="0">
              <a:solidFill>
                <a:srgbClr val="43875F"/>
              </a:solidFill>
              <a:latin typeface="微软雅黑" pitchFamily="34" charset="-122"/>
              <a:ea typeface="微软雅黑" pitchFamily="34" charset="-122"/>
            </a:endParaRPr>
          </a:p>
          <a:p>
            <a:pPr lvl="1" eaLnBrk="1" hangingPunct="1"/>
            <a:r>
              <a:rPr lang="en-US" altLang="zh-CN" b="1" smtClean="0">
                <a:solidFill>
                  <a:srgbClr val="43875F"/>
                </a:solidFill>
                <a:latin typeface="微软雅黑" pitchFamily="34" charset="-122"/>
                <a:ea typeface="微软雅黑" pitchFamily="34" charset="-122"/>
              </a:rPr>
              <a:t>CPU</a:t>
            </a:r>
            <a:r>
              <a:rPr lang="zh-CN" altLang="en-US" b="1" smtClean="0">
                <a:solidFill>
                  <a:srgbClr val="43875F"/>
                </a:solidFill>
                <a:latin typeface="微软雅黑" pitchFamily="34" charset="-122"/>
                <a:ea typeface="微软雅黑" pitchFamily="34" charset="-122"/>
              </a:rPr>
              <a:t>的运行频率可以在一定范围内任意取值</a:t>
            </a:r>
            <a:endParaRPr lang="en-US" altLang="zh-CN" b="1" smtClean="0">
              <a:solidFill>
                <a:srgbClr val="43875F"/>
              </a:solidFill>
              <a:latin typeface="微软雅黑" pitchFamily="34" charset="-122"/>
              <a:ea typeface="微软雅黑" pitchFamily="34" charset="-122"/>
            </a:endParaRPr>
          </a:p>
          <a:p>
            <a:pPr lvl="1" eaLnBrk="1" hangingPunct="1">
              <a:buFont typeface="Georgia" pitchFamily="18" charset="0"/>
              <a:buNone/>
            </a:pPr>
            <a:endParaRPr lang="en-US" altLang="zh-CN" b="1" smtClean="0">
              <a:solidFill>
                <a:srgbClr val="43875F"/>
              </a:solidFill>
              <a:latin typeface="微软雅黑" pitchFamily="34" charset="-122"/>
              <a:ea typeface="微软雅黑" pitchFamily="34" charset="-122"/>
            </a:endParaRPr>
          </a:p>
          <a:p>
            <a:pPr lvl="1" eaLnBrk="1" hangingPunct="1"/>
            <a:endParaRPr lang="en-US" altLang="zh-CN" b="1" smtClean="0">
              <a:solidFill>
                <a:srgbClr val="43875F"/>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标题 1"/>
          <p:cNvSpPr>
            <a:spLocks noGrp="1"/>
          </p:cNvSpPr>
          <p:nvPr>
            <p:ph type="title"/>
          </p:nvPr>
        </p:nvSpPr>
        <p:spPr>
          <a:xfrm>
            <a:off x="468313" y="1125538"/>
            <a:ext cx="8229600" cy="1066800"/>
          </a:xfrm>
        </p:spPr>
        <p:txBody>
          <a:bodyPr/>
          <a:lstStyle/>
          <a:p>
            <a:pPr eaLnBrk="1" hangingPunct="1"/>
            <a:r>
              <a:rPr lang="en-US" altLang="zh-CN" b="1" smtClean="0">
                <a:latin typeface="微软雅黑" pitchFamily="34" charset="-122"/>
                <a:ea typeface="微软雅黑" pitchFamily="34" charset="-122"/>
              </a:rPr>
              <a:t>CPU</a:t>
            </a:r>
            <a:r>
              <a:rPr lang="zh-CN" altLang="en-US" b="1" smtClean="0">
                <a:latin typeface="微软雅黑" pitchFamily="34" charset="-122"/>
                <a:ea typeface="微软雅黑" pitchFamily="34" charset="-122"/>
              </a:rPr>
              <a:t>频率的连续化</a:t>
            </a:r>
          </a:p>
        </p:txBody>
      </p:sp>
      <p:sp>
        <p:nvSpPr>
          <p:cNvPr id="71682" name="内容占位符 2"/>
          <p:cNvSpPr>
            <a:spLocks noGrp="1"/>
          </p:cNvSpPr>
          <p:nvPr>
            <p:ph idx="1"/>
          </p:nvPr>
        </p:nvSpPr>
        <p:spPr/>
        <p:txBody>
          <a:bodyPr/>
          <a:lstStyle/>
          <a:p>
            <a:pPr eaLnBrk="1" hangingPunct="1">
              <a:lnSpc>
                <a:spcPct val="80000"/>
              </a:lnSpc>
            </a:pPr>
            <a:r>
              <a:rPr lang="zh-CN" altLang="en-US" sz="2600" b="1" smtClean="0">
                <a:latin typeface="微软雅黑" pitchFamily="34" charset="-122"/>
                <a:ea typeface="微软雅黑" pitchFamily="34" charset="-122"/>
              </a:rPr>
              <a:t>现实中，</a:t>
            </a:r>
            <a:r>
              <a:rPr lang="en-US" altLang="zh-CN" sz="2600" b="1" smtClean="0">
                <a:latin typeface="微软雅黑" pitchFamily="34" charset="-122"/>
                <a:ea typeface="微软雅黑" pitchFamily="34" charset="-122"/>
              </a:rPr>
              <a:t>CPU</a:t>
            </a:r>
            <a:r>
              <a:rPr lang="zh-CN" altLang="en-US" sz="2600" b="1" smtClean="0">
                <a:latin typeface="微软雅黑" pitchFamily="34" charset="-122"/>
                <a:ea typeface="微软雅黑" pitchFamily="34" charset="-122"/>
              </a:rPr>
              <a:t>的运行频率只有有限个离散值</a:t>
            </a:r>
            <a:endParaRPr lang="en-US" altLang="zh-CN" sz="2600" b="1" smtClean="0">
              <a:latin typeface="微软雅黑" pitchFamily="34" charset="-122"/>
              <a:ea typeface="微软雅黑" pitchFamily="34" charset="-122"/>
            </a:endParaRPr>
          </a:p>
          <a:p>
            <a:pPr lvl="1" eaLnBrk="1" hangingPunct="1">
              <a:lnSpc>
                <a:spcPct val="80000"/>
              </a:lnSpc>
            </a:pPr>
            <a:r>
              <a:rPr lang="en-US" altLang="zh-CN" sz="2400" b="1" smtClean="0">
                <a:solidFill>
                  <a:srgbClr val="43875F"/>
                </a:solidFill>
                <a:latin typeface="微软雅黑" pitchFamily="34" charset="-122"/>
                <a:ea typeface="微软雅黑" pitchFamily="34" charset="-122"/>
              </a:rPr>
              <a:t>Intel® Enhanced SpeedStep® Technology</a:t>
            </a:r>
          </a:p>
          <a:p>
            <a:pPr eaLnBrk="1" hangingPunct="1">
              <a:lnSpc>
                <a:spcPct val="80000"/>
              </a:lnSpc>
            </a:pPr>
            <a:r>
              <a:rPr lang="zh-CN" altLang="en-US" sz="2600" b="1" smtClean="0">
                <a:latin typeface="微软雅黑" pitchFamily="34" charset="-122"/>
                <a:ea typeface="微软雅黑" pitchFamily="34" charset="-122"/>
              </a:rPr>
              <a:t>使用理想化假设，将运行频率连续化</a:t>
            </a:r>
            <a:endParaRPr lang="en-US" altLang="zh-CN" sz="2600" b="1" smtClean="0">
              <a:latin typeface="微软雅黑" pitchFamily="34" charset="-122"/>
              <a:ea typeface="微软雅黑" pitchFamily="34" charset="-122"/>
            </a:endParaRPr>
          </a:p>
          <a:p>
            <a:pPr lvl="1" eaLnBrk="1" hangingPunct="1">
              <a:lnSpc>
                <a:spcPct val="80000"/>
              </a:lnSpc>
            </a:pPr>
            <a:r>
              <a:rPr lang="zh-CN" altLang="en-US" sz="2400" b="1" smtClean="0">
                <a:solidFill>
                  <a:srgbClr val="43875F"/>
                </a:solidFill>
                <a:latin typeface="微软雅黑" pitchFamily="34" charset="-122"/>
                <a:ea typeface="微软雅黑" pitchFamily="34" charset="-122"/>
              </a:rPr>
              <a:t>假设在</a:t>
            </a:r>
            <a:r>
              <a:rPr lang="en-US" altLang="zh-CN" sz="2400" b="1" smtClean="0">
                <a:solidFill>
                  <a:srgbClr val="43875F"/>
                </a:solidFill>
                <a:latin typeface="微软雅黑" pitchFamily="34" charset="-122"/>
                <a:ea typeface="微软雅黑" pitchFamily="34" charset="-122"/>
              </a:rPr>
              <a:t>1s</a:t>
            </a:r>
            <a:r>
              <a:rPr lang="zh-CN" altLang="en-US" sz="2400" b="1" smtClean="0">
                <a:solidFill>
                  <a:srgbClr val="43875F"/>
                </a:solidFill>
                <a:latin typeface="微软雅黑" pitchFamily="34" charset="-122"/>
                <a:ea typeface="微软雅黑" pitchFamily="34" charset="-122"/>
              </a:rPr>
              <a:t>内，</a:t>
            </a:r>
            <a:r>
              <a:rPr lang="en-US" altLang="zh-CN" sz="2400" b="1" smtClean="0">
                <a:solidFill>
                  <a:srgbClr val="43875F"/>
                </a:solidFill>
                <a:latin typeface="微软雅黑" pitchFamily="34" charset="-122"/>
                <a:ea typeface="微软雅黑" pitchFamily="34" charset="-122"/>
              </a:rPr>
              <a:t>CPU</a:t>
            </a:r>
            <a:r>
              <a:rPr lang="zh-CN" altLang="en-US" sz="2400" b="1" smtClean="0">
                <a:solidFill>
                  <a:srgbClr val="43875F"/>
                </a:solidFill>
                <a:latin typeface="微软雅黑" pitchFamily="34" charset="-122"/>
                <a:ea typeface="微软雅黑" pitchFamily="34" charset="-122"/>
              </a:rPr>
              <a:t>在</a:t>
            </a:r>
            <a:r>
              <a:rPr lang="en-US" altLang="zh-CN" sz="2400" b="1" smtClean="0">
                <a:solidFill>
                  <a:srgbClr val="43875F"/>
                </a:solidFill>
                <a:latin typeface="微软雅黑" pitchFamily="34" charset="-122"/>
                <a:ea typeface="微软雅黑" pitchFamily="34" charset="-122"/>
              </a:rPr>
              <a:t>2000MHz</a:t>
            </a:r>
            <a:r>
              <a:rPr lang="zh-CN" altLang="en-US" sz="2400" b="1" smtClean="0">
                <a:solidFill>
                  <a:srgbClr val="43875F"/>
                </a:solidFill>
                <a:latin typeface="微软雅黑" pitchFamily="34" charset="-122"/>
                <a:ea typeface="微软雅黑" pitchFamily="34" charset="-122"/>
              </a:rPr>
              <a:t>的运行频率下可以完成</a:t>
            </a:r>
            <a:r>
              <a:rPr lang="en-US" altLang="zh-CN" sz="2400" b="1" smtClean="0">
                <a:solidFill>
                  <a:srgbClr val="43875F"/>
                </a:solidFill>
                <a:latin typeface="微软雅黑" pitchFamily="34" charset="-122"/>
                <a:ea typeface="微软雅黑" pitchFamily="34" charset="-122"/>
              </a:rPr>
              <a:t>1</a:t>
            </a:r>
            <a:r>
              <a:rPr lang="zh-CN" altLang="en-US" sz="2400" b="1" smtClean="0">
                <a:solidFill>
                  <a:srgbClr val="43875F"/>
                </a:solidFill>
                <a:latin typeface="微软雅黑" pitchFamily="34" charset="-122"/>
                <a:ea typeface="微软雅黑" pitchFamily="34" charset="-122"/>
              </a:rPr>
              <a:t>个单位的任务量</a:t>
            </a:r>
            <a:endParaRPr lang="en-US" altLang="zh-CN" sz="2400" b="1" smtClean="0">
              <a:solidFill>
                <a:srgbClr val="43875F"/>
              </a:solidFill>
              <a:latin typeface="微软雅黑" pitchFamily="34" charset="-122"/>
              <a:ea typeface="微软雅黑" pitchFamily="34" charset="-122"/>
            </a:endParaRPr>
          </a:p>
          <a:p>
            <a:pPr lvl="1" eaLnBrk="1" hangingPunct="1">
              <a:lnSpc>
                <a:spcPct val="80000"/>
              </a:lnSpc>
            </a:pPr>
            <a:r>
              <a:rPr lang="zh-CN" altLang="en-US" sz="2400" b="1" smtClean="0">
                <a:solidFill>
                  <a:srgbClr val="43875F"/>
                </a:solidFill>
                <a:latin typeface="微软雅黑" pitchFamily="34" charset="-122"/>
                <a:ea typeface="微软雅黑" pitchFamily="34" charset="-122"/>
              </a:rPr>
              <a:t>如果只需要在</a:t>
            </a:r>
            <a:r>
              <a:rPr lang="en-US" altLang="zh-CN" sz="2400" b="1" smtClean="0">
                <a:solidFill>
                  <a:srgbClr val="43875F"/>
                </a:solidFill>
                <a:latin typeface="微软雅黑" pitchFamily="34" charset="-122"/>
                <a:ea typeface="微软雅黑" pitchFamily="34" charset="-122"/>
              </a:rPr>
              <a:t>1s</a:t>
            </a:r>
            <a:r>
              <a:rPr lang="zh-CN" altLang="en-US" sz="2400" b="1" smtClean="0">
                <a:solidFill>
                  <a:srgbClr val="43875F"/>
                </a:solidFill>
                <a:latin typeface="微软雅黑" pitchFamily="34" charset="-122"/>
                <a:ea typeface="微软雅黑" pitchFamily="34" charset="-122"/>
              </a:rPr>
              <a:t>内完成</a:t>
            </a:r>
            <a:r>
              <a:rPr lang="en-US" altLang="zh-CN" sz="2400" b="1" smtClean="0">
                <a:solidFill>
                  <a:srgbClr val="43875F"/>
                </a:solidFill>
                <a:latin typeface="微软雅黑" pitchFamily="34" charset="-122"/>
                <a:ea typeface="微软雅黑" pitchFamily="34" charset="-122"/>
              </a:rPr>
              <a:t>0.75</a:t>
            </a:r>
            <a:r>
              <a:rPr lang="zh-CN" altLang="en-US" sz="2400" b="1" smtClean="0">
                <a:solidFill>
                  <a:srgbClr val="43875F"/>
                </a:solidFill>
                <a:latin typeface="微软雅黑" pitchFamily="34" charset="-122"/>
                <a:ea typeface="微软雅黑" pitchFamily="34" charset="-122"/>
              </a:rPr>
              <a:t>个单位的工作量，即只需要运行在</a:t>
            </a:r>
            <a:r>
              <a:rPr lang="en-US" altLang="zh-CN" sz="2400" b="1" smtClean="0">
                <a:solidFill>
                  <a:srgbClr val="43875F"/>
                </a:solidFill>
                <a:latin typeface="微软雅黑" pitchFamily="34" charset="-122"/>
                <a:ea typeface="微软雅黑" pitchFamily="34" charset="-122"/>
              </a:rPr>
              <a:t>1500MHz</a:t>
            </a:r>
            <a:r>
              <a:rPr lang="zh-CN" altLang="en-US" sz="2400" b="1" smtClean="0">
                <a:solidFill>
                  <a:srgbClr val="43875F"/>
                </a:solidFill>
                <a:latin typeface="微软雅黑" pitchFamily="34" charset="-122"/>
                <a:ea typeface="微软雅黑" pitchFamily="34" charset="-122"/>
              </a:rPr>
              <a:t>下</a:t>
            </a:r>
            <a:endParaRPr lang="en-US" altLang="zh-CN" sz="2400" b="1" smtClean="0">
              <a:solidFill>
                <a:srgbClr val="43875F"/>
              </a:solidFill>
              <a:latin typeface="微软雅黑" pitchFamily="34" charset="-122"/>
              <a:ea typeface="微软雅黑" pitchFamily="34" charset="-122"/>
            </a:endParaRPr>
          </a:p>
          <a:p>
            <a:pPr lvl="1" eaLnBrk="1" hangingPunct="1">
              <a:lnSpc>
                <a:spcPct val="80000"/>
              </a:lnSpc>
            </a:pPr>
            <a:r>
              <a:rPr lang="zh-CN" altLang="en-US" sz="2400" b="1" smtClean="0">
                <a:solidFill>
                  <a:srgbClr val="43875F"/>
                </a:solidFill>
                <a:latin typeface="微软雅黑" pitchFamily="34" charset="-122"/>
                <a:ea typeface="微软雅黑" pitchFamily="34" charset="-122"/>
              </a:rPr>
              <a:t>但该</a:t>
            </a:r>
            <a:r>
              <a:rPr lang="en-US" altLang="zh-CN" sz="2400" b="1" smtClean="0">
                <a:solidFill>
                  <a:srgbClr val="43875F"/>
                </a:solidFill>
                <a:latin typeface="微软雅黑" pitchFamily="34" charset="-122"/>
                <a:ea typeface="微软雅黑" pitchFamily="34" charset="-122"/>
              </a:rPr>
              <a:t>CPU</a:t>
            </a:r>
            <a:r>
              <a:rPr lang="zh-CN" altLang="en-US" sz="2400" b="1" smtClean="0">
                <a:solidFill>
                  <a:srgbClr val="43875F"/>
                </a:solidFill>
                <a:latin typeface="微软雅黑" pitchFamily="34" charset="-122"/>
                <a:ea typeface="微软雅黑" pitchFamily="34" charset="-122"/>
              </a:rPr>
              <a:t>的可能的运行频率只有</a:t>
            </a:r>
            <a:r>
              <a:rPr lang="en-US" altLang="zh-CN" sz="2400" b="1" smtClean="0">
                <a:solidFill>
                  <a:srgbClr val="43875F"/>
                </a:solidFill>
                <a:latin typeface="微软雅黑" pitchFamily="34" charset="-122"/>
                <a:ea typeface="微软雅黑" pitchFamily="34" charset="-122"/>
              </a:rPr>
              <a:t>2000MHz,1800MHz,1600MHz,1400MHz,1200MHz</a:t>
            </a:r>
          </a:p>
          <a:p>
            <a:pPr lvl="1" eaLnBrk="1" hangingPunct="1">
              <a:lnSpc>
                <a:spcPct val="80000"/>
              </a:lnSpc>
            </a:pPr>
            <a:r>
              <a:rPr lang="zh-CN" altLang="en-US" sz="2400" b="1" smtClean="0">
                <a:solidFill>
                  <a:srgbClr val="43875F"/>
                </a:solidFill>
                <a:latin typeface="微软雅黑" pitchFamily="34" charset="-122"/>
                <a:ea typeface="微软雅黑" pitchFamily="34" charset="-122"/>
              </a:rPr>
              <a:t>假设</a:t>
            </a:r>
            <a:r>
              <a:rPr lang="en-US" altLang="zh-CN" sz="2400" b="1" smtClean="0">
                <a:solidFill>
                  <a:srgbClr val="43875F"/>
                </a:solidFill>
                <a:latin typeface="微软雅黑" pitchFamily="34" charset="-122"/>
                <a:ea typeface="微软雅黑" pitchFamily="34" charset="-122"/>
              </a:rPr>
              <a:t>CPU</a:t>
            </a:r>
            <a:r>
              <a:rPr lang="zh-CN" altLang="en-US" sz="2400" b="1" smtClean="0">
                <a:solidFill>
                  <a:srgbClr val="43875F"/>
                </a:solidFill>
                <a:latin typeface="微软雅黑" pitchFamily="34" charset="-122"/>
                <a:ea typeface="微软雅黑" pitchFamily="34" charset="-122"/>
              </a:rPr>
              <a:t>可以无损耗的切换运行频率，因此，在</a:t>
            </a:r>
            <a:r>
              <a:rPr lang="en-US" altLang="zh-CN" sz="2400" b="1" smtClean="0">
                <a:solidFill>
                  <a:srgbClr val="43875F"/>
                </a:solidFill>
                <a:latin typeface="微软雅黑" pitchFamily="34" charset="-122"/>
                <a:ea typeface="微软雅黑" pitchFamily="34" charset="-122"/>
              </a:rPr>
              <a:t>0.5s</a:t>
            </a:r>
            <a:r>
              <a:rPr lang="zh-CN" altLang="en-US" sz="2400" b="1" smtClean="0">
                <a:solidFill>
                  <a:srgbClr val="43875F"/>
                </a:solidFill>
                <a:latin typeface="微软雅黑" pitchFamily="34" charset="-122"/>
                <a:ea typeface="微软雅黑" pitchFamily="34" charset="-122"/>
              </a:rPr>
              <a:t>内运行在</a:t>
            </a:r>
            <a:r>
              <a:rPr lang="en-US" altLang="zh-CN" sz="2400" b="1" smtClean="0">
                <a:solidFill>
                  <a:srgbClr val="43875F"/>
                </a:solidFill>
                <a:latin typeface="微软雅黑" pitchFamily="34" charset="-122"/>
                <a:ea typeface="微软雅黑" pitchFamily="34" charset="-122"/>
              </a:rPr>
              <a:t>1600MHz</a:t>
            </a:r>
            <a:r>
              <a:rPr lang="zh-CN" altLang="en-US" sz="2400" b="1" smtClean="0">
                <a:solidFill>
                  <a:srgbClr val="43875F"/>
                </a:solidFill>
                <a:latin typeface="微软雅黑" pitchFamily="34" charset="-122"/>
                <a:ea typeface="微软雅黑" pitchFamily="34" charset="-122"/>
              </a:rPr>
              <a:t>下，</a:t>
            </a:r>
            <a:r>
              <a:rPr lang="en-US" altLang="zh-CN" sz="2400" b="1" smtClean="0">
                <a:solidFill>
                  <a:srgbClr val="43875F"/>
                </a:solidFill>
                <a:latin typeface="微软雅黑" pitchFamily="34" charset="-122"/>
                <a:ea typeface="微软雅黑" pitchFamily="34" charset="-122"/>
              </a:rPr>
              <a:t>0.5s</a:t>
            </a:r>
            <a:r>
              <a:rPr lang="zh-CN" altLang="en-US" sz="2400" b="1" smtClean="0">
                <a:solidFill>
                  <a:srgbClr val="43875F"/>
                </a:solidFill>
                <a:latin typeface="微软雅黑" pitchFamily="34" charset="-122"/>
                <a:ea typeface="微软雅黑" pitchFamily="34" charset="-122"/>
              </a:rPr>
              <a:t>运行在</a:t>
            </a:r>
            <a:r>
              <a:rPr lang="en-US" altLang="zh-CN" sz="2400" b="1" smtClean="0">
                <a:solidFill>
                  <a:srgbClr val="43875F"/>
                </a:solidFill>
                <a:latin typeface="微软雅黑" pitchFamily="34" charset="-122"/>
                <a:ea typeface="微软雅黑" pitchFamily="34" charset="-122"/>
              </a:rPr>
              <a:t>1400MHz</a:t>
            </a:r>
            <a:r>
              <a:rPr lang="zh-CN" altLang="en-US" sz="2400" b="1" smtClean="0">
                <a:solidFill>
                  <a:srgbClr val="43875F"/>
                </a:solidFill>
                <a:latin typeface="微软雅黑" pitchFamily="34" charset="-122"/>
                <a:ea typeface="微软雅黑" pitchFamily="34" charset="-122"/>
              </a:rPr>
              <a:t>下，相当平均运行在</a:t>
            </a:r>
            <a:r>
              <a:rPr lang="en-US" altLang="zh-CN" sz="2400" b="1" smtClean="0">
                <a:solidFill>
                  <a:srgbClr val="43875F"/>
                </a:solidFill>
                <a:latin typeface="微软雅黑" pitchFamily="34" charset="-122"/>
                <a:ea typeface="微软雅黑" pitchFamily="34" charset="-122"/>
              </a:rPr>
              <a:t>1500MHz</a:t>
            </a:r>
            <a:r>
              <a:rPr lang="zh-CN" altLang="en-US" sz="2400" b="1" smtClean="0">
                <a:solidFill>
                  <a:srgbClr val="43875F"/>
                </a:solidFill>
                <a:latin typeface="微软雅黑" pitchFamily="34" charset="-122"/>
                <a:ea typeface="微软雅黑" pitchFamily="34" charset="-122"/>
              </a:rPr>
              <a:t>下</a:t>
            </a:r>
            <a:endParaRPr lang="en-US" altLang="zh-CN" sz="2400" b="1" smtClean="0">
              <a:solidFill>
                <a:srgbClr val="43875F"/>
              </a:solidFill>
              <a:latin typeface="微软雅黑" pitchFamily="34" charset="-122"/>
              <a:ea typeface="微软雅黑" pitchFamily="34" charset="-122"/>
            </a:endParaRPr>
          </a:p>
          <a:p>
            <a:pPr lvl="1" eaLnBrk="1" hangingPunct="1">
              <a:lnSpc>
                <a:spcPct val="80000"/>
              </a:lnSpc>
            </a:pPr>
            <a:endParaRPr lang="en-US" altLang="zh-CN" sz="2400" b="1" smtClean="0">
              <a:solidFill>
                <a:srgbClr val="43875F"/>
              </a:solidFill>
              <a:latin typeface="微软雅黑" pitchFamily="34" charset="-122"/>
              <a:ea typeface="微软雅黑" pitchFamily="34" charset="-122"/>
            </a:endParaRPr>
          </a:p>
          <a:p>
            <a:pPr eaLnBrk="1" hangingPunct="1">
              <a:lnSpc>
                <a:spcPct val="80000"/>
              </a:lnSpc>
            </a:pPr>
            <a:endParaRPr lang="en-US" altLang="zh-CN" sz="2600" b="1" smtClean="0">
              <a:solidFill>
                <a:srgbClr val="43875F"/>
              </a:solidFill>
              <a:latin typeface="微软雅黑" pitchFamily="34" charset="-122"/>
              <a:ea typeface="微软雅黑" pitchFamily="34" charset="-122"/>
            </a:endParaRPr>
          </a:p>
          <a:p>
            <a:pPr eaLnBrk="1" hangingPunct="1">
              <a:lnSpc>
                <a:spcPct val="80000"/>
              </a:lnSpc>
            </a:pPr>
            <a:endParaRPr lang="zh-CN" altLang="en-US" sz="2600" smtClean="0">
              <a:solidFill>
                <a:srgbClr val="43875F"/>
              </a:solidFill>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标题 1"/>
          <p:cNvSpPr>
            <a:spLocks noGrp="1"/>
          </p:cNvSpPr>
          <p:nvPr>
            <p:ph type="title"/>
          </p:nvPr>
        </p:nvSpPr>
        <p:spPr>
          <a:xfrm>
            <a:off x="468313" y="1125538"/>
            <a:ext cx="8229600" cy="1066800"/>
          </a:xfrm>
        </p:spPr>
        <p:txBody>
          <a:bodyPr/>
          <a:lstStyle/>
          <a:p>
            <a:pPr eaLnBrk="1" hangingPunct="1"/>
            <a:r>
              <a:rPr lang="en-US" altLang="zh-CN" b="1" smtClean="0">
                <a:latin typeface="微软雅黑" pitchFamily="34" charset="-122"/>
                <a:ea typeface="微软雅黑" pitchFamily="34" charset="-122"/>
              </a:rPr>
              <a:t>CPU</a:t>
            </a:r>
            <a:r>
              <a:rPr lang="zh-CN" altLang="en-US" b="1" smtClean="0">
                <a:latin typeface="微软雅黑" pitchFamily="34" charset="-122"/>
                <a:ea typeface="微软雅黑" pitchFamily="34" charset="-122"/>
              </a:rPr>
              <a:t>频率的连续化</a:t>
            </a:r>
          </a:p>
        </p:txBody>
      </p:sp>
      <p:sp>
        <p:nvSpPr>
          <p:cNvPr id="72706" name="内容占位符 2"/>
          <p:cNvSpPr>
            <a:spLocks noGrp="1"/>
          </p:cNvSpPr>
          <p:nvPr>
            <p:ph idx="1"/>
          </p:nvPr>
        </p:nvSpPr>
        <p:spPr/>
        <p:txBody>
          <a:bodyPr/>
          <a:lstStyle/>
          <a:p>
            <a:pPr eaLnBrk="1" hangingPunct="1"/>
            <a:r>
              <a:rPr lang="zh-CN" altLang="en-US" smtClean="0">
                <a:latin typeface="微软雅黑" pitchFamily="34" charset="-122"/>
                <a:ea typeface="微软雅黑" pitchFamily="34" charset="-122"/>
              </a:rPr>
              <a:t>存在的问题：要模拟</a:t>
            </a:r>
            <a:r>
              <a:rPr lang="en-US" altLang="zh-CN" b="1" smtClean="0">
                <a:latin typeface="微软雅黑" pitchFamily="34" charset="-122"/>
                <a:ea typeface="微软雅黑" pitchFamily="34" charset="-122"/>
              </a:rPr>
              <a:t>1500MHz</a:t>
            </a:r>
            <a:r>
              <a:rPr lang="zh-CN" altLang="en-US" smtClean="0">
                <a:latin typeface="微软雅黑" pitchFamily="34" charset="-122"/>
                <a:ea typeface="微软雅黑" pitchFamily="34" charset="-122"/>
              </a:rPr>
              <a:t>的运行频率，可以用</a:t>
            </a:r>
            <a:r>
              <a:rPr lang="en-US" altLang="zh-CN" b="1" smtClean="0">
                <a:solidFill>
                  <a:srgbClr val="FF3300"/>
                </a:solidFill>
                <a:latin typeface="微软雅黑" pitchFamily="34" charset="-122"/>
                <a:ea typeface="微软雅黑" pitchFamily="34" charset="-122"/>
              </a:rPr>
              <a:t>1600MHz</a:t>
            </a:r>
            <a:r>
              <a:rPr lang="en-US" altLang="zh-CN" smtClean="0">
                <a:latin typeface="微软雅黑" pitchFamily="34" charset="-122"/>
                <a:ea typeface="微软雅黑" pitchFamily="34" charset="-122"/>
              </a:rPr>
              <a:t>,</a:t>
            </a:r>
            <a:r>
              <a:rPr lang="en-US" altLang="zh-CN" b="1" smtClean="0">
                <a:solidFill>
                  <a:srgbClr val="43875F"/>
                </a:solidFill>
                <a:latin typeface="微软雅黑" pitchFamily="34" charset="-122"/>
                <a:ea typeface="微软雅黑" pitchFamily="34" charset="-122"/>
              </a:rPr>
              <a:t>1400MHz</a:t>
            </a:r>
            <a:r>
              <a:rPr lang="en-US" altLang="zh-CN" smtClean="0">
                <a:latin typeface="微软雅黑" pitchFamily="34" charset="-122"/>
                <a:ea typeface="微软雅黑" pitchFamily="34" charset="-122"/>
              </a:rPr>
              <a:t>,</a:t>
            </a:r>
            <a:r>
              <a:rPr lang="zh-CN" altLang="en-US" smtClean="0">
                <a:latin typeface="微软雅黑" pitchFamily="34" charset="-122"/>
                <a:ea typeface="微软雅黑" pitchFamily="34" charset="-122"/>
              </a:rPr>
              <a:t>但也可以用</a:t>
            </a:r>
            <a:r>
              <a:rPr lang="en-US" altLang="zh-CN" b="1" smtClean="0">
                <a:solidFill>
                  <a:srgbClr val="FF3300"/>
                </a:solidFill>
                <a:latin typeface="微软雅黑" pitchFamily="34" charset="-122"/>
                <a:ea typeface="微软雅黑" pitchFamily="34" charset="-122"/>
              </a:rPr>
              <a:t>1800MHz</a:t>
            </a:r>
            <a:r>
              <a:rPr lang="en-US" altLang="zh-CN" b="1" smtClean="0">
                <a:latin typeface="微软雅黑" pitchFamily="34" charset="-122"/>
                <a:ea typeface="微软雅黑" pitchFamily="34" charset="-122"/>
              </a:rPr>
              <a:t>,</a:t>
            </a:r>
            <a:r>
              <a:rPr lang="en-US" altLang="zh-CN" b="1" smtClean="0">
                <a:solidFill>
                  <a:srgbClr val="43875F"/>
                </a:solidFill>
                <a:latin typeface="微软雅黑" pitchFamily="34" charset="-122"/>
                <a:ea typeface="微软雅黑" pitchFamily="34" charset="-122"/>
              </a:rPr>
              <a:t>1200MHz</a:t>
            </a:r>
            <a:r>
              <a:rPr lang="zh-CN" altLang="en-US" smtClean="0">
                <a:latin typeface="微软雅黑" pitchFamily="34" charset="-122"/>
                <a:ea typeface="微软雅黑" pitchFamily="34" charset="-122"/>
              </a:rPr>
              <a:t>，或者任意一个高于</a:t>
            </a:r>
            <a:r>
              <a:rPr lang="en-US" altLang="zh-CN" smtClean="0">
                <a:latin typeface="微软雅黑" pitchFamily="34" charset="-122"/>
                <a:ea typeface="微软雅黑" pitchFamily="34" charset="-122"/>
              </a:rPr>
              <a:t>1500MHz</a:t>
            </a:r>
            <a:r>
              <a:rPr lang="zh-CN" altLang="en-US" smtClean="0">
                <a:latin typeface="微软雅黑" pitchFamily="34" charset="-122"/>
                <a:ea typeface="微软雅黑" pitchFamily="34" charset="-122"/>
              </a:rPr>
              <a:t>，一个小于</a:t>
            </a:r>
            <a:r>
              <a:rPr lang="en-US" altLang="zh-CN" smtClean="0">
                <a:latin typeface="微软雅黑" pitchFamily="34" charset="-122"/>
                <a:ea typeface="微软雅黑" pitchFamily="34" charset="-122"/>
              </a:rPr>
              <a:t>1500MHz</a:t>
            </a:r>
            <a:r>
              <a:rPr lang="zh-CN" altLang="en-US" smtClean="0">
                <a:latin typeface="微软雅黑" pitchFamily="34" charset="-122"/>
                <a:ea typeface="微软雅黑" pitchFamily="34" charset="-122"/>
              </a:rPr>
              <a:t>的都可以通过组合达到效果。</a:t>
            </a:r>
            <a:endParaRPr lang="en-US" altLang="zh-CN" smtClean="0">
              <a:latin typeface="微软雅黑" pitchFamily="34" charset="-122"/>
              <a:ea typeface="微软雅黑" pitchFamily="34" charset="-122"/>
            </a:endParaRPr>
          </a:p>
          <a:p>
            <a:pPr eaLnBrk="1" hangingPunct="1"/>
            <a:r>
              <a:rPr lang="zh-CN" altLang="en-US" smtClean="0">
                <a:latin typeface="微软雅黑" pitchFamily="34" charset="-122"/>
                <a:ea typeface="微软雅黑" pitchFamily="34" charset="-122"/>
              </a:rPr>
              <a:t>增加假设：一定是在两个</a:t>
            </a:r>
            <a:r>
              <a:rPr lang="zh-CN" altLang="en-US" b="1" smtClean="0">
                <a:solidFill>
                  <a:srgbClr val="FF3300"/>
                </a:solidFill>
                <a:latin typeface="微软雅黑" pitchFamily="34" charset="-122"/>
                <a:ea typeface="微软雅黑" pitchFamily="34" charset="-122"/>
              </a:rPr>
              <a:t>相邻</a:t>
            </a:r>
            <a:r>
              <a:rPr lang="zh-CN" altLang="en-US" smtClean="0">
                <a:latin typeface="微软雅黑" pitchFamily="34" charset="-122"/>
                <a:ea typeface="微软雅黑" pitchFamily="34" charset="-122"/>
              </a:rPr>
              <a:t>运行频率模式下切换</a:t>
            </a:r>
            <a:endParaRPr lang="en-US" altLang="zh-CN" smtClean="0">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标题 1"/>
          <p:cNvSpPr>
            <a:spLocks noGrp="1"/>
          </p:cNvSpPr>
          <p:nvPr>
            <p:ph type="title"/>
          </p:nvPr>
        </p:nvSpPr>
        <p:spPr/>
        <p:txBody>
          <a:bodyPr/>
          <a:lstStyle/>
          <a:p>
            <a:pPr eaLnBrk="1" hangingPunct="1"/>
            <a:r>
              <a:rPr lang="en-US" altLang="zh-CN" b="1" smtClean="0">
                <a:latin typeface="微软雅黑" pitchFamily="34" charset="-122"/>
                <a:ea typeface="微软雅黑" pitchFamily="34" charset="-122"/>
              </a:rPr>
              <a:t>CPU</a:t>
            </a:r>
            <a:r>
              <a:rPr lang="zh-CN" altLang="en-US" b="1" smtClean="0">
                <a:latin typeface="微软雅黑" pitchFamily="34" charset="-122"/>
                <a:ea typeface="微软雅黑" pitchFamily="34" charset="-122"/>
              </a:rPr>
              <a:t>频率的变化与发热量</a:t>
            </a:r>
          </a:p>
        </p:txBody>
      </p:sp>
      <p:sp>
        <p:nvSpPr>
          <p:cNvPr id="73730" name="内容占位符 2"/>
          <p:cNvSpPr>
            <a:spLocks noGrp="1"/>
          </p:cNvSpPr>
          <p:nvPr>
            <p:ph idx="1"/>
          </p:nvPr>
        </p:nvSpPr>
        <p:spPr/>
        <p:txBody>
          <a:bodyPr/>
          <a:lstStyle/>
          <a:p>
            <a:pPr eaLnBrk="1" hangingPunct="1"/>
            <a:r>
              <a:rPr lang="zh-CN" altLang="en-US" smtClean="0">
                <a:ea typeface="微软雅黑" pitchFamily="34" charset="-122"/>
              </a:rPr>
              <a:t>对于一组服务器运行在某个运行频率模式下，可以实测的估计大致对应的发热能力，得到一组对应关系</a:t>
            </a:r>
            <a:endParaRPr lang="en-US" altLang="zh-CN" smtClean="0">
              <a:ea typeface="微软雅黑" pitchFamily="34" charset="-122"/>
            </a:endParaRPr>
          </a:p>
          <a:p>
            <a:pPr eaLnBrk="1" hangingPunct="1"/>
            <a:endParaRPr lang="en-US" altLang="zh-CN" smtClean="0">
              <a:ea typeface="微软雅黑" pitchFamily="34" charset="-122"/>
            </a:endParaRPr>
          </a:p>
          <a:p>
            <a:pPr eaLnBrk="1" hangingPunct="1"/>
            <a:r>
              <a:rPr lang="zh-CN" altLang="en-US" smtClean="0">
                <a:ea typeface="微软雅黑" pitchFamily="34" charset="-122"/>
              </a:rPr>
              <a:t>对于一定范围内某个运行频率，通过两个相邻的真实运行频率的线性分解，估算对应的发热能力</a:t>
            </a:r>
            <a:endParaRPr lang="en-US" altLang="zh-CN" smtClean="0">
              <a:ea typeface="微软雅黑" pitchFamily="34" charset="-122"/>
            </a:endParaRPr>
          </a:p>
          <a:p>
            <a:pPr eaLnBrk="1" hangingPunct="1"/>
            <a:endParaRPr lang="en-US" altLang="zh-CN" b="1" smtClean="0"/>
          </a:p>
          <a:p>
            <a:pPr eaLnBrk="1" hangingPunct="1"/>
            <a:endParaRPr lang="zh-CN" altLang="en-US" b="1" smtClean="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标题 1"/>
          <p:cNvSpPr>
            <a:spLocks noGrp="1"/>
          </p:cNvSpPr>
          <p:nvPr>
            <p:ph type="title"/>
          </p:nvPr>
        </p:nvSpPr>
        <p:spPr/>
        <p:txBody>
          <a:bodyPr/>
          <a:lstStyle/>
          <a:p>
            <a:pPr eaLnBrk="1" hangingPunct="1"/>
            <a:r>
              <a:rPr lang="zh-CN" altLang="en-US" b="1" smtClean="0">
                <a:ea typeface="微软雅黑" pitchFamily="34" charset="-122"/>
              </a:rPr>
              <a:t>服务器发热来源分析</a:t>
            </a:r>
          </a:p>
        </p:txBody>
      </p:sp>
      <p:sp>
        <p:nvSpPr>
          <p:cNvPr id="74754" name="内容占位符 2"/>
          <p:cNvSpPr>
            <a:spLocks noGrp="1"/>
          </p:cNvSpPr>
          <p:nvPr>
            <p:ph idx="1"/>
          </p:nvPr>
        </p:nvSpPr>
        <p:spPr/>
        <p:txBody>
          <a:bodyPr/>
          <a:lstStyle/>
          <a:p>
            <a:pPr eaLnBrk="1" hangingPunct="1"/>
            <a:r>
              <a:rPr lang="zh-CN" altLang="en-US" dirty="0" smtClean="0">
                <a:latin typeface="微软雅黑" pitchFamily="34" charset="-122"/>
                <a:ea typeface="微软雅黑" pitchFamily="34" charset="-122"/>
              </a:rPr>
              <a:t>服务的主要发热量，来自于</a:t>
            </a:r>
            <a:endParaRPr lang="en-US" altLang="zh-CN" dirty="0" smtClean="0">
              <a:latin typeface="微软雅黑" pitchFamily="34" charset="-122"/>
              <a:ea typeface="微软雅黑" pitchFamily="34" charset="-122"/>
            </a:endParaRPr>
          </a:p>
          <a:p>
            <a:pPr lvl="1" eaLnBrk="1" hangingPunct="1"/>
            <a:r>
              <a:rPr lang="zh-CN" altLang="en-US" b="1" dirty="0" smtClean="0">
                <a:solidFill>
                  <a:srgbClr val="43875F"/>
                </a:solidFill>
                <a:latin typeface="微软雅黑" pitchFamily="34" charset="-122"/>
                <a:ea typeface="微软雅黑" pitchFamily="34" charset="-122"/>
              </a:rPr>
              <a:t>中央处理器</a:t>
            </a:r>
            <a:r>
              <a:rPr lang="en-US" altLang="zh-CN" b="1" dirty="0" smtClean="0">
                <a:solidFill>
                  <a:srgbClr val="43875F"/>
                </a:solidFill>
                <a:latin typeface="微软雅黑" pitchFamily="34" charset="-122"/>
                <a:ea typeface="微软雅黑" pitchFamily="34" charset="-122"/>
              </a:rPr>
              <a:t>CPU</a:t>
            </a:r>
          </a:p>
          <a:p>
            <a:pPr lvl="1" eaLnBrk="1" hangingPunct="1"/>
            <a:r>
              <a:rPr lang="zh-CN" altLang="en-US" b="1" dirty="0" smtClean="0">
                <a:solidFill>
                  <a:srgbClr val="43875F"/>
                </a:solidFill>
                <a:latin typeface="微软雅黑" pitchFamily="34" charset="-122"/>
                <a:ea typeface="微软雅黑" pitchFamily="34" charset="-122"/>
              </a:rPr>
              <a:t>机械硬盘（新的固态硬盘发热量较小）</a:t>
            </a:r>
            <a:endParaRPr lang="en-US" altLang="zh-CN" b="1" dirty="0" smtClean="0">
              <a:solidFill>
                <a:srgbClr val="43875F"/>
              </a:solidFill>
              <a:latin typeface="微软雅黑" pitchFamily="34" charset="-122"/>
              <a:ea typeface="微软雅黑" pitchFamily="34" charset="-122"/>
            </a:endParaRPr>
          </a:p>
          <a:p>
            <a:pPr lvl="1" eaLnBrk="1" hangingPunct="1"/>
            <a:r>
              <a:rPr lang="zh-CN" altLang="en-US" b="1" dirty="0" smtClean="0">
                <a:solidFill>
                  <a:srgbClr val="43875F"/>
                </a:solidFill>
                <a:latin typeface="微软雅黑" pitchFamily="34" charset="-122"/>
                <a:ea typeface="微软雅黑" pitchFamily="34" charset="-122"/>
              </a:rPr>
              <a:t>电源</a:t>
            </a:r>
            <a:endParaRPr lang="en-US" altLang="zh-CN" b="1" dirty="0" smtClean="0">
              <a:solidFill>
                <a:srgbClr val="43875F"/>
              </a:solidFill>
              <a:latin typeface="微软雅黑" pitchFamily="34" charset="-122"/>
              <a:ea typeface="微软雅黑" pitchFamily="34" charset="-122"/>
            </a:endParaRPr>
          </a:p>
          <a:p>
            <a:pPr eaLnBrk="1" hangingPunct="1"/>
            <a:r>
              <a:rPr lang="zh-CN" altLang="en-US" dirty="0" smtClean="0">
                <a:latin typeface="微软雅黑" pitchFamily="34" charset="-122"/>
                <a:ea typeface="微软雅黑" pitchFamily="34" charset="-122"/>
              </a:rPr>
              <a:t>其中，机械硬盘往往成为性能的瓶颈，因此可以假设其一直满负荷运行，发热量大致稳定</a:t>
            </a:r>
            <a:endParaRPr lang="en-US" altLang="zh-CN" dirty="0" smtClean="0">
              <a:latin typeface="微软雅黑" pitchFamily="34" charset="-122"/>
              <a:ea typeface="微软雅黑" pitchFamily="34" charset="-122"/>
            </a:endParaRPr>
          </a:p>
          <a:p>
            <a:pPr eaLnBrk="1" hangingPunct="1"/>
            <a:r>
              <a:rPr lang="zh-CN" altLang="en-US" dirty="0" smtClean="0">
                <a:latin typeface="微软雅黑" pitchFamily="34" charset="-122"/>
                <a:ea typeface="微软雅黑" pitchFamily="34" charset="-122"/>
              </a:rPr>
              <a:t>固态硬盘发热量小，因此也假设发热量稳定</a:t>
            </a:r>
            <a:endParaRPr lang="en-US" altLang="zh-CN" dirty="0" smtClean="0">
              <a:latin typeface="微软雅黑" pitchFamily="34" charset="-122"/>
              <a:ea typeface="微软雅黑" pitchFamily="34" charset="-122"/>
            </a:endParaRPr>
          </a:p>
          <a:p>
            <a:pPr eaLnBrk="1" hangingPunct="1"/>
            <a:r>
              <a:rPr lang="zh-CN" altLang="en-US" dirty="0" smtClean="0">
                <a:latin typeface="微软雅黑" pitchFamily="34" charset="-122"/>
                <a:ea typeface="微软雅黑" pitchFamily="34" charset="-122"/>
              </a:rPr>
              <a:t>数据中心一般提供统一的电源系统，服务器内部的电源发热忽略，或认为相对稳定</a:t>
            </a:r>
            <a:endParaRPr lang="en-US" altLang="zh-CN" dirty="0" smtClean="0">
              <a:latin typeface="微软雅黑" pitchFamily="34" charset="-122"/>
              <a:ea typeface="微软雅黑" pitchFamily="34" charset="-122"/>
            </a:endParaRPr>
          </a:p>
          <a:p>
            <a:pPr lvl="1" eaLnBrk="1" hangingPunct="1"/>
            <a:endParaRPr lang="en-US" altLang="zh-CN" dirty="0" smtClean="0">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标题 1"/>
          <p:cNvSpPr>
            <a:spLocks noGrp="1"/>
          </p:cNvSpPr>
          <p:nvPr>
            <p:ph type="title"/>
          </p:nvPr>
        </p:nvSpPr>
        <p:spPr/>
        <p:txBody>
          <a:bodyPr/>
          <a:lstStyle/>
          <a:p>
            <a:pPr eaLnBrk="1" hangingPunct="1"/>
            <a:r>
              <a:rPr lang="zh-CN" altLang="en-US" b="1" smtClean="0">
                <a:ea typeface="微软雅黑" pitchFamily="34" charset="-122"/>
              </a:rPr>
              <a:t>服务器的模型假设</a:t>
            </a:r>
          </a:p>
        </p:txBody>
      </p:sp>
      <p:sp>
        <p:nvSpPr>
          <p:cNvPr id="75778" name="内容占位符 2"/>
          <p:cNvSpPr>
            <a:spLocks noGrp="1"/>
          </p:cNvSpPr>
          <p:nvPr>
            <p:ph idx="1"/>
          </p:nvPr>
        </p:nvSpPr>
        <p:spPr/>
        <p:txBody>
          <a:bodyPr/>
          <a:lstStyle/>
          <a:p>
            <a:pPr eaLnBrk="1" hangingPunct="1"/>
            <a:r>
              <a:rPr lang="zh-CN" altLang="en-US" smtClean="0">
                <a:latin typeface="微软雅黑" pitchFamily="34" charset="-122"/>
                <a:ea typeface="微软雅黑" pitchFamily="34" charset="-122"/>
              </a:rPr>
              <a:t>服务器的发热量变化之跟</a:t>
            </a:r>
            <a:r>
              <a:rPr lang="en-US" altLang="zh-CN" smtClean="0">
                <a:latin typeface="微软雅黑" pitchFamily="34" charset="-122"/>
                <a:ea typeface="微软雅黑" pitchFamily="34" charset="-122"/>
              </a:rPr>
              <a:t>CPU</a:t>
            </a:r>
            <a:r>
              <a:rPr lang="zh-CN" altLang="en-US" smtClean="0">
                <a:latin typeface="微软雅黑" pitchFamily="34" charset="-122"/>
                <a:ea typeface="微软雅黑" pitchFamily="34" charset="-122"/>
              </a:rPr>
              <a:t>的运行频率有关</a:t>
            </a:r>
            <a:endParaRPr lang="en-US" altLang="zh-CN" smtClean="0">
              <a:latin typeface="微软雅黑" pitchFamily="34" charset="-122"/>
              <a:ea typeface="微软雅黑" pitchFamily="34" charset="-122"/>
            </a:endParaRPr>
          </a:p>
          <a:p>
            <a:pPr eaLnBrk="1" hangingPunct="1"/>
            <a:endParaRPr lang="en-US" altLang="zh-CN" smtClean="0">
              <a:latin typeface="微软雅黑" pitchFamily="34" charset="-122"/>
              <a:ea typeface="微软雅黑" pitchFamily="34" charset="-122"/>
            </a:endParaRPr>
          </a:p>
          <a:p>
            <a:pPr eaLnBrk="1" hangingPunct="1"/>
            <a:r>
              <a:rPr lang="zh-CN" altLang="en-US" smtClean="0">
                <a:latin typeface="微软雅黑" pitchFamily="34" charset="-122"/>
                <a:ea typeface="微软雅黑" pitchFamily="34" charset="-122"/>
              </a:rPr>
              <a:t>这个关系一般来说是非线性的</a:t>
            </a:r>
            <a:endParaRPr lang="en-US" altLang="zh-CN" smtClean="0">
              <a:latin typeface="微软雅黑" pitchFamily="34" charset="-122"/>
              <a:ea typeface="微软雅黑" pitchFamily="34" charset="-122"/>
            </a:endParaRPr>
          </a:p>
          <a:p>
            <a:pPr eaLnBrk="1" hangingPunct="1"/>
            <a:endParaRPr lang="en-US" altLang="zh-CN" smtClean="0">
              <a:latin typeface="微软雅黑" pitchFamily="34" charset="-122"/>
              <a:ea typeface="微软雅黑" pitchFamily="34" charset="-122"/>
            </a:endParaRPr>
          </a:p>
          <a:p>
            <a:pPr eaLnBrk="1" hangingPunct="1"/>
            <a:r>
              <a:rPr lang="zh-CN" altLang="en-US" smtClean="0">
                <a:latin typeface="微软雅黑" pitchFamily="34" charset="-122"/>
                <a:ea typeface="微软雅黑" pitchFamily="34" charset="-122"/>
              </a:rPr>
              <a:t>对于真实的</a:t>
            </a:r>
            <a:r>
              <a:rPr lang="en-US" altLang="zh-CN" smtClean="0">
                <a:latin typeface="微软雅黑" pitchFamily="34" charset="-122"/>
                <a:ea typeface="微软雅黑" pitchFamily="34" charset="-122"/>
              </a:rPr>
              <a:t>CPU</a:t>
            </a:r>
            <a:r>
              <a:rPr lang="zh-CN" altLang="en-US" smtClean="0">
                <a:latin typeface="微软雅黑" pitchFamily="34" charset="-122"/>
                <a:ea typeface="微软雅黑" pitchFamily="34" charset="-122"/>
              </a:rPr>
              <a:t>运行频率，实测对应的服务发热量。在波动范围内的运行频率对应的发热量，由这些真实运行频率对应的发热量推导出来</a:t>
            </a:r>
            <a:endParaRPr lang="en-US" altLang="zh-CN" smtClean="0">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19" name="标题 1"/>
          <p:cNvSpPr>
            <a:spLocks noGrp="1"/>
          </p:cNvSpPr>
          <p:nvPr>
            <p:ph type="title"/>
          </p:nvPr>
        </p:nvSpPr>
        <p:spPr>
          <a:xfrm>
            <a:off x="468313" y="1125538"/>
            <a:ext cx="8229600" cy="1066800"/>
          </a:xfrm>
        </p:spPr>
        <p:txBody>
          <a:bodyPr/>
          <a:lstStyle/>
          <a:p>
            <a:pPr eaLnBrk="1" hangingPunct="1"/>
            <a:r>
              <a:rPr lang="zh-CN" altLang="en-US" b="1" smtClean="0">
                <a:ea typeface="微软雅黑" pitchFamily="34" charset="-122"/>
              </a:rPr>
              <a:t>任务量与发热量：曲线表示</a:t>
            </a:r>
          </a:p>
        </p:txBody>
      </p:sp>
      <p:sp>
        <p:nvSpPr>
          <p:cNvPr id="40020" name="内容占位符 2"/>
          <p:cNvSpPr>
            <a:spLocks noGrp="1"/>
          </p:cNvSpPr>
          <p:nvPr>
            <p:ph idx="1"/>
          </p:nvPr>
        </p:nvSpPr>
        <p:spPr/>
        <p:txBody>
          <a:bodyPr/>
          <a:lstStyle/>
          <a:p>
            <a:pPr eaLnBrk="1" hangingPunct="1"/>
            <a:r>
              <a:rPr lang="zh-CN" altLang="en-US" dirty="0" smtClean="0">
                <a:latin typeface="微软雅黑" pitchFamily="34" charset="-122"/>
                <a:ea typeface="微软雅黑" pitchFamily="34" charset="-122"/>
              </a:rPr>
              <a:t>假设总的任务量一定</a:t>
            </a:r>
            <a:endParaRPr lang="en-US" altLang="zh-CN" dirty="0" smtClean="0">
              <a:latin typeface="微软雅黑" pitchFamily="34" charset="-122"/>
              <a:ea typeface="微软雅黑" pitchFamily="34" charset="-122"/>
            </a:endParaRPr>
          </a:p>
          <a:p>
            <a:pPr eaLnBrk="1" hangingPunct="1"/>
            <a:endParaRPr lang="en-US" altLang="zh-CN" dirty="0" smtClean="0">
              <a:latin typeface="微软雅黑" pitchFamily="34" charset="-122"/>
              <a:ea typeface="微软雅黑" pitchFamily="34" charset="-122"/>
            </a:endParaRPr>
          </a:p>
          <a:p>
            <a:pPr eaLnBrk="1" hangingPunct="1"/>
            <a:endParaRPr lang="en-US" altLang="zh-CN" dirty="0" smtClean="0">
              <a:latin typeface="微软雅黑" pitchFamily="34" charset="-122"/>
              <a:ea typeface="微软雅黑" pitchFamily="34" charset="-122"/>
            </a:endParaRPr>
          </a:p>
          <a:p>
            <a:pPr eaLnBrk="1" hangingPunct="1"/>
            <a:endParaRPr lang="en-US" altLang="zh-CN" dirty="0" smtClean="0">
              <a:latin typeface="微软雅黑" pitchFamily="34" charset="-122"/>
              <a:ea typeface="微软雅黑" pitchFamily="34" charset="-122"/>
            </a:endParaRPr>
          </a:p>
          <a:p>
            <a:pPr eaLnBrk="1" hangingPunct="1"/>
            <a:r>
              <a:rPr lang="zh-CN" altLang="en-US" dirty="0" smtClean="0">
                <a:latin typeface="微软雅黑" pitchFamily="34" charset="-122"/>
                <a:ea typeface="微软雅黑" pitchFamily="34" charset="-122"/>
              </a:rPr>
              <a:t>记             分别是对应的两组服务器的热流密度</a:t>
            </a:r>
            <a:endParaRPr lang="en-US" altLang="zh-CN" dirty="0" smtClean="0">
              <a:latin typeface="微软雅黑" pitchFamily="34" charset="-122"/>
              <a:ea typeface="微软雅黑" pitchFamily="34" charset="-122"/>
            </a:endParaRPr>
          </a:p>
          <a:p>
            <a:pPr eaLnBrk="1" hangingPunct="1"/>
            <a:r>
              <a:rPr lang="zh-CN" altLang="en-US" dirty="0" smtClean="0">
                <a:latin typeface="微软雅黑" pitchFamily="34" charset="-122"/>
                <a:ea typeface="微软雅黑" pitchFamily="34" charset="-122"/>
              </a:rPr>
              <a:t>则可以由等任务量曲线得到对应的                平面的一条曲线。</a:t>
            </a:r>
            <a:endParaRPr lang="en-US" altLang="zh-CN" dirty="0" smtClean="0">
              <a:latin typeface="微软雅黑" pitchFamily="34" charset="-122"/>
              <a:ea typeface="微软雅黑" pitchFamily="34" charset="-122"/>
            </a:endParaRPr>
          </a:p>
          <a:p>
            <a:pPr eaLnBrk="1" hangingPunct="1"/>
            <a:r>
              <a:rPr lang="zh-CN" altLang="en-US" dirty="0" smtClean="0">
                <a:latin typeface="微软雅黑" pitchFamily="34" charset="-122"/>
                <a:ea typeface="微软雅黑" pitchFamily="34" charset="-122"/>
              </a:rPr>
              <a:t>在             平面上作出等温曲线</a:t>
            </a:r>
            <a:endParaRPr lang="en-US" altLang="zh-CN" dirty="0" smtClean="0">
              <a:latin typeface="微软雅黑" pitchFamily="34" charset="-122"/>
              <a:ea typeface="微软雅黑" pitchFamily="34" charset="-122"/>
            </a:endParaRPr>
          </a:p>
        </p:txBody>
      </p:sp>
      <p:graphicFrame>
        <p:nvGraphicFramePr>
          <p:cNvPr id="40014" name="Object 78"/>
          <p:cNvGraphicFramePr>
            <a:graphicFrameLocks noChangeAspect="1"/>
          </p:cNvGraphicFramePr>
          <p:nvPr/>
        </p:nvGraphicFramePr>
        <p:xfrm>
          <a:off x="1014413" y="2859088"/>
          <a:ext cx="7331075" cy="935037"/>
        </p:xfrm>
        <a:graphic>
          <a:graphicData uri="http://schemas.openxmlformats.org/presentationml/2006/ole">
            <p:oleObj spid="_x0000_s40014" name="公式" r:id="rId3" imgW="1688801" imgH="216061" progId="Equation.3">
              <p:embed/>
            </p:oleObj>
          </a:graphicData>
        </a:graphic>
      </p:graphicFrame>
      <p:graphicFrame>
        <p:nvGraphicFramePr>
          <p:cNvPr id="40015" name="Object 79"/>
          <p:cNvGraphicFramePr>
            <a:graphicFrameLocks noChangeAspect="1"/>
          </p:cNvGraphicFramePr>
          <p:nvPr/>
        </p:nvGraphicFramePr>
        <p:xfrm>
          <a:off x="1357313" y="4143375"/>
          <a:ext cx="469900" cy="500063"/>
        </p:xfrm>
        <a:graphic>
          <a:graphicData uri="http://schemas.openxmlformats.org/presentationml/2006/ole">
            <p:oleObj spid="_x0000_s40015" name="公式" r:id="rId4" imgW="203017" imgH="215671" progId="Equation.3">
              <p:embed/>
            </p:oleObj>
          </a:graphicData>
        </a:graphic>
      </p:graphicFrame>
      <p:graphicFrame>
        <p:nvGraphicFramePr>
          <p:cNvPr id="40016" name="Object 80"/>
          <p:cNvGraphicFramePr>
            <a:graphicFrameLocks noChangeAspect="1"/>
          </p:cNvGraphicFramePr>
          <p:nvPr/>
        </p:nvGraphicFramePr>
        <p:xfrm>
          <a:off x="1979613" y="4149725"/>
          <a:ext cx="482600" cy="500063"/>
        </p:xfrm>
        <a:graphic>
          <a:graphicData uri="http://schemas.openxmlformats.org/presentationml/2006/ole">
            <p:oleObj spid="_x0000_s40016" name="公式" r:id="rId5" imgW="228462" imgH="215801" progId="Equation.3">
              <p:embed/>
            </p:oleObj>
          </a:graphicData>
        </a:graphic>
      </p:graphicFrame>
      <p:graphicFrame>
        <p:nvGraphicFramePr>
          <p:cNvPr id="40017" name="Object 81"/>
          <p:cNvGraphicFramePr>
            <a:graphicFrameLocks noChangeAspect="1"/>
          </p:cNvGraphicFramePr>
          <p:nvPr/>
        </p:nvGraphicFramePr>
        <p:xfrm>
          <a:off x="6286500" y="4572000"/>
          <a:ext cx="1233488" cy="500063"/>
        </p:xfrm>
        <a:graphic>
          <a:graphicData uri="http://schemas.openxmlformats.org/presentationml/2006/ole">
            <p:oleObj spid="_x0000_s40017" name="公式" r:id="rId6" imgW="532895" imgH="215801" progId="Equation.3">
              <p:embed/>
            </p:oleObj>
          </a:graphicData>
        </a:graphic>
      </p:graphicFrame>
      <p:graphicFrame>
        <p:nvGraphicFramePr>
          <p:cNvPr id="40018" name="Object 82"/>
          <p:cNvGraphicFramePr>
            <a:graphicFrameLocks noChangeAspect="1"/>
          </p:cNvGraphicFramePr>
          <p:nvPr/>
        </p:nvGraphicFramePr>
        <p:xfrm>
          <a:off x="1285875" y="5500688"/>
          <a:ext cx="1233488" cy="500062"/>
        </p:xfrm>
        <a:graphic>
          <a:graphicData uri="http://schemas.openxmlformats.org/presentationml/2006/ole">
            <p:oleObj spid="_x0000_s40018" name="公式" r:id="rId7" imgW="532895" imgH="215801" progId="Equation.3">
              <p:embed/>
            </p:oleObj>
          </a:graphicData>
        </a:graphic>
      </p:graphicFrame>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5" name="内容占位符 3" descr="q3.png"/>
          <p:cNvPicPr>
            <a:picLocks noGrp="1" noChangeAspect="1"/>
          </p:cNvPicPr>
          <p:nvPr>
            <p:ph idx="4294967295"/>
          </p:nvPr>
        </p:nvPicPr>
        <p:blipFill>
          <a:blip r:embed="rId2"/>
          <a:srcRect/>
          <a:stretch>
            <a:fillRect/>
          </a:stretch>
        </p:blipFill>
        <p:spPr>
          <a:xfrm>
            <a:off x="571500" y="642938"/>
            <a:ext cx="7905750" cy="5929312"/>
          </a:xfrm>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ea typeface="微软雅黑" pitchFamily="34" charset="-122"/>
              </a:rPr>
              <a:t>对分析框架的进一步说明</a:t>
            </a:r>
          </a:p>
        </p:txBody>
      </p:sp>
      <p:sp>
        <p:nvSpPr>
          <p:cNvPr id="3" name="内容占位符 2"/>
          <p:cNvSpPr>
            <a:spLocks noGrp="1"/>
          </p:cNvSpPr>
          <p:nvPr>
            <p:ph idx="1"/>
          </p:nvPr>
        </p:nvSpPr>
        <p:spPr/>
        <p:txBody>
          <a:bodyPr/>
          <a:lstStyle/>
          <a:p>
            <a:pPr eaLnBrk="1" hangingPunct="1"/>
            <a:r>
              <a:rPr lang="zh-CN" altLang="en-US" dirty="0" smtClean="0">
                <a:latin typeface="微软雅黑" pitchFamily="34" charset="-122"/>
                <a:ea typeface="微软雅黑" pitchFamily="34" charset="-122"/>
              </a:rPr>
              <a:t>如果假设</a:t>
            </a:r>
            <a:r>
              <a:rPr lang="en-US" altLang="zh-CN" dirty="0" smtClean="0">
                <a:latin typeface="微软雅黑" pitchFamily="34" charset="-122"/>
                <a:ea typeface="微软雅黑" pitchFamily="34" charset="-122"/>
              </a:rPr>
              <a:t>CPU</a:t>
            </a:r>
            <a:r>
              <a:rPr lang="zh-CN" altLang="en-US" dirty="0" smtClean="0">
                <a:latin typeface="微软雅黑" pitchFamily="34" charset="-122"/>
                <a:ea typeface="微软雅黑" pitchFamily="34" charset="-122"/>
              </a:rPr>
              <a:t>频率和发热量满足线性关系，则这一极值求解过程，化为一个整型规划问题</a:t>
            </a:r>
            <a:endParaRPr lang="en-US" altLang="zh-CN" dirty="0" smtClean="0">
              <a:latin typeface="微软雅黑" pitchFamily="34" charset="-122"/>
              <a:ea typeface="微软雅黑" pitchFamily="34" charset="-122"/>
            </a:endParaRPr>
          </a:p>
          <a:p>
            <a:pPr eaLnBrk="1" hangingPunct="1"/>
            <a:endParaRPr lang="en-US" altLang="zh-CN" dirty="0" smtClean="0">
              <a:latin typeface="微软雅黑" pitchFamily="34" charset="-122"/>
              <a:ea typeface="微软雅黑" pitchFamily="34" charset="-122"/>
            </a:endParaRPr>
          </a:p>
          <a:p>
            <a:pPr eaLnBrk="1" hangingPunct="1"/>
            <a:r>
              <a:rPr lang="zh-CN" altLang="en-US" dirty="0" smtClean="0">
                <a:latin typeface="微软雅黑" pitchFamily="34" charset="-122"/>
                <a:ea typeface="微软雅黑" pitchFamily="34" charset="-122"/>
              </a:rPr>
              <a:t>但是按照经验，并不存在</a:t>
            </a:r>
            <a:r>
              <a:rPr lang="en-US" altLang="zh-CN" dirty="0" smtClean="0">
                <a:latin typeface="微软雅黑" pitchFamily="34" charset="-122"/>
                <a:ea typeface="微软雅黑" pitchFamily="34" charset="-122"/>
              </a:rPr>
              <a:t>CPU</a:t>
            </a:r>
            <a:r>
              <a:rPr lang="zh-CN" altLang="en-US" dirty="0" smtClean="0">
                <a:latin typeface="微软雅黑" pitchFamily="34" charset="-122"/>
                <a:ea typeface="微软雅黑" pitchFamily="34" charset="-122"/>
              </a:rPr>
              <a:t>频率和发热量的简单数学关系。很难支持线性关系这一假设。</a:t>
            </a:r>
            <a:endParaRPr lang="en-US" altLang="zh-CN" dirty="0" smtClean="0">
              <a:latin typeface="微软雅黑" pitchFamily="34" charset="-122"/>
              <a:ea typeface="微软雅黑" pitchFamily="34" charset="-122"/>
            </a:endParaRPr>
          </a:p>
          <a:p>
            <a:pPr eaLnBrk="1" hangingPunct="1"/>
            <a:endParaRPr lang="en-US" altLang="zh-CN" dirty="0" smtClean="0">
              <a:latin typeface="微软雅黑" pitchFamily="34" charset="-122"/>
              <a:ea typeface="微软雅黑" pitchFamily="34" charset="-122"/>
            </a:endParaRPr>
          </a:p>
          <a:p>
            <a:pPr eaLnBrk="1" hangingPunct="1"/>
            <a:r>
              <a:rPr lang="zh-CN" altLang="en-US" dirty="0" smtClean="0">
                <a:latin typeface="微软雅黑" pitchFamily="34" charset="-122"/>
                <a:ea typeface="微软雅黑" pitchFamily="34" charset="-122"/>
              </a:rPr>
              <a:t>因此通过合理选择插值算法进而构造曲线，使用图像发得到数值解应该是更加合理的方法</a:t>
            </a:r>
            <a:endParaRPr lang="en-US" altLang="zh-CN" dirty="0" smtClean="0">
              <a:latin typeface="微软雅黑" pitchFamily="34" charset="-122"/>
              <a:ea typeface="微软雅黑" pitchFamily="34" charset="-122"/>
            </a:endParaRPr>
          </a:p>
          <a:p>
            <a:endParaRPr lang="en-US" altLang="zh-CN" dirty="0" smtClean="0"/>
          </a:p>
          <a:p>
            <a:endParaRPr lang="zh-CN" altLang="en-US"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2"/>
          <p:cNvSpPr>
            <a:spLocks noGrp="1"/>
          </p:cNvSpPr>
          <p:nvPr>
            <p:ph type="title"/>
          </p:nvPr>
        </p:nvSpPr>
        <p:spPr/>
        <p:txBody>
          <a:bodyPr/>
          <a:lstStyle/>
          <a:p>
            <a:pPr eaLnBrk="1" hangingPunct="1"/>
            <a:r>
              <a:rPr lang="zh-CN" altLang="en-US" b="1" dirty="0" smtClean="0">
                <a:ea typeface="微软雅黑" pitchFamily="34" charset="-122"/>
              </a:rPr>
              <a:t>总结</a:t>
            </a:r>
          </a:p>
        </p:txBody>
      </p:sp>
      <p:sp>
        <p:nvSpPr>
          <p:cNvPr id="78850" name="Rectangle 3"/>
          <p:cNvSpPr>
            <a:spLocks noGrp="1"/>
          </p:cNvSpPr>
          <p:nvPr>
            <p:ph type="body" idx="1"/>
          </p:nvPr>
        </p:nvSpPr>
        <p:spPr/>
        <p:txBody>
          <a:bodyPr>
            <a:normAutofit lnSpcReduction="10000"/>
          </a:bodyPr>
          <a:lstStyle/>
          <a:p>
            <a:pPr eaLnBrk="1" hangingPunct="1"/>
            <a:r>
              <a:rPr lang="zh-CN" altLang="en-US" dirty="0" smtClean="0">
                <a:latin typeface="微软雅黑" pitchFamily="34" charset="-122"/>
                <a:ea typeface="微软雅黑" pitchFamily="34" charset="-122"/>
              </a:rPr>
              <a:t>机房模型的建立，散热管道模型</a:t>
            </a:r>
            <a:endParaRPr lang="en-US" altLang="zh-CN" dirty="0" smtClean="0">
              <a:latin typeface="微软雅黑" pitchFamily="34" charset="-122"/>
              <a:ea typeface="微软雅黑" pitchFamily="34" charset="-122"/>
            </a:endParaRPr>
          </a:p>
          <a:p>
            <a:pPr eaLnBrk="1" hangingPunct="1"/>
            <a:r>
              <a:rPr lang="zh-CN" altLang="en-US" dirty="0" smtClean="0">
                <a:latin typeface="微软雅黑" pitchFamily="34" charset="-122"/>
                <a:ea typeface="微软雅黑" pitchFamily="34" charset="-122"/>
              </a:rPr>
              <a:t>任务量的表示</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与</a:t>
            </a:r>
            <a:r>
              <a:rPr lang="en-US" altLang="zh-CN" dirty="0" smtClean="0">
                <a:latin typeface="微软雅黑" pitchFamily="34" charset="-122"/>
                <a:ea typeface="微软雅黑" pitchFamily="34" charset="-122"/>
              </a:rPr>
              <a:t>CPU</a:t>
            </a:r>
            <a:r>
              <a:rPr lang="zh-CN" altLang="en-US" dirty="0" smtClean="0">
                <a:latin typeface="微软雅黑" pitchFamily="34" charset="-122"/>
                <a:ea typeface="微软雅黑" pitchFamily="34" charset="-122"/>
              </a:rPr>
              <a:t>频率的关系，发热量的体现</a:t>
            </a:r>
            <a:endParaRPr lang="en-US" altLang="zh-CN" dirty="0" smtClean="0">
              <a:latin typeface="微软雅黑" pitchFamily="34" charset="-122"/>
              <a:ea typeface="微软雅黑" pitchFamily="34" charset="-122"/>
            </a:endParaRPr>
          </a:p>
          <a:p>
            <a:pPr eaLnBrk="1" hangingPunct="1"/>
            <a:r>
              <a:rPr lang="zh-CN" altLang="en-US" dirty="0" smtClean="0">
                <a:latin typeface="微软雅黑" pitchFamily="34" charset="-122"/>
                <a:ea typeface="微软雅黑" pitchFamily="34" charset="-122"/>
              </a:rPr>
              <a:t>图像求解方法</a:t>
            </a:r>
            <a:endParaRPr lang="en-US" altLang="zh-CN" dirty="0" smtClean="0">
              <a:latin typeface="微软雅黑" pitchFamily="34" charset="-122"/>
              <a:ea typeface="微软雅黑" pitchFamily="34" charset="-122"/>
            </a:endParaRPr>
          </a:p>
          <a:p>
            <a:pPr lvl="1" eaLnBrk="1" hangingPunct="1"/>
            <a:r>
              <a:rPr lang="zh-CN" altLang="en-US" b="1" dirty="0" smtClean="0">
                <a:solidFill>
                  <a:srgbClr val="43875F"/>
                </a:solidFill>
                <a:latin typeface="微软雅黑" pitchFamily="34" charset="-122"/>
                <a:ea typeface="微软雅黑" pitchFamily="34" charset="-122"/>
              </a:rPr>
              <a:t>优点：直观，克服了一定计算复杂性</a:t>
            </a:r>
            <a:endParaRPr lang="en-US" altLang="zh-CN" b="1" dirty="0" smtClean="0">
              <a:solidFill>
                <a:srgbClr val="43875F"/>
              </a:solidFill>
              <a:latin typeface="微软雅黑" pitchFamily="34" charset="-122"/>
              <a:ea typeface="微软雅黑" pitchFamily="34" charset="-122"/>
            </a:endParaRPr>
          </a:p>
          <a:p>
            <a:pPr lvl="1" eaLnBrk="1" hangingPunct="1"/>
            <a:r>
              <a:rPr lang="zh-CN" altLang="en-US" b="1" dirty="0" smtClean="0">
                <a:solidFill>
                  <a:srgbClr val="43875F"/>
                </a:solidFill>
                <a:latin typeface="微软雅黑" pitchFamily="34" charset="-122"/>
                <a:ea typeface="微软雅黑" pitchFamily="34" charset="-122"/>
              </a:rPr>
              <a:t>缺点：不精确</a:t>
            </a:r>
            <a:endParaRPr lang="en-US" altLang="zh-CN" b="1" dirty="0" smtClean="0">
              <a:solidFill>
                <a:srgbClr val="43875F"/>
              </a:solidFill>
              <a:latin typeface="微软雅黑" pitchFamily="34" charset="-122"/>
              <a:ea typeface="微软雅黑" pitchFamily="34" charset="-122"/>
            </a:endParaRPr>
          </a:p>
          <a:p>
            <a:pPr eaLnBrk="1" hangingPunct="1"/>
            <a:r>
              <a:rPr lang="zh-CN" altLang="en-US" dirty="0" smtClean="0">
                <a:latin typeface="微软雅黑" pitchFamily="34" charset="-122"/>
                <a:ea typeface="微软雅黑" pitchFamily="34" charset="-122"/>
              </a:rPr>
              <a:t>机房温度调控的建议</a:t>
            </a:r>
            <a:endParaRPr lang="en-US" altLang="zh-CN" dirty="0" smtClean="0">
              <a:latin typeface="微软雅黑" pitchFamily="34" charset="-122"/>
              <a:ea typeface="微软雅黑" pitchFamily="34" charset="-122"/>
            </a:endParaRPr>
          </a:p>
          <a:p>
            <a:pPr marL="365125" lvl="1" indent="-255588" eaLnBrk="1" hangingPunct="1">
              <a:buClr>
                <a:srgbClr val="A04DA3"/>
              </a:buClr>
              <a:buFont typeface="Georgia" pitchFamily="18" charset="0"/>
              <a:buChar char="•"/>
            </a:pPr>
            <a:r>
              <a:rPr lang="zh-CN" altLang="en-US" sz="2800" dirty="0" smtClean="0">
                <a:solidFill>
                  <a:schemeClr val="tx1"/>
                </a:solidFill>
                <a:latin typeface="微软雅黑" pitchFamily="34" charset="-122"/>
                <a:ea typeface="微软雅黑" pitchFamily="34" charset="-122"/>
              </a:rPr>
              <a:t>服务器风扇速度是瓶颈</a:t>
            </a:r>
            <a:endParaRPr lang="en-US" altLang="zh-CN" sz="2800" dirty="0" smtClean="0">
              <a:solidFill>
                <a:schemeClr val="tx1"/>
              </a:solidFill>
              <a:latin typeface="微软雅黑" pitchFamily="34" charset="-122"/>
              <a:ea typeface="微软雅黑" pitchFamily="34" charset="-122"/>
            </a:endParaRPr>
          </a:p>
          <a:p>
            <a:pPr lvl="1" eaLnBrk="1" hangingPunct="1"/>
            <a:r>
              <a:rPr lang="zh-CN" altLang="en-US" b="1" dirty="0" smtClean="0">
                <a:solidFill>
                  <a:srgbClr val="43875F"/>
                </a:solidFill>
                <a:latin typeface="微软雅黑" pitchFamily="34" charset="-122"/>
                <a:ea typeface="微软雅黑" pitchFamily="34" charset="-122"/>
              </a:rPr>
              <a:t>调整送风温度成本大，但在固定的送风温度，增加速度不能无限的提升降温效果</a:t>
            </a:r>
            <a:endParaRPr lang="en-US" altLang="zh-CN" b="1" dirty="0" smtClean="0">
              <a:solidFill>
                <a:srgbClr val="43875F"/>
              </a:solidFill>
              <a:latin typeface="微软雅黑" pitchFamily="34" charset="-122"/>
              <a:ea typeface="微软雅黑" pitchFamily="34" charset="-122"/>
            </a:endParaRPr>
          </a:p>
          <a:p>
            <a:pPr marL="365125" lvl="1" indent="-255588" eaLnBrk="1" hangingPunct="1">
              <a:buClr>
                <a:srgbClr val="A04DA3"/>
              </a:buClr>
              <a:buFont typeface="Georgia" pitchFamily="18" charset="0"/>
              <a:buChar char="•"/>
            </a:pPr>
            <a:r>
              <a:rPr lang="zh-CN" altLang="en-US" sz="2800" dirty="0" smtClean="0">
                <a:solidFill>
                  <a:schemeClr val="tx1"/>
                </a:solidFill>
                <a:latin typeface="微软雅黑" pitchFamily="34" charset="-122"/>
                <a:ea typeface="微软雅黑" pitchFamily="34" charset="-122"/>
              </a:rPr>
              <a:t>给出了</a:t>
            </a:r>
            <a:endParaRPr lang="en-US" altLang="zh-CN" sz="2800" dirty="0" smtClean="0">
              <a:solidFill>
                <a:schemeClr val="tx1"/>
              </a:solidFill>
              <a:latin typeface="微软雅黑" pitchFamily="34" charset="-122"/>
              <a:ea typeface="微软雅黑" pitchFamily="34" charset="-122"/>
            </a:endParaRPr>
          </a:p>
          <a:p>
            <a:pPr eaLnBrk="1" hangingPunct="1"/>
            <a:endParaRPr lang="zh-CN" altLang="en-US"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lang="zh-CN" altLang="en-US" dirty="0" smtClean="0">
                <a:solidFill>
                  <a:schemeClr val="tx1"/>
                </a:solidFill>
                <a:effectLst/>
                <a:latin typeface="黑体" pitchFamily="49" charset="-122"/>
                <a:ea typeface="黑体" pitchFamily="49" charset="-122"/>
              </a:rPr>
              <a:t>第二部分：机房的建模</a:t>
            </a:r>
            <a:endParaRPr lang="zh-CN" altLang="en-US" dirty="0">
              <a:solidFill>
                <a:schemeClr val="tx1"/>
              </a:solidFill>
              <a:effectLst/>
              <a:latin typeface="黑体" pitchFamily="49" charset="-122"/>
              <a:ea typeface="黑体" pitchFamily="49" charset="-122"/>
            </a:endParaRPr>
          </a:p>
        </p:txBody>
      </p:sp>
      <p:sp>
        <p:nvSpPr>
          <p:cNvPr id="18434" name="文本占位符 3"/>
          <p:cNvSpPr>
            <a:spLocks noGrp="1"/>
          </p:cNvSpPr>
          <p:nvPr>
            <p:ph type="body" idx="1"/>
          </p:nvPr>
        </p:nvSpPr>
        <p:spPr/>
        <p:txBody>
          <a:bodyPr/>
          <a:lstStyle/>
          <a:p>
            <a:pPr marL="44450" eaLnBrk="1" hangingPunct="1"/>
            <a:endParaRPr lang="zh-CN" altLang="en-US" smtClean="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2"/>
          <p:cNvSpPr>
            <a:spLocks noGrp="1"/>
          </p:cNvSpPr>
          <p:nvPr>
            <p:ph type="title"/>
          </p:nvPr>
        </p:nvSpPr>
        <p:spPr/>
        <p:txBody>
          <a:bodyPr/>
          <a:lstStyle/>
          <a:p>
            <a:r>
              <a:rPr lang="zh-CN" altLang="en-US" b="1" smtClean="0">
                <a:ea typeface="微软雅黑" pitchFamily="34" charset="-122"/>
              </a:rPr>
              <a:t>参考文献</a:t>
            </a:r>
          </a:p>
        </p:txBody>
      </p:sp>
      <p:sp>
        <p:nvSpPr>
          <p:cNvPr id="79874" name="Rectangle 3"/>
          <p:cNvSpPr>
            <a:spLocks noGrp="1"/>
          </p:cNvSpPr>
          <p:nvPr>
            <p:ph type="body" idx="1"/>
          </p:nvPr>
        </p:nvSpPr>
        <p:spPr>
          <a:xfrm>
            <a:off x="179388" y="2249488"/>
            <a:ext cx="8964612" cy="4324350"/>
          </a:xfrm>
        </p:spPr>
        <p:txBody>
          <a:bodyPr/>
          <a:lstStyle/>
          <a:p>
            <a:r>
              <a:rPr lang="en-US" altLang="zh-CN" smtClean="0"/>
              <a:t>[1]《FLUENT</a:t>
            </a:r>
            <a:r>
              <a:rPr lang="zh-CN" altLang="en-US" smtClean="0"/>
              <a:t>流体工程仿真计算实例与应用 </a:t>
            </a:r>
            <a:r>
              <a:rPr lang="en-US" altLang="zh-CN" smtClean="0"/>
              <a:t>》,</a:t>
            </a:r>
            <a:r>
              <a:rPr lang="zh-CN" altLang="en-US" smtClean="0"/>
              <a:t>韩占忠 ，北京理工大学出版社，</a:t>
            </a:r>
            <a:r>
              <a:rPr lang="en-US" altLang="zh-CN" smtClean="0"/>
              <a:t>2004</a:t>
            </a:r>
          </a:p>
          <a:p>
            <a:r>
              <a:rPr lang="en-US" altLang="zh-CN" smtClean="0"/>
              <a:t>[2]《</a:t>
            </a:r>
            <a:r>
              <a:rPr lang="zh-CN" altLang="en-US" smtClean="0"/>
              <a:t>传热学（第四版）</a:t>
            </a:r>
            <a:r>
              <a:rPr lang="en-US" altLang="zh-CN" smtClean="0"/>
              <a:t>》</a:t>
            </a:r>
            <a:r>
              <a:rPr lang="zh-CN" altLang="en-US" smtClean="0"/>
              <a:t>，杨世铭 </a:t>
            </a:r>
            <a:r>
              <a:rPr lang="en-US" altLang="zh-CN" smtClean="0"/>
              <a:t>, </a:t>
            </a:r>
            <a:r>
              <a:rPr lang="zh-CN" altLang="en-US" smtClean="0"/>
              <a:t>陶文铨 ，高等教育出版社，</a:t>
            </a:r>
            <a:r>
              <a:rPr lang="en-US" altLang="zh-CN" smtClean="0"/>
              <a:t>2006</a:t>
            </a:r>
          </a:p>
          <a:p>
            <a:r>
              <a:rPr lang="en-US" altLang="zh-CN" smtClean="0"/>
              <a:t>[3]《</a:t>
            </a:r>
            <a:r>
              <a:rPr lang="zh-CN" altLang="en-US" smtClean="0"/>
              <a:t>微观经济学：现代观点（第</a:t>
            </a:r>
            <a:r>
              <a:rPr lang="en-US" altLang="zh-CN" smtClean="0"/>
              <a:t>8</a:t>
            </a:r>
            <a:r>
              <a:rPr lang="zh-CN" altLang="en-US" smtClean="0"/>
              <a:t>版）</a:t>
            </a:r>
            <a:r>
              <a:rPr lang="en-US" altLang="zh-CN" smtClean="0"/>
              <a:t>》</a:t>
            </a:r>
            <a:r>
              <a:rPr lang="zh-CN" altLang="en-US" smtClean="0"/>
              <a:t>，哈尔</a:t>
            </a:r>
            <a:r>
              <a:rPr lang="en-US" altLang="zh-CN" smtClean="0"/>
              <a:t>.R.</a:t>
            </a:r>
            <a:r>
              <a:rPr lang="zh-CN" altLang="en-US" smtClean="0"/>
              <a:t>范里安（著），费方域（译），</a:t>
            </a:r>
            <a:r>
              <a:rPr lang="en-US" altLang="zh-CN" smtClean="0"/>
              <a:t>2011</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2"/>
          <p:cNvSpPr>
            <a:spLocks noGrp="1"/>
          </p:cNvSpPr>
          <p:nvPr>
            <p:ph type="title"/>
          </p:nvPr>
        </p:nvSpPr>
        <p:spPr>
          <a:xfrm>
            <a:off x="468313" y="1125538"/>
            <a:ext cx="8229600" cy="1066800"/>
          </a:xfrm>
        </p:spPr>
        <p:txBody>
          <a:bodyPr/>
          <a:lstStyle/>
          <a:p>
            <a:pPr eaLnBrk="1" hangingPunct="1"/>
            <a:r>
              <a:rPr lang="zh-CN" altLang="en-US" b="1" smtClean="0">
                <a:ea typeface="微软雅黑" pitchFamily="34" charset="-122"/>
              </a:rPr>
              <a:t>致谢</a:t>
            </a:r>
          </a:p>
        </p:txBody>
      </p:sp>
      <p:sp>
        <p:nvSpPr>
          <p:cNvPr id="80898" name="Rectangle 3"/>
          <p:cNvSpPr>
            <a:spLocks noGrp="1"/>
          </p:cNvSpPr>
          <p:nvPr>
            <p:ph type="body" idx="1"/>
          </p:nvPr>
        </p:nvSpPr>
        <p:spPr/>
        <p:txBody>
          <a:bodyPr/>
          <a:lstStyle/>
          <a:p>
            <a:pPr eaLnBrk="1" hangingPunct="1"/>
            <a:r>
              <a:rPr lang="zh-CN" altLang="en-US" smtClean="0">
                <a:ea typeface="微软雅黑" pitchFamily="34" charset="-122"/>
              </a:rPr>
              <a:t>感谢北京大学邓明华教授对我们工作的支持和建议；</a:t>
            </a:r>
          </a:p>
          <a:p>
            <a:pPr eaLnBrk="1" hangingPunct="1"/>
            <a:r>
              <a:rPr lang="zh-CN" altLang="en-US" smtClean="0">
                <a:ea typeface="微软雅黑" pitchFamily="34" charset="-122"/>
              </a:rPr>
              <a:t>感谢复旦大学蔡志杰教授和北京大学董子静老师对我们行程安排等问题的帮助和关心；</a:t>
            </a:r>
          </a:p>
          <a:p>
            <a:pPr eaLnBrk="1" hangingPunct="1"/>
            <a:r>
              <a:rPr lang="zh-CN" altLang="en-US" smtClean="0">
                <a:ea typeface="微软雅黑" pitchFamily="34" charset="-122"/>
              </a:rPr>
              <a:t>感谢本次夏令营组委会老师及工作人员的工作；</a:t>
            </a:r>
          </a:p>
          <a:p>
            <a:pPr eaLnBrk="1" hangingPunct="1"/>
            <a:r>
              <a:rPr lang="zh-CN" altLang="en-US" smtClean="0">
                <a:ea typeface="微软雅黑" pitchFamily="34" charset="-122"/>
              </a:rPr>
              <a:t>感谢参会的所有老师与同学！</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标题 1"/>
          <p:cNvSpPr>
            <a:spLocks noGrp="1"/>
          </p:cNvSpPr>
          <p:nvPr>
            <p:ph type="title"/>
          </p:nvPr>
        </p:nvSpPr>
        <p:spPr>
          <a:xfrm>
            <a:off x="468313" y="1125538"/>
            <a:ext cx="8229600" cy="1066800"/>
          </a:xfrm>
        </p:spPr>
        <p:txBody>
          <a:bodyPr/>
          <a:lstStyle/>
          <a:p>
            <a:pPr eaLnBrk="1" hangingPunct="1"/>
            <a:r>
              <a:rPr lang="zh-CN" altLang="en-US" b="1" smtClean="0">
                <a:ea typeface="微软雅黑" pitchFamily="34" charset="-122"/>
              </a:rPr>
              <a:t>提要：抽象与模拟</a:t>
            </a:r>
          </a:p>
        </p:txBody>
      </p:sp>
      <p:sp>
        <p:nvSpPr>
          <p:cNvPr id="19458" name="内容占位符 2"/>
          <p:cNvSpPr>
            <a:spLocks noGrp="1"/>
          </p:cNvSpPr>
          <p:nvPr>
            <p:ph idx="1"/>
          </p:nvPr>
        </p:nvSpPr>
        <p:spPr/>
        <p:txBody>
          <a:bodyPr/>
          <a:lstStyle/>
          <a:p>
            <a:pPr eaLnBrk="1" hangingPunct="1"/>
            <a:r>
              <a:rPr lang="zh-CN" altLang="en-US" smtClean="0">
                <a:latin typeface="微软雅黑" pitchFamily="34" charset="-122"/>
                <a:ea typeface="微软雅黑" pitchFamily="34" charset="-122"/>
              </a:rPr>
              <a:t>对机房的物理抽象</a:t>
            </a:r>
            <a:endParaRPr lang="en-US" altLang="zh-CN" smtClean="0">
              <a:latin typeface="微软雅黑" pitchFamily="34" charset="-122"/>
              <a:ea typeface="微软雅黑" pitchFamily="34" charset="-122"/>
            </a:endParaRPr>
          </a:p>
          <a:p>
            <a:pPr lvl="1" eaLnBrk="1" hangingPunct="1"/>
            <a:r>
              <a:rPr lang="zh-CN" altLang="en-US" b="1" smtClean="0">
                <a:solidFill>
                  <a:srgbClr val="43875F"/>
                </a:solidFill>
                <a:latin typeface="微软雅黑" pitchFamily="34" charset="-122"/>
                <a:ea typeface="微软雅黑" pitchFamily="34" charset="-122"/>
              </a:rPr>
              <a:t>房间内的物体</a:t>
            </a:r>
            <a:endParaRPr lang="en-US" altLang="zh-CN" b="1" smtClean="0">
              <a:solidFill>
                <a:srgbClr val="43875F"/>
              </a:solidFill>
              <a:latin typeface="微软雅黑" pitchFamily="34" charset="-122"/>
              <a:ea typeface="微软雅黑" pitchFamily="34" charset="-122"/>
            </a:endParaRPr>
          </a:p>
          <a:p>
            <a:pPr lvl="1" eaLnBrk="1" hangingPunct="1"/>
            <a:r>
              <a:rPr lang="zh-CN" altLang="en-US" b="1" smtClean="0">
                <a:solidFill>
                  <a:srgbClr val="43875F"/>
                </a:solidFill>
                <a:latin typeface="微软雅黑" pitchFamily="34" charset="-122"/>
                <a:ea typeface="微软雅黑" pitchFamily="34" charset="-122"/>
              </a:rPr>
              <a:t>室内空气流动的流体力学问题和框架</a:t>
            </a:r>
            <a:endParaRPr lang="en-US" altLang="zh-CN" b="1" smtClean="0">
              <a:solidFill>
                <a:srgbClr val="43875F"/>
              </a:solidFill>
              <a:latin typeface="微软雅黑" pitchFamily="34" charset="-122"/>
              <a:ea typeface="微软雅黑" pitchFamily="34" charset="-122"/>
            </a:endParaRPr>
          </a:p>
          <a:p>
            <a:pPr eaLnBrk="1" hangingPunct="1"/>
            <a:endParaRPr lang="en-US" altLang="zh-CN" b="1" smtClean="0">
              <a:solidFill>
                <a:srgbClr val="08C272"/>
              </a:solidFill>
              <a:latin typeface="微软雅黑" pitchFamily="34" charset="-122"/>
              <a:ea typeface="微软雅黑" pitchFamily="34" charset="-122"/>
            </a:endParaRPr>
          </a:p>
          <a:p>
            <a:pPr eaLnBrk="1" hangingPunct="1"/>
            <a:endParaRPr lang="en-US" altLang="zh-CN" b="1" smtClean="0">
              <a:latin typeface="微软雅黑" pitchFamily="34" charset="-122"/>
              <a:ea typeface="微软雅黑" pitchFamily="34" charset="-122"/>
            </a:endParaRPr>
          </a:p>
          <a:p>
            <a:pPr eaLnBrk="1" hangingPunct="1"/>
            <a:r>
              <a:rPr lang="zh-CN" altLang="en-US" smtClean="0">
                <a:latin typeface="微软雅黑" pitchFamily="34" charset="-122"/>
                <a:ea typeface="微软雅黑" pitchFamily="34" charset="-122"/>
              </a:rPr>
              <a:t>使用</a:t>
            </a:r>
            <a:r>
              <a:rPr lang="en-US" altLang="zh-CN" smtClean="0">
                <a:latin typeface="微软雅黑" pitchFamily="34" charset="-122"/>
                <a:ea typeface="微软雅黑" pitchFamily="34" charset="-122"/>
              </a:rPr>
              <a:t>Computational Fluid Dynamic(CFD)</a:t>
            </a:r>
            <a:r>
              <a:rPr lang="zh-CN" altLang="en-US" smtClean="0">
                <a:latin typeface="微软雅黑" pitchFamily="34" charset="-122"/>
                <a:ea typeface="微软雅黑" pitchFamily="34" charset="-122"/>
              </a:rPr>
              <a:t>软件 </a:t>
            </a:r>
            <a:r>
              <a:rPr lang="en-US" altLang="zh-CN" smtClean="0">
                <a:latin typeface="微软雅黑" pitchFamily="34" charset="-122"/>
                <a:ea typeface="微软雅黑" pitchFamily="34" charset="-122"/>
              </a:rPr>
              <a:t>Ansys Fluent® </a:t>
            </a:r>
            <a:r>
              <a:rPr lang="zh-CN" altLang="en-US" smtClean="0">
                <a:latin typeface="微软雅黑" pitchFamily="34" charset="-122"/>
                <a:ea typeface="微软雅黑" pitchFamily="34" charset="-122"/>
              </a:rPr>
              <a:t>模拟流场和热传递的过程</a:t>
            </a:r>
            <a:endParaRPr lang="en-US" altLang="zh-CN" smtClean="0">
              <a:latin typeface="微软雅黑" pitchFamily="34" charset="-122"/>
              <a:ea typeface="微软雅黑" pitchFamily="34" charset="-122"/>
            </a:endParaRPr>
          </a:p>
          <a:p>
            <a:pPr eaLnBrk="1" hangingPunct="1">
              <a:buFont typeface="Georgia" pitchFamily="18" charset="0"/>
              <a:buNone/>
            </a:pPr>
            <a:endParaRPr lang="en-US" altLang="zh-CN" smtClean="0">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1"/>
          <p:cNvSpPr>
            <a:spLocks noGrp="1"/>
          </p:cNvSpPr>
          <p:nvPr>
            <p:ph type="title"/>
          </p:nvPr>
        </p:nvSpPr>
        <p:spPr>
          <a:xfrm>
            <a:off x="468313" y="1125538"/>
            <a:ext cx="8229600" cy="1066800"/>
          </a:xfrm>
        </p:spPr>
        <p:txBody>
          <a:bodyPr/>
          <a:lstStyle/>
          <a:p>
            <a:pPr eaLnBrk="1" hangingPunct="1"/>
            <a:r>
              <a:rPr lang="zh-CN" altLang="en-US" b="1" smtClean="0">
                <a:ea typeface="微软雅黑" pitchFamily="34" charset="-122"/>
              </a:rPr>
              <a:t>机房的物理抽象</a:t>
            </a:r>
          </a:p>
        </p:txBody>
      </p:sp>
      <p:sp>
        <p:nvSpPr>
          <p:cNvPr id="20482" name="内容占位符 2"/>
          <p:cNvSpPr>
            <a:spLocks noGrp="1"/>
          </p:cNvSpPr>
          <p:nvPr>
            <p:ph idx="1"/>
          </p:nvPr>
        </p:nvSpPr>
        <p:spPr/>
        <p:txBody>
          <a:bodyPr/>
          <a:lstStyle/>
          <a:p>
            <a:pPr eaLnBrk="1" hangingPunct="1"/>
            <a:r>
              <a:rPr lang="zh-CN" altLang="en-US" smtClean="0">
                <a:latin typeface="微软雅黑" pitchFamily="34" charset="-122"/>
                <a:ea typeface="微软雅黑" pitchFamily="34" charset="-122"/>
              </a:rPr>
              <a:t>房间本身（封闭空间）</a:t>
            </a:r>
            <a:endParaRPr lang="en-US" altLang="zh-CN" smtClean="0">
              <a:latin typeface="微软雅黑" pitchFamily="34" charset="-122"/>
              <a:ea typeface="微软雅黑" pitchFamily="34" charset="-122"/>
            </a:endParaRPr>
          </a:p>
          <a:p>
            <a:pPr eaLnBrk="1" hangingPunct="1"/>
            <a:r>
              <a:rPr lang="zh-CN" altLang="en-US" smtClean="0">
                <a:latin typeface="微软雅黑" pitchFamily="34" charset="-122"/>
                <a:ea typeface="微软雅黑" pitchFamily="34" charset="-122"/>
              </a:rPr>
              <a:t>空凋送风口（冷空气入口）</a:t>
            </a:r>
            <a:endParaRPr lang="en-US" altLang="zh-CN" smtClean="0">
              <a:latin typeface="微软雅黑" pitchFamily="34" charset="-122"/>
              <a:ea typeface="微软雅黑" pitchFamily="34" charset="-122"/>
            </a:endParaRPr>
          </a:p>
          <a:p>
            <a:pPr lvl="1" eaLnBrk="1" hangingPunct="1"/>
            <a:r>
              <a:rPr lang="en-US" altLang="zh-CN" b="1" smtClean="0">
                <a:solidFill>
                  <a:srgbClr val="43875F"/>
                </a:solidFill>
                <a:latin typeface="微软雅黑" pitchFamily="34" charset="-122"/>
                <a:ea typeface="微软雅黑" pitchFamily="34" charset="-122"/>
              </a:rPr>
              <a:t>Gauge Pressure</a:t>
            </a:r>
          </a:p>
          <a:p>
            <a:pPr lvl="1" eaLnBrk="1" hangingPunct="1"/>
            <a:r>
              <a:rPr lang="en-US" altLang="zh-CN" b="1" smtClean="0">
                <a:solidFill>
                  <a:srgbClr val="43875F"/>
                </a:solidFill>
                <a:latin typeface="微软雅黑" pitchFamily="34" charset="-122"/>
                <a:ea typeface="微软雅黑" pitchFamily="34" charset="-122"/>
              </a:rPr>
              <a:t>Temperature</a:t>
            </a:r>
          </a:p>
          <a:p>
            <a:pPr eaLnBrk="1" hangingPunct="1"/>
            <a:r>
              <a:rPr lang="zh-CN" altLang="en-US" smtClean="0">
                <a:latin typeface="微软雅黑" pitchFamily="34" charset="-122"/>
                <a:ea typeface="微软雅黑" pitchFamily="34" charset="-122"/>
              </a:rPr>
              <a:t>空调出风口（排气口）</a:t>
            </a:r>
            <a:endParaRPr lang="en-US" altLang="zh-CN" smtClean="0">
              <a:latin typeface="微软雅黑" pitchFamily="34" charset="-122"/>
              <a:ea typeface="微软雅黑" pitchFamily="34" charset="-122"/>
            </a:endParaRPr>
          </a:p>
          <a:p>
            <a:pPr eaLnBrk="1" hangingPunct="1"/>
            <a:r>
              <a:rPr lang="zh-CN" altLang="en-US" smtClean="0">
                <a:latin typeface="微软雅黑" pitchFamily="34" charset="-122"/>
                <a:ea typeface="微软雅黑" pitchFamily="34" charset="-122"/>
              </a:rPr>
              <a:t>机器（冷风进入机器，被加热后再被风扇排出）</a:t>
            </a:r>
            <a:endParaRPr lang="en-US" altLang="zh-CN" smtClean="0">
              <a:latin typeface="微软雅黑" pitchFamily="34" charset="-122"/>
              <a:ea typeface="微软雅黑" pitchFamily="34" charset="-122"/>
            </a:endParaRPr>
          </a:p>
          <a:p>
            <a:pPr lvl="1" eaLnBrk="1" hangingPunct="1"/>
            <a:r>
              <a:rPr lang="zh-CN" altLang="en-US" b="1" smtClean="0">
                <a:solidFill>
                  <a:srgbClr val="43875F"/>
                </a:solidFill>
                <a:latin typeface="微软雅黑" pitchFamily="34" charset="-122"/>
                <a:ea typeface="微软雅黑" pitchFamily="34" charset="-122"/>
              </a:rPr>
              <a:t>进一步细化：</a:t>
            </a:r>
            <a:r>
              <a:rPr lang="en-US" altLang="zh-CN" b="1" smtClean="0">
                <a:solidFill>
                  <a:srgbClr val="43875F"/>
                </a:solidFill>
                <a:latin typeface="微软雅黑" pitchFamily="34" charset="-122"/>
                <a:ea typeface="微软雅黑" pitchFamily="34" charset="-122"/>
              </a:rPr>
              <a:t>4</a:t>
            </a:r>
            <a:r>
              <a:rPr lang="zh-CN" altLang="en-US" b="1" smtClean="0">
                <a:solidFill>
                  <a:srgbClr val="43875F"/>
                </a:solidFill>
                <a:latin typeface="微软雅黑" pitchFamily="34" charset="-122"/>
                <a:ea typeface="微软雅黑" pitchFamily="34" charset="-122"/>
              </a:rPr>
              <a:t>组机柜，每组</a:t>
            </a:r>
            <a:r>
              <a:rPr lang="en-US" altLang="zh-CN" b="1" smtClean="0">
                <a:solidFill>
                  <a:srgbClr val="43875F"/>
                </a:solidFill>
                <a:latin typeface="微软雅黑" pitchFamily="34" charset="-122"/>
                <a:ea typeface="微软雅黑" pitchFamily="34" charset="-122"/>
              </a:rPr>
              <a:t>8</a:t>
            </a:r>
            <a:r>
              <a:rPr lang="zh-CN" altLang="en-US" b="1" smtClean="0">
                <a:solidFill>
                  <a:srgbClr val="43875F"/>
                </a:solidFill>
                <a:latin typeface="微软雅黑" pitchFamily="34" charset="-122"/>
                <a:ea typeface="微软雅黑" pitchFamily="34" charset="-122"/>
              </a:rPr>
              <a:t>个机柜，每个机柜</a:t>
            </a:r>
            <a:r>
              <a:rPr lang="en-US" altLang="zh-CN" b="1" smtClean="0">
                <a:solidFill>
                  <a:srgbClr val="43875F"/>
                </a:solidFill>
                <a:latin typeface="微软雅黑" pitchFamily="34" charset="-122"/>
                <a:ea typeface="微软雅黑" pitchFamily="34" charset="-122"/>
              </a:rPr>
              <a:t>5</a:t>
            </a:r>
            <a:r>
              <a:rPr lang="zh-CN" altLang="en-US" b="1" smtClean="0">
                <a:solidFill>
                  <a:srgbClr val="43875F"/>
                </a:solidFill>
                <a:latin typeface="微软雅黑" pitchFamily="34" charset="-122"/>
                <a:ea typeface="微软雅黑" pitchFamily="34" charset="-122"/>
              </a:rPr>
              <a:t>个机架，共</a:t>
            </a:r>
            <a:r>
              <a:rPr lang="en-US" altLang="zh-CN" b="1" smtClean="0">
                <a:solidFill>
                  <a:srgbClr val="43875F"/>
                </a:solidFill>
                <a:latin typeface="微软雅黑" pitchFamily="34" charset="-122"/>
                <a:ea typeface="微软雅黑" pitchFamily="34" charset="-122"/>
              </a:rPr>
              <a:t>160</a:t>
            </a:r>
            <a:r>
              <a:rPr lang="zh-CN" altLang="en-US" b="1" smtClean="0">
                <a:solidFill>
                  <a:srgbClr val="43875F"/>
                </a:solidFill>
                <a:latin typeface="微软雅黑" pitchFamily="34" charset="-122"/>
                <a:ea typeface="微软雅黑" pitchFamily="34" charset="-122"/>
              </a:rPr>
              <a:t>台服务器。</a:t>
            </a:r>
            <a:endParaRPr lang="en-US" altLang="zh-CN" b="1" smtClean="0">
              <a:solidFill>
                <a:srgbClr val="43875F"/>
              </a:solidFill>
              <a:latin typeface="微软雅黑" pitchFamily="34" charset="-122"/>
              <a:ea typeface="微软雅黑" pitchFamily="34" charset="-122"/>
            </a:endParaRPr>
          </a:p>
          <a:p>
            <a:pPr lvl="1" eaLnBrk="1" hangingPunct="1"/>
            <a:r>
              <a:rPr lang="zh-CN" altLang="en-US" b="1" smtClean="0">
                <a:solidFill>
                  <a:srgbClr val="FF0000"/>
                </a:solidFill>
                <a:latin typeface="微软雅黑" pitchFamily="34" charset="-122"/>
                <a:ea typeface="微软雅黑" pitchFamily="34" charset="-122"/>
              </a:rPr>
              <a:t>服务器的模型</a:t>
            </a:r>
            <a:endParaRPr lang="en-US" altLang="zh-CN" b="1" smtClean="0">
              <a:solidFill>
                <a:srgbClr val="FF0000"/>
              </a:solidFill>
              <a:latin typeface="微软雅黑" pitchFamily="34" charset="-122"/>
              <a:ea typeface="微软雅黑" pitchFamily="34" charset="-122"/>
            </a:endParaRPr>
          </a:p>
          <a:p>
            <a:pPr lvl="1" eaLnBrk="1" hangingPunct="1"/>
            <a:endParaRPr lang="zh-CN" altLang="en-US" smtClean="0">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标题 1"/>
          <p:cNvSpPr>
            <a:spLocks noGrp="1"/>
          </p:cNvSpPr>
          <p:nvPr>
            <p:ph type="title"/>
          </p:nvPr>
        </p:nvSpPr>
        <p:spPr/>
        <p:txBody>
          <a:bodyPr/>
          <a:lstStyle/>
          <a:p>
            <a:pPr eaLnBrk="1" hangingPunct="1"/>
            <a:r>
              <a:rPr lang="zh-CN" altLang="en-US" b="1" smtClean="0">
                <a:ea typeface="微软雅黑" pitchFamily="34" charset="-122"/>
              </a:rPr>
              <a:t>单台服务器的管道模型</a:t>
            </a:r>
            <a:endParaRPr lang="en-US" altLang="zh-CN" b="1" smtClean="0">
              <a:ea typeface="微软雅黑" pitchFamily="34" charset="-122"/>
            </a:endParaRPr>
          </a:p>
        </p:txBody>
      </p:sp>
      <p:sp>
        <p:nvSpPr>
          <p:cNvPr id="21506" name="内容占位符 2"/>
          <p:cNvSpPr>
            <a:spLocks noGrp="1"/>
          </p:cNvSpPr>
          <p:nvPr>
            <p:ph idx="1"/>
          </p:nvPr>
        </p:nvSpPr>
        <p:spPr/>
        <p:txBody>
          <a:bodyPr/>
          <a:lstStyle/>
          <a:p>
            <a:pPr eaLnBrk="1" hangingPunct="1"/>
            <a:r>
              <a:rPr lang="zh-CN" altLang="en-US" smtClean="0">
                <a:latin typeface="微软雅黑" pitchFamily="34" charset="-122"/>
                <a:ea typeface="微软雅黑" pitchFamily="34" charset="-122"/>
              </a:rPr>
              <a:t>单台服务器被理想化为一个管道，管道中有一个风扇</a:t>
            </a:r>
            <a:r>
              <a:rPr lang="en-US" altLang="zh-CN" smtClean="0">
                <a:latin typeface="微软雅黑" pitchFamily="34" charset="-122"/>
                <a:ea typeface="微软雅黑" pitchFamily="34" charset="-122"/>
              </a:rPr>
              <a:t>(fan)</a:t>
            </a:r>
            <a:r>
              <a:rPr lang="zh-CN" altLang="en-US" smtClean="0">
                <a:latin typeface="微软雅黑" pitchFamily="34" charset="-122"/>
                <a:ea typeface="微软雅黑" pitchFamily="34" charset="-122"/>
              </a:rPr>
              <a:t>和一个散热器</a:t>
            </a:r>
            <a:r>
              <a:rPr lang="en-US" altLang="zh-CN" smtClean="0">
                <a:latin typeface="微软雅黑" pitchFamily="34" charset="-122"/>
                <a:ea typeface="微软雅黑" pitchFamily="34" charset="-122"/>
              </a:rPr>
              <a:t>(radiator)</a:t>
            </a:r>
          </a:p>
          <a:p>
            <a:pPr eaLnBrk="1" hangingPunct="1"/>
            <a:r>
              <a:rPr lang="zh-CN" altLang="en-US" smtClean="0">
                <a:latin typeface="微软雅黑" pitchFamily="34" charset="-122"/>
                <a:ea typeface="微软雅黑" pitchFamily="34" charset="-122"/>
              </a:rPr>
              <a:t>冷空气借助风扇从冷通道进入管道，通过散热器并被加热，再排入热通道</a:t>
            </a:r>
            <a:endParaRPr lang="en-US" altLang="zh-CN" smtClean="0">
              <a:latin typeface="微软雅黑" pitchFamily="34" charset="-122"/>
              <a:ea typeface="微软雅黑" pitchFamily="34" charset="-122"/>
            </a:endParaRPr>
          </a:p>
          <a:p>
            <a:pPr eaLnBrk="1" hangingPunct="1"/>
            <a:r>
              <a:rPr lang="zh-CN" altLang="en-US" smtClean="0">
                <a:latin typeface="微软雅黑" pitchFamily="34" charset="-122"/>
                <a:ea typeface="微软雅黑" pitchFamily="34" charset="-122"/>
              </a:rPr>
              <a:t>散热器的物理属性：</a:t>
            </a:r>
            <a:endParaRPr lang="en-US" altLang="zh-CN" smtClean="0">
              <a:latin typeface="微软雅黑" pitchFamily="34" charset="-122"/>
              <a:ea typeface="微软雅黑" pitchFamily="34" charset="-122"/>
            </a:endParaRPr>
          </a:p>
          <a:p>
            <a:pPr lvl="1" eaLnBrk="1" hangingPunct="1"/>
            <a:r>
              <a:rPr lang="en-US" altLang="zh-CN" b="1" smtClean="0">
                <a:solidFill>
                  <a:srgbClr val="43875F"/>
                </a:solidFill>
                <a:latin typeface="微软雅黑" pitchFamily="34" charset="-122"/>
                <a:ea typeface="微软雅黑" pitchFamily="34" charset="-122"/>
              </a:rPr>
              <a:t>Loss Coefficient </a:t>
            </a:r>
            <a:r>
              <a:rPr lang="zh-CN" altLang="en-US" b="1" smtClean="0">
                <a:solidFill>
                  <a:srgbClr val="43875F"/>
                </a:solidFill>
                <a:latin typeface="微软雅黑" pitchFamily="34" charset="-122"/>
                <a:ea typeface="微软雅黑" pitchFamily="34" charset="-122"/>
              </a:rPr>
              <a:t>（与本问题关系不大）</a:t>
            </a:r>
            <a:endParaRPr lang="en-US" altLang="zh-CN" b="1" smtClean="0">
              <a:solidFill>
                <a:srgbClr val="43875F"/>
              </a:solidFill>
              <a:latin typeface="微软雅黑" pitchFamily="34" charset="-122"/>
              <a:ea typeface="微软雅黑" pitchFamily="34" charset="-122"/>
            </a:endParaRPr>
          </a:p>
          <a:p>
            <a:pPr lvl="1" eaLnBrk="1" hangingPunct="1"/>
            <a:r>
              <a:rPr lang="en-US" altLang="zh-CN" b="1" smtClean="0">
                <a:solidFill>
                  <a:srgbClr val="43875F"/>
                </a:solidFill>
                <a:latin typeface="微软雅黑" pitchFamily="34" charset="-122"/>
                <a:ea typeface="微软雅黑" pitchFamily="34" charset="-122"/>
              </a:rPr>
              <a:t>Heat Flux</a:t>
            </a:r>
            <a:r>
              <a:rPr lang="zh-CN" altLang="en-US" b="1" smtClean="0">
                <a:solidFill>
                  <a:srgbClr val="43875F"/>
                </a:solidFill>
                <a:latin typeface="微软雅黑" pitchFamily="34" charset="-122"/>
                <a:ea typeface="微软雅黑" pitchFamily="34" charset="-122"/>
              </a:rPr>
              <a:t>表征服务器的发热能力</a:t>
            </a:r>
            <a:endParaRPr lang="en-US" altLang="zh-CN" b="1" smtClean="0">
              <a:solidFill>
                <a:srgbClr val="43875F"/>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标题 1"/>
          <p:cNvSpPr>
            <a:spLocks noGrp="1"/>
          </p:cNvSpPr>
          <p:nvPr>
            <p:ph type="title"/>
          </p:nvPr>
        </p:nvSpPr>
        <p:spPr/>
        <p:txBody>
          <a:bodyPr/>
          <a:lstStyle/>
          <a:p>
            <a:pPr eaLnBrk="1" hangingPunct="1"/>
            <a:r>
              <a:rPr kumimoji="1" lang="zh-CN" altLang="en-US" sz="3600" b="1" smtClean="0">
                <a:latin typeface="微软雅黑" pitchFamily="34" charset="-122"/>
                <a:ea typeface="微软雅黑" pitchFamily="34" charset="-122"/>
              </a:rPr>
              <a:t>为什么用</a:t>
            </a:r>
            <a:r>
              <a:rPr kumimoji="1" lang="en-US" altLang="zh-CN" sz="3600" b="1" smtClean="0">
                <a:latin typeface="微软雅黑" pitchFamily="34" charset="-122"/>
                <a:ea typeface="微软雅黑" pitchFamily="34" charset="-122"/>
              </a:rPr>
              <a:t>Heat Flux</a:t>
            </a:r>
            <a:r>
              <a:rPr kumimoji="1" lang="zh-CN" altLang="en-US" sz="3600" b="1" smtClean="0">
                <a:latin typeface="微软雅黑" pitchFamily="34" charset="-122"/>
                <a:ea typeface="微软雅黑" pitchFamily="34" charset="-122"/>
              </a:rPr>
              <a:t>表征服务器发热？</a:t>
            </a:r>
          </a:p>
        </p:txBody>
      </p:sp>
      <p:sp>
        <p:nvSpPr>
          <p:cNvPr id="22530" name="内容占位符 2"/>
          <p:cNvSpPr>
            <a:spLocks noGrp="1"/>
          </p:cNvSpPr>
          <p:nvPr>
            <p:ph idx="1"/>
          </p:nvPr>
        </p:nvSpPr>
        <p:spPr>
          <a:xfrm>
            <a:off x="468313" y="2533650"/>
            <a:ext cx="8229600" cy="4324350"/>
          </a:xfrm>
        </p:spPr>
        <p:txBody>
          <a:bodyPr/>
          <a:lstStyle/>
          <a:p>
            <a:pPr eaLnBrk="1" hangingPunct="1"/>
            <a:r>
              <a:rPr kumimoji="1" lang="zh-CN" altLang="en-US" smtClean="0">
                <a:latin typeface="微软雅黑" pitchFamily="34" charset="-122"/>
                <a:ea typeface="微软雅黑" pitchFamily="34" charset="-122"/>
              </a:rPr>
              <a:t>服务器向房间中的排热是依靠</a:t>
            </a:r>
            <a:r>
              <a:rPr kumimoji="1" lang="en-US" altLang="zh-CN" smtClean="0">
                <a:latin typeface="微软雅黑" pitchFamily="34" charset="-122"/>
                <a:ea typeface="微软雅黑" pitchFamily="34" charset="-122"/>
              </a:rPr>
              <a:t>radiator</a:t>
            </a:r>
            <a:r>
              <a:rPr kumimoji="1" lang="zh-CN" altLang="en-US" smtClean="0">
                <a:latin typeface="微软雅黑" pitchFamily="34" charset="-122"/>
                <a:ea typeface="微软雅黑" pitchFamily="34" charset="-122"/>
              </a:rPr>
              <a:t>来完成的</a:t>
            </a:r>
            <a:endParaRPr kumimoji="1" lang="en-US" altLang="zh-CN" smtClean="0">
              <a:latin typeface="微软雅黑" pitchFamily="34" charset="-122"/>
              <a:ea typeface="微软雅黑" pitchFamily="34" charset="-122"/>
            </a:endParaRPr>
          </a:p>
          <a:p>
            <a:pPr eaLnBrk="1" hangingPunct="1"/>
            <a:r>
              <a:rPr kumimoji="1" lang="zh-CN" altLang="en-US" smtClean="0">
                <a:latin typeface="微软雅黑" pitchFamily="34" charset="-122"/>
                <a:ea typeface="微软雅黑" pitchFamily="34" charset="-122"/>
              </a:rPr>
              <a:t>热流密度仅与两个因素相关</a:t>
            </a:r>
            <a:r>
              <a:rPr kumimoji="1" lang="zh-CN" altLang="zh-CN" smtClean="0">
                <a:latin typeface="微软雅黑" pitchFamily="34" charset="-122"/>
                <a:ea typeface="微软雅黑" pitchFamily="34" charset="-122"/>
              </a:rPr>
              <a:t>——</a:t>
            </a:r>
            <a:r>
              <a:rPr kumimoji="1" lang="zh-CN" altLang="en-US" smtClean="0">
                <a:latin typeface="微软雅黑" pitchFamily="34" charset="-122"/>
                <a:ea typeface="微软雅黑" pitchFamily="34" charset="-122"/>
              </a:rPr>
              <a:t>热传导系数、温差</a:t>
            </a:r>
            <a:endParaRPr kumimoji="1" lang="en-US" altLang="zh-CN" smtClean="0">
              <a:latin typeface="微软雅黑" pitchFamily="34" charset="-122"/>
              <a:ea typeface="微软雅黑" pitchFamily="34" charset="-122"/>
            </a:endParaRPr>
          </a:p>
          <a:p>
            <a:pPr eaLnBrk="1" hangingPunct="1"/>
            <a:r>
              <a:rPr kumimoji="1" lang="zh-CN" altLang="en-US" smtClean="0">
                <a:latin typeface="微软雅黑" pitchFamily="34" charset="-122"/>
                <a:ea typeface="微软雅黑" pitchFamily="34" charset="-122"/>
              </a:rPr>
              <a:t>温差大，散热快；温差小，散热慢，最终达到平衡态，服务器放热与散热相同</a:t>
            </a: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都市">
  <a:themeElements>
    <a:clrScheme name="都市">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都市">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都市">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2029</TotalTime>
  <Words>2495</Words>
  <Application>Microsoft Macintosh PowerPoint</Application>
  <PresentationFormat>全屏显示(4:3)</PresentationFormat>
  <Paragraphs>333</Paragraphs>
  <Slides>51</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51</vt:i4>
      </vt:variant>
    </vt:vector>
  </HeadingPairs>
  <TitlesOfParts>
    <vt:vector size="53" baseType="lpstr">
      <vt:lpstr>都市</vt:lpstr>
      <vt:lpstr>公式</vt:lpstr>
      <vt:lpstr>绿色数据中心 温度分布及流场的分析</vt:lpstr>
      <vt:lpstr>问题的分析与概括</vt:lpstr>
      <vt:lpstr>第一部分:描绘温度分布</vt:lpstr>
      <vt:lpstr>基本思路:进行三维插值</vt:lpstr>
      <vt:lpstr>第二部分：机房的建模</vt:lpstr>
      <vt:lpstr>提要：抽象与模拟</vt:lpstr>
      <vt:lpstr>机房的物理抽象</vt:lpstr>
      <vt:lpstr>单台服务器的管道模型</vt:lpstr>
      <vt:lpstr>为什么用Heat Flux表征服务器发热？</vt:lpstr>
      <vt:lpstr>单台服务器的管道模型</vt:lpstr>
      <vt:lpstr>Gambit: 机房的构建</vt:lpstr>
      <vt:lpstr>机房内空气流动的物理分析框架</vt:lpstr>
      <vt:lpstr>幻灯片 13</vt:lpstr>
      <vt:lpstr>幻灯片 14</vt:lpstr>
      <vt:lpstr>幻灯片 15</vt:lpstr>
      <vt:lpstr>简化的湍流模型：双方程k-ℇ 模型</vt:lpstr>
      <vt:lpstr>幻灯片 17</vt:lpstr>
      <vt:lpstr>幻灯片 18</vt:lpstr>
      <vt:lpstr>模拟工具：fluent 6.3.26</vt:lpstr>
      <vt:lpstr>模拟效果</vt:lpstr>
      <vt:lpstr>模拟效果</vt:lpstr>
      <vt:lpstr>基本结论：图像定性分析</vt:lpstr>
      <vt:lpstr>流场模拟的结果分析和评价</vt:lpstr>
      <vt:lpstr>第三部分：机房温度的优化</vt:lpstr>
      <vt:lpstr>问题的细化</vt:lpstr>
      <vt:lpstr>问题初探：参数条件的选取</vt:lpstr>
      <vt:lpstr>问题初探：送风温度、速度和机房平均温度的关系（等温曲线）</vt:lpstr>
      <vt:lpstr>问题初探：结论（1）</vt:lpstr>
      <vt:lpstr>问题初探：结论（2）</vt:lpstr>
      <vt:lpstr>问题初探：结论评估</vt:lpstr>
      <vt:lpstr>问题初探：转换方向</vt:lpstr>
      <vt:lpstr>补充：改变服务器内风扇速度的影响</vt:lpstr>
      <vt:lpstr>机房温度优化的方法：效用 v.s. 成本(1)</vt:lpstr>
      <vt:lpstr>机房温度优化的方法：效用 v.s. 成本(2)</vt:lpstr>
      <vt:lpstr>机房温度优化的方法：效用 v.s. 成本(2)</vt:lpstr>
      <vt:lpstr>曲线的构造方法</vt:lpstr>
      <vt:lpstr>简单情形的成本分析实例</vt:lpstr>
      <vt:lpstr>提要：任务量的分配</vt:lpstr>
      <vt:lpstr>任务量的分析</vt:lpstr>
      <vt:lpstr>任务量的表示</vt:lpstr>
      <vt:lpstr>CPU频率的连续化</vt:lpstr>
      <vt:lpstr>CPU频率的连续化</vt:lpstr>
      <vt:lpstr>CPU频率的变化与发热量</vt:lpstr>
      <vt:lpstr>服务器发热来源分析</vt:lpstr>
      <vt:lpstr>服务器的模型假设</vt:lpstr>
      <vt:lpstr>任务量与发热量：曲线表示</vt:lpstr>
      <vt:lpstr>幻灯片 47</vt:lpstr>
      <vt:lpstr>对分析框架的进一步说明</vt:lpstr>
      <vt:lpstr>总结</vt:lpstr>
      <vt:lpstr>参考文献</vt:lpstr>
      <vt:lpstr>致谢</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绿色数据中心的温度分布和流场分析</dc:title>
  <dc:creator>Twando</dc:creator>
  <cp:lastModifiedBy>Mingda Qiu</cp:lastModifiedBy>
  <cp:revision>297</cp:revision>
  <dcterms:created xsi:type="dcterms:W3CDTF">2012-07-31T12:44:18Z</dcterms:created>
  <dcterms:modified xsi:type="dcterms:W3CDTF">2012-08-06T05:43:45Z</dcterms:modified>
</cp:coreProperties>
</file>