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338" r:id="rId4"/>
    <p:sldId id="332" r:id="rId5"/>
    <p:sldId id="258" r:id="rId6"/>
    <p:sldId id="259" r:id="rId7"/>
    <p:sldId id="260" r:id="rId8"/>
    <p:sldId id="262" r:id="rId9"/>
    <p:sldId id="266" r:id="rId10"/>
    <p:sldId id="285" r:id="rId11"/>
    <p:sldId id="286" r:id="rId12"/>
    <p:sldId id="263" r:id="rId13"/>
    <p:sldId id="267" r:id="rId14"/>
    <p:sldId id="296" r:id="rId15"/>
    <p:sldId id="297" r:id="rId16"/>
    <p:sldId id="298" r:id="rId17"/>
    <p:sldId id="299" r:id="rId18"/>
    <p:sldId id="300" r:id="rId19"/>
    <p:sldId id="301" r:id="rId20"/>
    <p:sldId id="302" r:id="rId21"/>
    <p:sldId id="303" r:id="rId22"/>
    <p:sldId id="304" r:id="rId23"/>
    <p:sldId id="305" r:id="rId24"/>
    <p:sldId id="264" r:id="rId25"/>
    <p:sldId id="275" r:id="rId26"/>
    <p:sldId id="265" r:id="rId27"/>
    <p:sldId id="336" r:id="rId28"/>
    <p:sldId id="337" r:id="rId29"/>
    <p:sldId id="268" r:id="rId30"/>
    <p:sldId id="269" r:id="rId31"/>
    <p:sldId id="292" r:id="rId32"/>
    <p:sldId id="293" r:id="rId33"/>
    <p:sldId id="294" r:id="rId34"/>
    <p:sldId id="270" r:id="rId35"/>
    <p:sldId id="306" r:id="rId36"/>
    <p:sldId id="307" r:id="rId37"/>
    <p:sldId id="308" r:id="rId38"/>
    <p:sldId id="309" r:id="rId39"/>
    <p:sldId id="310" r:id="rId40"/>
    <p:sldId id="311" r:id="rId41"/>
    <p:sldId id="312" r:id="rId42"/>
    <p:sldId id="313" r:id="rId43"/>
    <p:sldId id="314" r:id="rId44"/>
    <p:sldId id="315" r:id="rId45"/>
    <p:sldId id="316" r:id="rId46"/>
    <p:sldId id="276" r:id="rId47"/>
    <p:sldId id="277" r:id="rId48"/>
    <p:sldId id="278" r:id="rId49"/>
    <p:sldId id="279" r:id="rId50"/>
    <p:sldId id="280" r:id="rId51"/>
    <p:sldId id="281" r:id="rId52"/>
    <p:sldId id="317" r:id="rId53"/>
    <p:sldId id="288" r:id="rId54"/>
    <p:sldId id="289" r:id="rId55"/>
    <p:sldId id="290" r:id="rId56"/>
    <p:sldId id="291" r:id="rId57"/>
    <p:sldId id="318" r:id="rId58"/>
    <p:sldId id="319" r:id="rId59"/>
    <p:sldId id="320" r:id="rId60"/>
    <p:sldId id="321" r:id="rId61"/>
    <p:sldId id="322" r:id="rId62"/>
    <p:sldId id="323" r:id="rId63"/>
    <p:sldId id="324" r:id="rId64"/>
    <p:sldId id="340" r:id="rId65"/>
    <p:sldId id="333" r:id="rId66"/>
    <p:sldId id="334" r:id="rId67"/>
    <p:sldId id="335" r:id="rId68"/>
    <p:sldId id="327" r:id="rId69"/>
    <p:sldId id="328" r:id="rId70"/>
    <p:sldId id="329" r:id="rId71"/>
    <p:sldId id="330" r:id="rId72"/>
    <p:sldId id="341" r:id="rId73"/>
    <p:sldId id="331" r:id="rId7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96045" autoAdjust="0"/>
  </p:normalViewPr>
  <p:slideViewPr>
    <p:cSldViewPr>
      <p:cViewPr>
        <p:scale>
          <a:sx n="70" d="100"/>
          <a:sy n="70" d="100"/>
        </p:scale>
        <p:origin x="-1158" y="-168"/>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3702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1"/>
          <c:order val="1"/>
          <c:tx>
            <c:strRef>
              <c:f>Sheet1!$C$1</c:f>
              <c:strCache>
                <c:ptCount val="1"/>
                <c:pt idx="0">
                  <c:v>费用</c:v>
                </c:pt>
              </c:strCache>
            </c:strRef>
          </c:tx>
          <c:cat>
            <c:strRef>
              <c:f>Sheet1!$A$2:$A$3</c:f>
              <c:strCache>
                <c:ptCount val="2"/>
                <c:pt idx="0">
                  <c:v>单钻头</c:v>
                </c:pt>
                <c:pt idx="1">
                  <c:v>双钻头</c:v>
                </c:pt>
              </c:strCache>
            </c:strRef>
          </c:cat>
          <c:val>
            <c:numRef>
              <c:f>Sheet1!$C$2:$C$3</c:f>
              <c:numCache>
                <c:formatCode>General</c:formatCode>
                <c:ptCount val="2"/>
                <c:pt idx="0">
                  <c:v>1032.4000000000001</c:v>
                </c:pt>
                <c:pt idx="1">
                  <c:v>1088.7</c:v>
                </c:pt>
              </c:numCache>
            </c:numRef>
          </c:val>
          <c:smooth val="0"/>
        </c:ser>
        <c:dLbls>
          <c:showLegendKey val="0"/>
          <c:showVal val="0"/>
          <c:showCatName val="0"/>
          <c:showSerName val="0"/>
          <c:showPercent val="0"/>
          <c:showBubbleSize val="0"/>
        </c:dLbls>
        <c:marker val="1"/>
        <c:smooth val="0"/>
        <c:axId val="192915712"/>
        <c:axId val="192914176"/>
      </c:lineChart>
      <c:lineChart>
        <c:grouping val="standard"/>
        <c:varyColors val="0"/>
        <c:ser>
          <c:idx val="0"/>
          <c:order val="0"/>
          <c:tx>
            <c:strRef>
              <c:f>Sheet1!$B$1</c:f>
              <c:strCache>
                <c:ptCount val="1"/>
                <c:pt idx="0">
                  <c:v>时间</c:v>
                </c:pt>
              </c:strCache>
            </c:strRef>
          </c:tx>
          <c:cat>
            <c:strRef>
              <c:f>Sheet1!$A$2:$A$3</c:f>
              <c:strCache>
                <c:ptCount val="2"/>
                <c:pt idx="0">
                  <c:v>单钻头</c:v>
                </c:pt>
                <c:pt idx="1">
                  <c:v>双钻头</c:v>
                </c:pt>
              </c:strCache>
            </c:strRef>
          </c:cat>
          <c:val>
            <c:numRef>
              <c:f>Sheet1!$B$2:$B$3</c:f>
              <c:numCache>
                <c:formatCode>General</c:formatCode>
                <c:ptCount val="2"/>
                <c:pt idx="0">
                  <c:v>267.45999999999998</c:v>
                </c:pt>
                <c:pt idx="1">
                  <c:v>154.56</c:v>
                </c:pt>
              </c:numCache>
            </c:numRef>
          </c:val>
          <c:smooth val="0"/>
        </c:ser>
        <c:dLbls>
          <c:showLegendKey val="0"/>
          <c:showVal val="0"/>
          <c:showCatName val="0"/>
          <c:showSerName val="0"/>
          <c:showPercent val="0"/>
          <c:showBubbleSize val="0"/>
        </c:dLbls>
        <c:marker val="1"/>
        <c:smooth val="0"/>
        <c:axId val="192923136"/>
        <c:axId val="192921600"/>
      </c:lineChart>
      <c:valAx>
        <c:axId val="192914176"/>
        <c:scaling>
          <c:orientation val="minMax"/>
        </c:scaling>
        <c:delete val="0"/>
        <c:axPos val="r"/>
        <c:numFmt formatCode="General" sourceLinked="1"/>
        <c:majorTickMark val="out"/>
        <c:minorTickMark val="none"/>
        <c:tickLblPos val="nextTo"/>
        <c:crossAx val="192915712"/>
        <c:crosses val="max"/>
        <c:crossBetween val="between"/>
      </c:valAx>
      <c:catAx>
        <c:axId val="192915712"/>
        <c:scaling>
          <c:orientation val="minMax"/>
        </c:scaling>
        <c:delete val="1"/>
        <c:axPos val="b"/>
        <c:majorTickMark val="out"/>
        <c:minorTickMark val="none"/>
        <c:tickLblPos val="nextTo"/>
        <c:crossAx val="192914176"/>
        <c:crosses val="autoZero"/>
        <c:auto val="1"/>
        <c:lblAlgn val="ctr"/>
        <c:lblOffset val="100"/>
        <c:noMultiLvlLbl val="0"/>
      </c:catAx>
      <c:valAx>
        <c:axId val="192921600"/>
        <c:scaling>
          <c:orientation val="minMax"/>
        </c:scaling>
        <c:delete val="0"/>
        <c:axPos val="l"/>
        <c:numFmt formatCode="General" sourceLinked="1"/>
        <c:majorTickMark val="out"/>
        <c:minorTickMark val="none"/>
        <c:tickLblPos val="nextTo"/>
        <c:crossAx val="192923136"/>
        <c:crosses val="autoZero"/>
        <c:crossBetween val="between"/>
      </c:valAx>
      <c:catAx>
        <c:axId val="192923136"/>
        <c:scaling>
          <c:orientation val="minMax"/>
        </c:scaling>
        <c:delete val="1"/>
        <c:axPos val="b"/>
        <c:majorTickMark val="out"/>
        <c:minorTickMark val="none"/>
        <c:tickLblPos val="nextTo"/>
        <c:crossAx val="192921600"/>
        <c:crosses val="autoZero"/>
        <c:auto val="1"/>
        <c:lblAlgn val="ctr"/>
        <c:lblOffset val="100"/>
        <c:noMultiLvlLbl val="0"/>
      </c:catAx>
    </c:plotArea>
    <c:legend>
      <c:legendPos val="r"/>
      <c:overlay val="0"/>
    </c:legend>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1"/>
          <c:order val="1"/>
          <c:tx>
            <c:strRef>
              <c:f>Sheet1!$C$1</c:f>
              <c:strCache>
                <c:ptCount val="1"/>
                <c:pt idx="0">
                  <c:v>费用</c:v>
                </c:pt>
              </c:strCache>
            </c:strRef>
          </c:tx>
          <c:cat>
            <c:strRef>
              <c:f>Sheet1!$A$2:$A$3</c:f>
              <c:strCache>
                <c:ptCount val="2"/>
                <c:pt idx="0">
                  <c:v>单钻头</c:v>
                </c:pt>
                <c:pt idx="1">
                  <c:v>双钻头</c:v>
                </c:pt>
              </c:strCache>
            </c:strRef>
          </c:cat>
          <c:val>
            <c:numRef>
              <c:f>Sheet1!$C$2:$C$3</c:f>
              <c:numCache>
                <c:formatCode>General</c:formatCode>
                <c:ptCount val="2"/>
                <c:pt idx="0">
                  <c:v>961.1</c:v>
                </c:pt>
                <c:pt idx="1">
                  <c:v>948.2</c:v>
                </c:pt>
              </c:numCache>
            </c:numRef>
          </c:val>
          <c:smooth val="0"/>
        </c:ser>
        <c:dLbls>
          <c:showLegendKey val="0"/>
          <c:showVal val="0"/>
          <c:showCatName val="0"/>
          <c:showSerName val="0"/>
          <c:showPercent val="0"/>
          <c:showBubbleSize val="0"/>
        </c:dLbls>
        <c:marker val="1"/>
        <c:smooth val="0"/>
        <c:axId val="192998016"/>
        <c:axId val="192996480"/>
      </c:lineChart>
      <c:lineChart>
        <c:grouping val="standard"/>
        <c:varyColors val="0"/>
        <c:ser>
          <c:idx val="0"/>
          <c:order val="0"/>
          <c:tx>
            <c:strRef>
              <c:f>Sheet1!$B$1</c:f>
              <c:strCache>
                <c:ptCount val="1"/>
                <c:pt idx="0">
                  <c:v>时间</c:v>
                </c:pt>
              </c:strCache>
            </c:strRef>
          </c:tx>
          <c:cat>
            <c:strRef>
              <c:f>Sheet1!$A$2:$A$3</c:f>
              <c:strCache>
                <c:ptCount val="2"/>
                <c:pt idx="0">
                  <c:v>单钻头</c:v>
                </c:pt>
                <c:pt idx="1">
                  <c:v>双钻头</c:v>
                </c:pt>
              </c:strCache>
            </c:strRef>
          </c:cat>
          <c:val>
            <c:numRef>
              <c:f>Sheet1!$B$2:$B$3</c:f>
              <c:numCache>
                <c:formatCode>General</c:formatCode>
                <c:ptCount val="2"/>
                <c:pt idx="0">
                  <c:v>726.7</c:v>
                </c:pt>
                <c:pt idx="1">
                  <c:v>528.80999999999995</c:v>
                </c:pt>
              </c:numCache>
            </c:numRef>
          </c:val>
          <c:smooth val="0"/>
        </c:ser>
        <c:dLbls>
          <c:showLegendKey val="0"/>
          <c:showVal val="0"/>
          <c:showCatName val="0"/>
          <c:showSerName val="0"/>
          <c:showPercent val="0"/>
          <c:showBubbleSize val="0"/>
        </c:dLbls>
        <c:marker val="1"/>
        <c:smooth val="0"/>
        <c:axId val="193001344"/>
        <c:axId val="192999808"/>
      </c:lineChart>
      <c:valAx>
        <c:axId val="192996480"/>
        <c:scaling>
          <c:orientation val="minMax"/>
        </c:scaling>
        <c:delete val="0"/>
        <c:axPos val="r"/>
        <c:numFmt formatCode="General" sourceLinked="1"/>
        <c:majorTickMark val="out"/>
        <c:minorTickMark val="none"/>
        <c:tickLblPos val="nextTo"/>
        <c:crossAx val="192998016"/>
        <c:crosses val="max"/>
        <c:crossBetween val="between"/>
      </c:valAx>
      <c:catAx>
        <c:axId val="192998016"/>
        <c:scaling>
          <c:orientation val="minMax"/>
        </c:scaling>
        <c:delete val="1"/>
        <c:axPos val="b"/>
        <c:majorTickMark val="out"/>
        <c:minorTickMark val="none"/>
        <c:tickLblPos val="nextTo"/>
        <c:crossAx val="192996480"/>
        <c:crosses val="autoZero"/>
        <c:auto val="1"/>
        <c:lblAlgn val="ctr"/>
        <c:lblOffset val="100"/>
        <c:noMultiLvlLbl val="0"/>
      </c:catAx>
      <c:valAx>
        <c:axId val="192999808"/>
        <c:scaling>
          <c:orientation val="minMax"/>
        </c:scaling>
        <c:delete val="0"/>
        <c:axPos val="l"/>
        <c:numFmt formatCode="General" sourceLinked="1"/>
        <c:majorTickMark val="out"/>
        <c:minorTickMark val="none"/>
        <c:tickLblPos val="nextTo"/>
        <c:crossAx val="193001344"/>
        <c:crosses val="autoZero"/>
        <c:crossBetween val="between"/>
      </c:valAx>
      <c:catAx>
        <c:axId val="193001344"/>
        <c:scaling>
          <c:orientation val="minMax"/>
        </c:scaling>
        <c:delete val="1"/>
        <c:axPos val="b"/>
        <c:majorTickMark val="out"/>
        <c:minorTickMark val="none"/>
        <c:tickLblPos val="nextTo"/>
        <c:crossAx val="192999808"/>
        <c:crosses val="autoZero"/>
        <c:auto val="1"/>
        <c:lblAlgn val="ctr"/>
        <c:lblOffset val="100"/>
        <c:noMultiLvlLbl val="0"/>
      </c:catAx>
    </c:plotArea>
    <c:legend>
      <c:legendPos val="r"/>
      <c:overlay val="0"/>
    </c:legend>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时间</c:v>
                </c:pt>
              </c:strCache>
            </c:strRef>
          </c:tx>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Sheet1!$B$2:$B$12</c:f>
              <c:numCache>
                <c:formatCode>General</c:formatCode>
                <c:ptCount val="11"/>
                <c:pt idx="0">
                  <c:v>151.79</c:v>
                </c:pt>
                <c:pt idx="1">
                  <c:v>153.86000000000001</c:v>
                </c:pt>
                <c:pt idx="2">
                  <c:v>153.86000000000001</c:v>
                </c:pt>
                <c:pt idx="3">
                  <c:v>154.56</c:v>
                </c:pt>
                <c:pt idx="4">
                  <c:v>155.16</c:v>
                </c:pt>
                <c:pt idx="5">
                  <c:v>174.68</c:v>
                </c:pt>
                <c:pt idx="6">
                  <c:v>216.93</c:v>
                </c:pt>
                <c:pt idx="7">
                  <c:v>241.28</c:v>
                </c:pt>
                <c:pt idx="8">
                  <c:v>282.88</c:v>
                </c:pt>
                <c:pt idx="9">
                  <c:v>292.01</c:v>
                </c:pt>
                <c:pt idx="10">
                  <c:v>311.35000000000002</c:v>
                </c:pt>
              </c:numCache>
            </c:numRef>
          </c:val>
          <c:smooth val="0"/>
        </c:ser>
        <c:ser>
          <c:idx val="2"/>
          <c:order val="2"/>
          <c:tx>
            <c:strRef>
              <c:f>Sheet1!$D$1</c:f>
              <c:strCache>
                <c:ptCount val="1"/>
                <c:pt idx="0">
                  <c:v>单钻头时间</c:v>
                </c:pt>
              </c:strCache>
            </c:strRef>
          </c:tx>
          <c:spPr>
            <a:ln>
              <a:prstDash val="sysDash"/>
            </a:ln>
          </c:spPr>
          <c:marker>
            <c:symbol val="none"/>
          </c:marker>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Sheet1!$D$2:$D$12</c:f>
              <c:numCache>
                <c:formatCode>General</c:formatCode>
                <c:ptCount val="11"/>
                <c:pt idx="0">
                  <c:v>267.47000000000003</c:v>
                </c:pt>
                <c:pt idx="1">
                  <c:v>267.47000000000003</c:v>
                </c:pt>
                <c:pt idx="2">
                  <c:v>267.47000000000003</c:v>
                </c:pt>
                <c:pt idx="3">
                  <c:v>267.47000000000003</c:v>
                </c:pt>
                <c:pt idx="4">
                  <c:v>267.47000000000003</c:v>
                </c:pt>
                <c:pt idx="5">
                  <c:v>267.47000000000003</c:v>
                </c:pt>
                <c:pt idx="6">
                  <c:v>267.47000000000003</c:v>
                </c:pt>
                <c:pt idx="7">
                  <c:v>267.47000000000003</c:v>
                </c:pt>
                <c:pt idx="8">
                  <c:v>267.47000000000003</c:v>
                </c:pt>
                <c:pt idx="9">
                  <c:v>267.47000000000003</c:v>
                </c:pt>
                <c:pt idx="10">
                  <c:v>267.47000000000003</c:v>
                </c:pt>
              </c:numCache>
            </c:numRef>
          </c:val>
          <c:smooth val="0"/>
        </c:ser>
        <c:dLbls>
          <c:showLegendKey val="0"/>
          <c:showVal val="0"/>
          <c:showCatName val="0"/>
          <c:showSerName val="0"/>
          <c:showPercent val="0"/>
          <c:showBubbleSize val="0"/>
        </c:dLbls>
        <c:marker val="1"/>
        <c:smooth val="0"/>
        <c:axId val="200729728"/>
        <c:axId val="200731264"/>
      </c:lineChart>
      <c:lineChart>
        <c:grouping val="standard"/>
        <c:varyColors val="0"/>
        <c:ser>
          <c:idx val="1"/>
          <c:order val="1"/>
          <c:tx>
            <c:strRef>
              <c:f>Sheet1!$C$1</c:f>
              <c:strCache>
                <c:ptCount val="1"/>
                <c:pt idx="0">
                  <c:v>费用</c:v>
                </c:pt>
              </c:strCache>
            </c:strRef>
          </c:tx>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Sheet1!$C$2:$C$12</c:f>
              <c:numCache>
                <c:formatCode>General</c:formatCode>
                <c:ptCount val="11"/>
                <c:pt idx="0">
                  <c:v>1044.3</c:v>
                </c:pt>
                <c:pt idx="1">
                  <c:v>1060.3</c:v>
                </c:pt>
                <c:pt idx="2">
                  <c:v>1060.3</c:v>
                </c:pt>
                <c:pt idx="3">
                  <c:v>1088.7</c:v>
                </c:pt>
                <c:pt idx="4">
                  <c:v>1101.7</c:v>
                </c:pt>
                <c:pt idx="5">
                  <c:v>1132.5</c:v>
                </c:pt>
                <c:pt idx="6">
                  <c:v>1224.5</c:v>
                </c:pt>
                <c:pt idx="7">
                  <c:v>1298.0999999999999</c:v>
                </c:pt>
                <c:pt idx="8">
                  <c:v>1345.2</c:v>
                </c:pt>
                <c:pt idx="9">
                  <c:v>1350.5</c:v>
                </c:pt>
                <c:pt idx="10">
                  <c:v>1359.2</c:v>
                </c:pt>
              </c:numCache>
            </c:numRef>
          </c:val>
          <c:smooth val="0"/>
        </c:ser>
        <c:dLbls>
          <c:showLegendKey val="0"/>
          <c:showVal val="0"/>
          <c:showCatName val="0"/>
          <c:showSerName val="0"/>
          <c:showPercent val="0"/>
          <c:showBubbleSize val="0"/>
        </c:dLbls>
        <c:marker val="1"/>
        <c:smooth val="0"/>
        <c:axId val="200734592"/>
        <c:axId val="200733056"/>
      </c:lineChart>
      <c:catAx>
        <c:axId val="200729728"/>
        <c:scaling>
          <c:orientation val="minMax"/>
        </c:scaling>
        <c:delete val="0"/>
        <c:axPos val="b"/>
        <c:numFmt formatCode="General" sourceLinked="1"/>
        <c:majorTickMark val="out"/>
        <c:minorTickMark val="none"/>
        <c:tickLblPos val="nextTo"/>
        <c:crossAx val="200731264"/>
        <c:crosses val="autoZero"/>
        <c:auto val="1"/>
        <c:lblAlgn val="ctr"/>
        <c:lblOffset val="100"/>
        <c:noMultiLvlLbl val="0"/>
      </c:catAx>
      <c:valAx>
        <c:axId val="200731264"/>
        <c:scaling>
          <c:orientation val="minMax"/>
        </c:scaling>
        <c:delete val="0"/>
        <c:axPos val="l"/>
        <c:majorGridlines/>
        <c:numFmt formatCode="General" sourceLinked="1"/>
        <c:majorTickMark val="out"/>
        <c:minorTickMark val="none"/>
        <c:tickLblPos val="nextTo"/>
        <c:crossAx val="200729728"/>
        <c:crosses val="autoZero"/>
        <c:crossBetween val="between"/>
      </c:valAx>
      <c:valAx>
        <c:axId val="200733056"/>
        <c:scaling>
          <c:orientation val="minMax"/>
        </c:scaling>
        <c:delete val="0"/>
        <c:axPos val="r"/>
        <c:numFmt formatCode="General" sourceLinked="1"/>
        <c:majorTickMark val="out"/>
        <c:minorTickMark val="none"/>
        <c:tickLblPos val="nextTo"/>
        <c:crossAx val="200734592"/>
        <c:crosses val="max"/>
        <c:crossBetween val="between"/>
      </c:valAx>
      <c:catAx>
        <c:axId val="200734592"/>
        <c:scaling>
          <c:orientation val="minMax"/>
        </c:scaling>
        <c:delete val="1"/>
        <c:axPos val="b"/>
        <c:numFmt formatCode="General" sourceLinked="1"/>
        <c:majorTickMark val="out"/>
        <c:minorTickMark val="none"/>
        <c:tickLblPos val="nextTo"/>
        <c:crossAx val="200733056"/>
        <c:crosses val="autoZero"/>
        <c:auto val="1"/>
        <c:lblAlgn val="ctr"/>
        <c:lblOffset val="100"/>
        <c:noMultiLvlLbl val="0"/>
      </c:catAx>
    </c:plotArea>
    <c:legend>
      <c:legendPos val="r"/>
      <c:overlay val="0"/>
    </c:legend>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530820CF-B880-4189-942D-D702A7CBA730}" type="datetimeFigureOut">
              <a:rPr lang="zh-CN" altLang="en-US" smtClean="0"/>
              <a:t>2012-8-6</a:t>
            </a:fld>
            <a:endParaRPr lang="zh-CN" alt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zh-CN" alt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0C913308-F349-4B6D-A68A-DD1791B4A57B}" type="slidenum">
              <a:rPr lang="zh-CN" altLang="en-US" smtClean="0"/>
              <a:t>‹#›</a:t>
            </a:fld>
            <a:endParaRPr lang="zh-CN" alt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2012-8-6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2012-8-6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2012-8-6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2012-8-6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2012-8-6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1042416" y="2313432"/>
            <a:ext cx="3419856" cy="349300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2012-8-6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2012-8-6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2012-8-6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2012-8-6</a:t>
            </a:fld>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zh-CN" alt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zh-CN" altLang="en-US" smtClean="0"/>
              <a:t>单击此处编辑母版标题样式</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2012-8-6</a:t>
            </a:fld>
            <a:endParaRPr lang="zh-CN" alt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530820CF-B880-4189-942D-D702A7CBA730}" type="datetimeFigureOut">
              <a:rPr lang="zh-CN" altLang="en-US" smtClean="0"/>
              <a:t>2012-8-6</a:t>
            </a:fld>
            <a:endParaRPr lang="zh-CN" alt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zh-CN" alt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2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image" Target="../media/image120.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2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111.png"/><Relationship Id="rId4" Type="http://schemas.openxmlformats.org/officeDocument/2006/relationships/image" Target="../media/image90.png"/></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130.png"/><Relationship Id="rId4" Type="http://schemas.openxmlformats.org/officeDocument/2006/relationships/image" Target="../media/image110.png"/></Relationships>
</file>

<file path=ppt/slides/_rels/slide4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16.png"/></Relationships>
</file>

<file path=ppt/slides/_rels/slide49.xml.rels><?xml version="1.0" encoding="UTF-8" standalone="yes"?>
<Relationships xmlns="http://schemas.openxmlformats.org/package/2006/relationships"><Relationship Id="rId8" Type="http://schemas.openxmlformats.org/officeDocument/2006/relationships/image" Target="../media/image24.png"/><Relationship Id="rId7" Type="http://schemas.openxmlformats.org/officeDocument/2006/relationships/image" Target="../media/image23.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200.png"/><Relationship Id="rId5" Type="http://schemas.openxmlformats.org/officeDocument/2006/relationships/image" Target="../media/image19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27.png"/><Relationship Id="rId7" Type="http://schemas.openxmlformats.org/officeDocument/2006/relationships/image" Target="../media/image26.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240.png"/><Relationship Id="rId5" Type="http://schemas.openxmlformats.org/officeDocument/2006/relationships/image" Target="../media/image230.png"/></Relationships>
</file>

<file path=ppt/slides/_rels/slide51.xml.rels><?xml version="1.0" encoding="UTF-8" standalone="yes"?>
<Relationships xmlns="http://schemas.openxmlformats.org/package/2006/relationships"><Relationship Id="rId8" Type="http://schemas.openxmlformats.org/officeDocument/2006/relationships/image" Target="../media/image30.png"/><Relationship Id="rId7" Type="http://schemas.openxmlformats.org/officeDocument/2006/relationships/image" Target="../media/image29.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280.png"/><Relationship Id="rId5" Type="http://schemas.openxmlformats.org/officeDocument/2006/relationships/image" Target="../media/image27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6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8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0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6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bore_double_528.avi" TargetMode="External"/><Relationship Id="rId2" Type="http://schemas.openxmlformats.org/officeDocument/2006/relationships/hyperlink" Target="bore_double_154.avi"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7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8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572000" y="2924944"/>
            <a:ext cx="3474721" cy="981636"/>
          </a:xfrm>
        </p:spPr>
        <p:txBody>
          <a:bodyPr>
            <a:normAutofit/>
          </a:bodyPr>
          <a:lstStyle/>
          <a:p>
            <a:r>
              <a:rPr lang="zh-CN" altLang="en-US" smtClean="0"/>
              <a:t>钻头打孔问题</a:t>
            </a:r>
            <a:endParaRPr lang="zh-CN" altLang="en-US" dirty="0"/>
          </a:p>
        </p:txBody>
      </p:sp>
      <p:sp>
        <p:nvSpPr>
          <p:cNvPr id="3" name="副标题 2"/>
          <p:cNvSpPr>
            <a:spLocks noGrp="1"/>
          </p:cNvSpPr>
          <p:nvPr>
            <p:ph type="subTitle" idx="1"/>
          </p:nvPr>
        </p:nvSpPr>
        <p:spPr>
          <a:xfrm>
            <a:off x="4716016" y="4581128"/>
            <a:ext cx="3309803" cy="1368152"/>
          </a:xfrm>
        </p:spPr>
        <p:txBody>
          <a:bodyPr>
            <a:normAutofit/>
          </a:bodyPr>
          <a:lstStyle/>
          <a:p>
            <a:r>
              <a:rPr lang="zh-CN" altLang="en-US" smtClean="0"/>
              <a:t>杨可人    许鹏    张骁</a:t>
            </a:r>
            <a:endParaRPr lang="en-US" altLang="zh-CN" smtClean="0"/>
          </a:p>
          <a:p>
            <a:r>
              <a:rPr lang="zh-CN" altLang="en-US" smtClean="0"/>
              <a:t>指导教师 ：数模教练组</a:t>
            </a:r>
            <a:endParaRPr lang="en-US" altLang="zh-CN" smtClean="0"/>
          </a:p>
          <a:p>
            <a:r>
              <a:rPr lang="zh-CN" altLang="en-US" smtClean="0"/>
              <a:t>复旦大学   数学科学学院</a:t>
            </a:r>
            <a:endParaRPr lang="en-US" altLang="zh-CN" smtClean="0"/>
          </a:p>
          <a:p>
            <a:r>
              <a:rPr lang="en-US" altLang="zh-CN" smtClean="0"/>
              <a:t>2012</a:t>
            </a:r>
            <a:r>
              <a:rPr lang="zh-CN" altLang="en-US" smtClean="0"/>
              <a:t>年</a:t>
            </a:r>
            <a:r>
              <a:rPr lang="en-US" altLang="zh-CN" smtClean="0"/>
              <a:t>8</a:t>
            </a:r>
            <a:r>
              <a:rPr lang="zh-CN" altLang="en-US" smtClean="0"/>
              <a:t>月</a:t>
            </a:r>
            <a:endParaRPr lang="zh-CN" altLang="en-US" dirty="0"/>
          </a:p>
        </p:txBody>
      </p:sp>
    </p:spTree>
    <p:extLst>
      <p:ext uri="{BB962C8B-B14F-4D97-AF65-F5344CB8AC3E}">
        <p14:creationId xmlns:p14="http://schemas.microsoft.com/office/powerpoint/2010/main" val="37483339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zix\Desktop\新建文件夹\matlab\f_aca_p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961181"/>
            <a:ext cx="7416824" cy="5564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83246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zix\Desktop\新建文件夹\matlab\gre_p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692696"/>
            <a:ext cx="4252838" cy="292040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zix\Desktop\新建文件夹\matlab\ga_p1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3657" y="692697"/>
            <a:ext cx="3892798" cy="292040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zix\Desktop\新建文件夹\matlab\ga_p23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926" y="3423979"/>
            <a:ext cx="4104456" cy="3079197"/>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zix\Desktop\新建文件夹\matlab\aca_p3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88024" y="3613104"/>
            <a:ext cx="3888432" cy="2917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11057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结果分析（续）</a:t>
            </a:r>
            <a:endParaRPr lang="zh-CN" altLang="en-US" dirty="0"/>
          </a:p>
        </p:txBody>
      </p:sp>
      <p:sp>
        <p:nvSpPr>
          <p:cNvPr id="3" name="内容占位符 2"/>
          <p:cNvSpPr>
            <a:spLocks noGrp="1"/>
          </p:cNvSpPr>
          <p:nvPr>
            <p:ph idx="1"/>
          </p:nvPr>
        </p:nvSpPr>
        <p:spPr/>
        <p:txBody>
          <a:bodyPr/>
          <a:lstStyle/>
          <a:p>
            <a:r>
              <a:rPr lang="zh-CN" altLang="en-US" dirty="0" smtClean="0"/>
              <a:t>对于大规模问题，以</a:t>
            </a:r>
            <a:r>
              <a:rPr lang="en-US" altLang="zh-CN" dirty="0" smtClean="0"/>
              <a:t>100</a:t>
            </a:r>
            <a:r>
              <a:rPr lang="zh-CN" altLang="en-US" dirty="0" smtClean="0"/>
              <a:t>个孔为例</a:t>
            </a:r>
            <a:endParaRPr lang="en-US" altLang="zh-CN" dirty="0" smtClean="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32412994"/>
              </p:ext>
            </p:extLst>
          </p:nvPr>
        </p:nvGraphicFramePr>
        <p:xfrm>
          <a:off x="683567" y="2996952"/>
          <a:ext cx="7920880" cy="3050885"/>
        </p:xfrm>
        <a:graphic>
          <a:graphicData uri="http://schemas.openxmlformats.org/drawingml/2006/table">
            <a:tbl>
              <a:tblPr firstRow="1" firstCol="1" bandRow="1">
                <a:tableStyleId>{5C22544A-7EE6-4342-B048-85BDC9FD1C3A}</a:tableStyleId>
              </a:tblPr>
              <a:tblGrid>
                <a:gridCol w="1008113"/>
                <a:gridCol w="1201200"/>
                <a:gridCol w="1418005"/>
                <a:gridCol w="981195"/>
                <a:gridCol w="720080"/>
                <a:gridCol w="1099006"/>
                <a:gridCol w="1493281"/>
              </a:tblGrid>
              <a:tr h="423576">
                <a:tc>
                  <a:txBody>
                    <a:bodyPr/>
                    <a:lstStyle/>
                    <a:p>
                      <a:pPr algn="ctr">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最短路径长</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与最优值偏差</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初始数量</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迭代次数</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是否收敛</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平均运算时间（</a:t>
                      </a:r>
                      <a:r>
                        <a:rPr lang="en-US" sz="1600" kern="100">
                          <a:effectLst/>
                        </a:rPr>
                        <a:t>s</a:t>
                      </a:r>
                      <a:r>
                        <a:rPr lang="zh-CN" sz="1600" kern="100">
                          <a:effectLst/>
                        </a:rPr>
                        <a:t>）</a:t>
                      </a:r>
                      <a:endParaRPr lang="zh-CN" sz="1600" kern="100">
                        <a:effectLst/>
                        <a:latin typeface="Calibri"/>
                        <a:ea typeface="宋体"/>
                        <a:cs typeface="Times New Roman"/>
                      </a:endParaRPr>
                    </a:p>
                  </a:txBody>
                  <a:tcPr marL="68580" marR="68580" marT="0" marB="0" anchor="ctr"/>
                </a:tc>
              </a:tr>
              <a:tr h="434166">
                <a:tc>
                  <a:txBody>
                    <a:bodyPr/>
                    <a:lstStyle/>
                    <a:p>
                      <a:pPr algn="ctr">
                        <a:spcAft>
                          <a:spcPts val="0"/>
                        </a:spcAft>
                      </a:pPr>
                      <a:r>
                        <a:rPr lang="en-US" sz="1600" kern="100">
                          <a:effectLst/>
                        </a:rPr>
                        <a:t>0-1</a:t>
                      </a:r>
                      <a:r>
                        <a:rPr lang="zh-CN" sz="1600" kern="100">
                          <a:effectLst/>
                        </a:rPr>
                        <a:t>规划</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NA</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NA</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r>
              <a:tr h="434166">
                <a:tc>
                  <a:txBody>
                    <a:bodyPr/>
                    <a:lstStyle/>
                    <a:p>
                      <a:pPr algn="ctr">
                        <a:spcAft>
                          <a:spcPts val="0"/>
                        </a:spcAft>
                      </a:pPr>
                      <a:r>
                        <a:rPr lang="zh-CN" sz="1600" kern="100">
                          <a:effectLst/>
                        </a:rPr>
                        <a:t>混合规划</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NA</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r>
              <a:tr h="434166">
                <a:tc>
                  <a:txBody>
                    <a:bodyPr/>
                    <a:lstStyle/>
                    <a:p>
                      <a:pPr algn="ctr">
                        <a:spcAft>
                          <a:spcPts val="0"/>
                        </a:spcAft>
                      </a:pPr>
                      <a:r>
                        <a:rPr lang="zh-CN" sz="1600" kern="100">
                          <a:effectLst/>
                        </a:rPr>
                        <a:t>贪心法</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4.622</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6%</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NA</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0.2564</a:t>
                      </a:r>
                      <a:endParaRPr lang="zh-CN" sz="1600" kern="100">
                        <a:effectLst/>
                        <a:latin typeface="Calibri"/>
                        <a:ea typeface="宋体"/>
                        <a:cs typeface="Times New Roman"/>
                      </a:endParaRPr>
                    </a:p>
                  </a:txBody>
                  <a:tcPr marL="68580" marR="68580" marT="0" marB="0" anchor="ctr"/>
                </a:tc>
              </a:tr>
              <a:tr h="434166">
                <a:tc>
                  <a:txBody>
                    <a:bodyPr/>
                    <a:lstStyle/>
                    <a:p>
                      <a:pPr algn="ctr">
                        <a:spcAft>
                          <a:spcPts val="0"/>
                        </a:spcAft>
                      </a:pPr>
                      <a:r>
                        <a:rPr lang="zh-CN" sz="1600" kern="100">
                          <a:effectLst/>
                        </a:rPr>
                        <a:t>遗传算法</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4.4927</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3%</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100</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3000</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否</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125.3865</a:t>
                      </a:r>
                      <a:endParaRPr lang="zh-CN" sz="1600" kern="100">
                        <a:effectLst/>
                        <a:latin typeface="Calibri"/>
                        <a:ea typeface="宋体"/>
                        <a:cs typeface="Times New Roman"/>
                      </a:endParaRPr>
                    </a:p>
                  </a:txBody>
                  <a:tcPr marL="68580" marR="68580" marT="0" marB="0" anchor="ctr"/>
                </a:tc>
              </a:tr>
              <a:tr h="381219">
                <a:tc>
                  <a:txBody>
                    <a:bodyPr/>
                    <a:lstStyle/>
                    <a:p>
                      <a:pPr algn="ctr">
                        <a:spcAft>
                          <a:spcPts val="0"/>
                        </a:spcAft>
                      </a:pPr>
                      <a:r>
                        <a:rPr lang="zh-CN" sz="1600" kern="100" dirty="0">
                          <a:effectLst/>
                        </a:rPr>
                        <a:t>遗传算法（贪心）</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4.3216</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0</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100</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3000</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是</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125.6898</a:t>
                      </a:r>
                      <a:endParaRPr lang="zh-CN" sz="1600" kern="100" dirty="0">
                        <a:effectLst/>
                        <a:latin typeface="Calibri"/>
                        <a:ea typeface="宋体"/>
                        <a:cs typeface="Times New Roman"/>
                      </a:endParaRPr>
                    </a:p>
                  </a:txBody>
                  <a:tcPr marL="68580" marR="68580" marT="0" marB="0" anchor="ctr"/>
                </a:tc>
              </a:tr>
              <a:tr h="338861">
                <a:tc>
                  <a:txBody>
                    <a:bodyPr/>
                    <a:lstStyle/>
                    <a:p>
                      <a:pPr algn="ctr">
                        <a:spcAft>
                          <a:spcPts val="0"/>
                        </a:spcAft>
                      </a:pPr>
                      <a:r>
                        <a:rPr lang="zh-CN" altLang="en-US" sz="1600" kern="100" dirty="0" smtClean="0">
                          <a:effectLst/>
                          <a:latin typeface="Calibri"/>
                          <a:ea typeface="宋体"/>
                          <a:cs typeface="Times New Roman"/>
                        </a:rPr>
                        <a:t>蚁群算法</a:t>
                      </a:r>
                      <a:endParaRPr lang="zh-CN" sz="1600" kern="100" dirty="0">
                        <a:effectLst/>
                        <a:latin typeface="Calibri"/>
                        <a:ea typeface="宋体"/>
                        <a:cs typeface="Times New Roman"/>
                      </a:endParaRPr>
                    </a:p>
                  </a:txBody>
                  <a:tcPr marL="68580" marR="68580" marT="0" marB="0" anchor="ctr"/>
                </a:tc>
                <a:tc>
                  <a:txBody>
                    <a:bodyPr/>
                    <a:lstStyle/>
                    <a:p>
                      <a:pPr marL="0" algn="ctr" defTabSz="914400" rtl="0" eaLnBrk="1" latinLnBrk="0" hangingPunct="1">
                        <a:spcAft>
                          <a:spcPts val="0"/>
                        </a:spcAft>
                      </a:pPr>
                      <a:r>
                        <a:rPr lang="en-US" altLang="zh-CN" sz="1600" kern="100" dirty="0" smtClean="0">
                          <a:solidFill>
                            <a:schemeClr val="dk1"/>
                          </a:solidFill>
                          <a:effectLst/>
                          <a:latin typeface="+mn-lt"/>
                          <a:ea typeface="+mn-ea"/>
                          <a:cs typeface="+mn-cs"/>
                        </a:rPr>
                        <a:t>4.3895</a:t>
                      </a:r>
                      <a:endParaRPr lang="zh-CN" sz="1600" kern="100" dirty="0">
                        <a:solidFill>
                          <a:schemeClr val="dk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US" altLang="zh-CN" sz="1600" kern="100" dirty="0" smtClean="0">
                          <a:solidFill>
                            <a:schemeClr val="dk1"/>
                          </a:solidFill>
                          <a:effectLst/>
                          <a:latin typeface="+mn-lt"/>
                          <a:ea typeface="+mn-ea"/>
                          <a:cs typeface="+mn-cs"/>
                        </a:rPr>
                        <a:t>1%</a:t>
                      </a:r>
                      <a:endParaRPr lang="zh-CN" sz="1600" kern="100" dirty="0">
                        <a:solidFill>
                          <a:schemeClr val="dk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US" altLang="zh-CN" sz="1600" kern="100" dirty="0" smtClean="0">
                          <a:solidFill>
                            <a:schemeClr val="dk1"/>
                          </a:solidFill>
                          <a:effectLst/>
                          <a:latin typeface="+mn-lt"/>
                          <a:ea typeface="+mn-ea"/>
                          <a:cs typeface="+mn-cs"/>
                        </a:rPr>
                        <a:t>50</a:t>
                      </a:r>
                      <a:endParaRPr lang="zh-CN" sz="1600" kern="100" dirty="0">
                        <a:solidFill>
                          <a:schemeClr val="dk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US" altLang="zh-CN" sz="1600" kern="100" dirty="0" smtClean="0">
                          <a:solidFill>
                            <a:schemeClr val="dk1"/>
                          </a:solidFill>
                          <a:effectLst/>
                          <a:latin typeface="+mn-lt"/>
                          <a:ea typeface="+mn-ea"/>
                          <a:cs typeface="+mn-cs"/>
                        </a:rPr>
                        <a:t>50</a:t>
                      </a:r>
                      <a:endParaRPr lang="zh-CN" sz="1600" kern="100" dirty="0">
                        <a:solidFill>
                          <a:schemeClr val="dk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zh-CN" altLang="en-US" sz="1600" kern="100" dirty="0" smtClean="0">
                          <a:solidFill>
                            <a:schemeClr val="dk1"/>
                          </a:solidFill>
                          <a:effectLst/>
                          <a:latin typeface="+mn-lt"/>
                          <a:ea typeface="+mn-ea"/>
                          <a:cs typeface="+mn-cs"/>
                        </a:rPr>
                        <a:t>是</a:t>
                      </a:r>
                      <a:endParaRPr lang="zh-CN" sz="1600" kern="100" dirty="0">
                        <a:solidFill>
                          <a:schemeClr val="dk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US" altLang="zh-CN" sz="1600" b="1" kern="100" dirty="0" smtClean="0">
                          <a:solidFill>
                            <a:schemeClr val="dk1"/>
                          </a:solidFill>
                          <a:effectLst/>
                          <a:latin typeface="+mn-lt"/>
                          <a:ea typeface="+mn-ea"/>
                          <a:cs typeface="+mn-cs"/>
                        </a:rPr>
                        <a:t>12.7880</a:t>
                      </a:r>
                      <a:endParaRPr lang="zh-CN" sz="1600" b="1" kern="100" dirty="0">
                        <a:solidFill>
                          <a:schemeClr val="dk1"/>
                        </a:solidFill>
                        <a:effectLst/>
                        <a:latin typeface="+mn-lt"/>
                        <a:ea typeface="+mn-ea"/>
                        <a:cs typeface="+mn-cs"/>
                      </a:endParaRPr>
                    </a:p>
                  </a:txBody>
                  <a:tcPr marL="68580" marR="68580" marT="0" marB="0" anchor="ctr"/>
                </a:tc>
              </a:tr>
            </a:tbl>
          </a:graphicData>
        </a:graphic>
      </p:graphicFrame>
    </p:spTree>
    <p:extLst>
      <p:ext uri="{BB962C8B-B14F-4D97-AF65-F5344CB8AC3E}">
        <p14:creationId xmlns:p14="http://schemas.microsoft.com/office/powerpoint/2010/main" val="37444220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extLst>
              <a:ext uri="{28A0092B-C50C-407E-A947-70E740481C1C}">
                <a14:useLocalDpi xmlns:a14="http://schemas.microsoft.com/office/drawing/2010/main" val="0"/>
              </a:ext>
            </a:extLst>
          </a:blip>
          <a:stretch>
            <a:fillRect/>
          </a:stretch>
        </p:blipFill>
        <p:spPr>
          <a:xfrm>
            <a:off x="827584" y="1052737"/>
            <a:ext cx="7272807" cy="4896544"/>
          </a:xfrm>
          <a:prstGeom prst="rect">
            <a:avLst/>
          </a:prstGeom>
        </p:spPr>
      </p:pic>
    </p:spTree>
    <p:extLst>
      <p:ext uri="{BB962C8B-B14F-4D97-AF65-F5344CB8AC3E}">
        <p14:creationId xmlns:p14="http://schemas.microsoft.com/office/powerpoint/2010/main" val="30810842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聚类算法</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1043608" y="2132856"/>
                <a:ext cx="6777317" cy="3508977"/>
              </a:xfrm>
            </p:spPr>
            <p:txBody>
              <a:bodyPr>
                <a:normAutofit fontScale="92500" lnSpcReduction="10000"/>
              </a:bodyPr>
              <a:lstStyle/>
              <a:p>
                <a:pPr marL="68580" indent="0">
                  <a:buNone/>
                </a:pPr>
                <a:endParaRPr lang="en-US" altLang="zh-CN" dirty="0" smtClean="0"/>
              </a:p>
              <a:p>
                <a:r>
                  <a:rPr lang="zh-CN" altLang="zh-CN" dirty="0" smtClean="0"/>
                  <a:t>由于</a:t>
                </a:r>
                <a:r>
                  <a:rPr lang="zh-CN" altLang="zh-CN" dirty="0"/>
                  <a:t>数据量庞大，直接</a:t>
                </a:r>
                <a:r>
                  <a:rPr lang="zh-CN" altLang="zh-CN" dirty="0" smtClean="0"/>
                  <a:t>使用</a:t>
                </a:r>
                <a:r>
                  <a:rPr lang="zh-CN" altLang="en-US" dirty="0"/>
                  <a:t>启发式</a:t>
                </a:r>
                <a:r>
                  <a:rPr lang="zh-CN" altLang="zh-CN" dirty="0" smtClean="0"/>
                  <a:t>算法不仅耗时</a:t>
                </a:r>
                <a:r>
                  <a:rPr lang="zh-CN" altLang="zh-CN" dirty="0"/>
                  <a:t>长，</a:t>
                </a:r>
                <a:r>
                  <a:rPr lang="zh-CN" altLang="zh-CN" dirty="0" smtClean="0"/>
                  <a:t>而且</a:t>
                </a:r>
                <a:r>
                  <a:rPr lang="zh-CN" altLang="en-US" dirty="0" smtClean="0"/>
                  <a:t>效果不一定好。</a:t>
                </a:r>
                <a:endParaRPr lang="en-US" altLang="zh-CN" dirty="0" smtClean="0"/>
              </a:p>
              <a:p>
                <a:r>
                  <a:rPr lang="zh-CN" altLang="zh-CN" dirty="0" smtClean="0"/>
                  <a:t>该问题</a:t>
                </a:r>
                <a:r>
                  <a:rPr lang="zh-CN" altLang="en-US" dirty="0" smtClean="0"/>
                  <a:t>具有</a:t>
                </a:r>
                <a:r>
                  <a:rPr lang="en-US" altLang="zh-CN" dirty="0" smtClean="0"/>
                  <a:t>NP</a:t>
                </a:r>
                <a:r>
                  <a:rPr lang="zh-CN" altLang="zh-CN" dirty="0"/>
                  <a:t>特性，若能将数据点划分成合理的几个区域分别计算，能大大减少</a:t>
                </a:r>
                <a:r>
                  <a:rPr lang="zh-CN" altLang="zh-CN" dirty="0" smtClean="0"/>
                  <a:t>计算</a:t>
                </a:r>
                <a:r>
                  <a:rPr lang="zh-CN" altLang="en-US" dirty="0" smtClean="0"/>
                  <a:t>。</a:t>
                </a:r>
                <a:endParaRPr lang="en-US" altLang="zh-CN" dirty="0" smtClean="0"/>
              </a:p>
              <a:p>
                <a:endParaRPr lang="en-US" altLang="zh-CN" dirty="0" smtClean="0"/>
              </a:p>
              <a:p>
                <a:pPr marL="68580" indent="0">
                  <a:buNone/>
                </a:pPr>
                <a14:m>
                  <m:oMathPara xmlns:m="http://schemas.openxmlformats.org/officeDocument/2006/math">
                    <m:oMathParaPr>
                      <m:jc m:val="center"/>
                    </m:oMathParaPr>
                    <m:oMath xmlns:m="http://schemas.openxmlformats.org/officeDocument/2006/math">
                      <m:r>
                        <a:rPr lang="en-US" altLang="zh-CN" b="0" i="1" smtClean="0">
                          <a:latin typeface="Cambria Math"/>
                        </a:rPr>
                        <m:t>𝑁</m:t>
                      </m:r>
                      <m:r>
                        <a:rPr lang="en-US" altLang="zh-CN" b="0" i="1" smtClean="0">
                          <a:latin typeface="Cambria Math"/>
                          <a:ea typeface="Cambria Math"/>
                        </a:rPr>
                        <m:t>→</m:t>
                      </m:r>
                      <m:f>
                        <m:fPr>
                          <m:ctrlPr>
                            <a:rPr lang="en-US" altLang="zh-CN" b="0" i="1" smtClean="0">
                              <a:latin typeface="Cambria Math"/>
                              <a:ea typeface="Cambria Math"/>
                            </a:rPr>
                          </m:ctrlPr>
                        </m:fPr>
                        <m:num>
                          <m:r>
                            <a:rPr lang="en-US" altLang="zh-CN" b="0" i="1" smtClean="0">
                              <a:latin typeface="Cambria Math"/>
                              <a:ea typeface="Cambria Math"/>
                            </a:rPr>
                            <m:t>𝑁</m:t>
                          </m:r>
                        </m:num>
                        <m:den>
                          <m:r>
                            <a:rPr lang="en-US" altLang="zh-CN" b="0" i="1" smtClean="0">
                              <a:latin typeface="Cambria Math"/>
                              <a:ea typeface="Cambria Math"/>
                            </a:rPr>
                            <m:t>2</m:t>
                          </m:r>
                        </m:den>
                      </m:f>
                      <m:r>
                        <a:rPr lang="en-US" altLang="zh-CN" b="0" i="1" smtClean="0">
                          <a:latin typeface="Cambria Math"/>
                          <a:ea typeface="Cambria Math"/>
                        </a:rPr>
                        <m:t>+</m:t>
                      </m:r>
                      <m:f>
                        <m:fPr>
                          <m:ctrlPr>
                            <a:rPr lang="en-US" altLang="zh-CN" i="1">
                              <a:latin typeface="Cambria Math"/>
                              <a:ea typeface="Cambria Math"/>
                            </a:rPr>
                          </m:ctrlPr>
                        </m:fPr>
                        <m:num>
                          <m:r>
                            <a:rPr lang="en-US" altLang="zh-CN" i="1">
                              <a:latin typeface="Cambria Math"/>
                              <a:ea typeface="Cambria Math"/>
                            </a:rPr>
                            <m:t>𝑁</m:t>
                          </m:r>
                        </m:num>
                        <m:den>
                          <m:r>
                            <a:rPr lang="en-US" altLang="zh-CN" i="1">
                              <a:latin typeface="Cambria Math"/>
                              <a:ea typeface="Cambria Math"/>
                            </a:rPr>
                            <m:t>2</m:t>
                          </m:r>
                        </m:den>
                      </m:f>
                      <m:r>
                        <a:rPr lang="en-US" altLang="zh-CN" i="1">
                          <a:latin typeface="Cambria Math"/>
                          <a:ea typeface="Cambria Math"/>
                        </a:rPr>
                        <m:t>→</m:t>
                      </m:r>
                      <m:f>
                        <m:fPr>
                          <m:ctrlPr>
                            <a:rPr lang="en-US" altLang="zh-CN" i="1">
                              <a:latin typeface="Cambria Math"/>
                              <a:ea typeface="Cambria Math"/>
                            </a:rPr>
                          </m:ctrlPr>
                        </m:fPr>
                        <m:num>
                          <m:r>
                            <a:rPr lang="en-US" altLang="zh-CN" i="1">
                              <a:latin typeface="Cambria Math"/>
                              <a:ea typeface="Cambria Math"/>
                            </a:rPr>
                            <m:t>𝑁</m:t>
                          </m:r>
                        </m:num>
                        <m:den>
                          <m:r>
                            <a:rPr lang="en-US" altLang="zh-CN" b="0" i="1" smtClean="0">
                              <a:latin typeface="Cambria Math"/>
                              <a:ea typeface="Cambria Math"/>
                            </a:rPr>
                            <m:t>3</m:t>
                          </m:r>
                        </m:den>
                      </m:f>
                      <m:r>
                        <a:rPr lang="en-US" altLang="zh-CN" i="1">
                          <a:latin typeface="Cambria Math"/>
                          <a:ea typeface="Cambria Math"/>
                        </a:rPr>
                        <m:t>+</m:t>
                      </m:r>
                      <m:f>
                        <m:fPr>
                          <m:ctrlPr>
                            <a:rPr lang="en-US" altLang="zh-CN" i="1">
                              <a:latin typeface="Cambria Math"/>
                              <a:ea typeface="Cambria Math"/>
                            </a:rPr>
                          </m:ctrlPr>
                        </m:fPr>
                        <m:num>
                          <m:r>
                            <a:rPr lang="en-US" altLang="zh-CN" i="1">
                              <a:latin typeface="Cambria Math"/>
                              <a:ea typeface="Cambria Math"/>
                            </a:rPr>
                            <m:t>𝑁</m:t>
                          </m:r>
                        </m:num>
                        <m:den>
                          <m:r>
                            <a:rPr lang="en-US" altLang="zh-CN" b="0" i="1" smtClean="0">
                              <a:latin typeface="Cambria Math"/>
                              <a:ea typeface="Cambria Math"/>
                            </a:rPr>
                            <m:t>3</m:t>
                          </m:r>
                        </m:den>
                      </m:f>
                      <m:r>
                        <a:rPr lang="en-US" altLang="zh-CN" i="1">
                          <a:latin typeface="Cambria Math"/>
                          <a:ea typeface="Cambria Math"/>
                        </a:rPr>
                        <m:t>+</m:t>
                      </m:r>
                      <m:f>
                        <m:fPr>
                          <m:ctrlPr>
                            <a:rPr lang="en-US" altLang="zh-CN" i="1">
                              <a:latin typeface="Cambria Math"/>
                              <a:ea typeface="Cambria Math"/>
                            </a:rPr>
                          </m:ctrlPr>
                        </m:fPr>
                        <m:num>
                          <m:r>
                            <a:rPr lang="en-US" altLang="zh-CN" i="1">
                              <a:latin typeface="Cambria Math"/>
                              <a:ea typeface="Cambria Math"/>
                            </a:rPr>
                            <m:t>𝑁</m:t>
                          </m:r>
                        </m:num>
                        <m:den>
                          <m:r>
                            <a:rPr lang="en-US" altLang="zh-CN" i="1">
                              <a:latin typeface="Cambria Math"/>
                              <a:ea typeface="Cambria Math"/>
                            </a:rPr>
                            <m:t>3</m:t>
                          </m:r>
                        </m:den>
                      </m:f>
                      <m:r>
                        <a:rPr lang="en-US" altLang="zh-CN" i="1" smtClean="0">
                          <a:latin typeface="Cambria Math"/>
                          <a:ea typeface="Cambria Math"/>
                        </a:rPr>
                        <m:t>→⋯</m:t>
                      </m:r>
                    </m:oMath>
                  </m:oMathPara>
                </a14:m>
                <a:endParaRPr lang="en-US" altLang="zh-CN" dirty="0" smtClean="0"/>
              </a:p>
              <a:p>
                <a:pPr marL="68580" indent="0">
                  <a:buNone/>
                </a:pPr>
                <a:endParaRPr lang="en-US" altLang="zh-CN" dirty="0" smtClean="0"/>
              </a:p>
              <a:p>
                <a:r>
                  <a:rPr lang="zh-CN" altLang="zh-CN" dirty="0" smtClean="0"/>
                  <a:t>将</a:t>
                </a:r>
                <a:r>
                  <a:rPr lang="zh-CN" altLang="zh-CN" dirty="0"/>
                  <a:t>整个</a:t>
                </a:r>
                <a:r>
                  <a:rPr lang="en-US" altLang="zh-CN" dirty="0"/>
                  <a:t>Hamilton</a:t>
                </a:r>
                <a:r>
                  <a:rPr lang="zh-CN" altLang="zh-CN" dirty="0"/>
                  <a:t>圈分成几个小段，再连接起来</a:t>
                </a:r>
                <a:r>
                  <a:rPr lang="zh-CN" altLang="zh-CN" dirty="0" smtClean="0"/>
                  <a:t>。</a:t>
                </a:r>
                <a:endParaRPr lang="zh-CN" altLang="zh-CN"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1043608" y="2132856"/>
                <a:ext cx="6777317" cy="3508977"/>
              </a:xfrm>
              <a:blipFill rotWithShape="1">
                <a:blip r:embed="rId2"/>
                <a:stretch>
                  <a:fillRect r="-3777" b="-243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53820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对孔进行</a:t>
            </a:r>
            <a:r>
              <a:rPr lang="zh-CN" altLang="en-US" dirty="0"/>
              <a:t>聚类</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1043492" y="2323652"/>
                <a:ext cx="6777317" cy="4129684"/>
              </a:xfrm>
            </p:spPr>
            <p:txBody>
              <a:bodyPr>
                <a:normAutofit fontScale="92500" lnSpcReduction="20000"/>
              </a:bodyPr>
              <a:lstStyle/>
              <a:p>
                <a:pPr marL="68580" indent="0">
                  <a:buNone/>
                </a:pPr>
                <a:endParaRPr lang="en-US" altLang="zh-CN" dirty="0" smtClean="0"/>
              </a:p>
              <a:p>
                <a:r>
                  <a:rPr lang="zh-CN" altLang="zh-CN" dirty="0" smtClean="0"/>
                  <a:t>进一步</a:t>
                </a:r>
                <a:r>
                  <a:rPr lang="zh-CN" altLang="zh-CN" dirty="0"/>
                  <a:t>分析</a:t>
                </a:r>
                <a:r>
                  <a:rPr lang="en-US" altLang="zh-CN" dirty="0"/>
                  <a:t>TSP</a:t>
                </a:r>
                <a:r>
                  <a:rPr lang="zh-CN" altLang="zh-CN" dirty="0"/>
                  <a:t>问题的性质，发现实际上距离遥远是点</a:t>
                </a:r>
                <a:r>
                  <a:rPr lang="zh-CN" altLang="zh-CN" dirty="0" smtClean="0"/>
                  <a:t>是</a:t>
                </a:r>
                <a:r>
                  <a:rPr lang="zh-CN" altLang="en-US" dirty="0" smtClean="0"/>
                  <a:t>很少</a:t>
                </a:r>
                <a:r>
                  <a:rPr lang="zh-CN" altLang="zh-CN" dirty="0" smtClean="0"/>
                  <a:t>相连</a:t>
                </a:r>
                <a:r>
                  <a:rPr lang="zh-CN" altLang="zh-CN" dirty="0"/>
                  <a:t>的，旅行家即钻头显然会优先选择较为邻近的点相连，而非直接与距离较长的点相连</a:t>
                </a:r>
                <a:r>
                  <a:rPr lang="zh-CN" altLang="zh-CN" dirty="0" smtClean="0"/>
                  <a:t>。</a:t>
                </a:r>
                <a:r>
                  <a:rPr lang="zh-CN" altLang="en-US" dirty="0" smtClean="0"/>
                  <a:t>因此我们所使用的</a:t>
                </a:r>
                <a:r>
                  <a:rPr lang="zh-CN" altLang="zh-CN" dirty="0" smtClean="0"/>
                  <a:t>聚类方法</a:t>
                </a:r>
                <a:r>
                  <a:rPr lang="zh-CN" altLang="en-US" dirty="0" smtClean="0"/>
                  <a:t>必须</a:t>
                </a:r>
                <a:r>
                  <a:rPr lang="zh-CN" altLang="zh-CN" dirty="0" smtClean="0"/>
                  <a:t>使</a:t>
                </a:r>
                <a:r>
                  <a:rPr lang="zh-CN" altLang="zh-CN" dirty="0"/>
                  <a:t>类内的距离尽可能小，类间的距离</a:t>
                </a:r>
                <a:r>
                  <a:rPr lang="zh-CN" altLang="zh-CN" dirty="0" smtClean="0"/>
                  <a:t>尽可能大</a:t>
                </a:r>
                <a:r>
                  <a:rPr lang="zh-CN" altLang="en-US" dirty="0" smtClean="0"/>
                  <a:t>。</a:t>
                </a:r>
                <a:endParaRPr lang="en-US" altLang="zh-CN" dirty="0" smtClean="0"/>
              </a:p>
              <a:p>
                <a:r>
                  <a:rPr lang="zh-CN" altLang="en-US" dirty="0" smtClean="0"/>
                  <a:t>这就是</a:t>
                </a:r>
                <a:r>
                  <a:rPr lang="en-US" altLang="zh-CN" dirty="0" err="1" smtClean="0"/>
                  <a:t>Kmeans</a:t>
                </a:r>
                <a:r>
                  <a:rPr lang="zh-CN" altLang="en-US" dirty="0" smtClean="0"/>
                  <a:t>聚类的性质：</a:t>
                </a:r>
                <a:endParaRPr lang="en-US" altLang="zh-CN" dirty="0" smtClean="0"/>
              </a:p>
              <a:p>
                <a:pPr marL="6858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m:rPr>
                              <m:sty m:val="p"/>
                            </m:rPr>
                            <a:rPr lang="en-US" altLang="zh-CN">
                              <a:latin typeface="Cambria Math"/>
                            </a:rPr>
                            <m:t>argmin</m:t>
                          </m:r>
                        </m:e>
                        <m:sub>
                          <m:r>
                            <a:rPr lang="en-US" altLang="zh-CN" i="1">
                              <a:latin typeface="Cambria Math"/>
                            </a:rPr>
                            <m:t>𝑠</m:t>
                          </m:r>
                        </m:sub>
                      </m:sSub>
                      <m:r>
                        <a:rPr lang="en-US" altLang="zh-CN" i="1">
                          <a:latin typeface="Cambria Math"/>
                        </a:rPr>
                        <m:t>        </m:t>
                      </m:r>
                      <m:nary>
                        <m:naryPr>
                          <m:chr m:val="∑"/>
                          <m:limLoc m:val="undOvr"/>
                          <m:ctrlPr>
                            <a:rPr lang="zh-CN" altLang="zh-CN" i="1">
                              <a:latin typeface="Cambria Math"/>
                            </a:rPr>
                          </m:ctrlPr>
                        </m:naryPr>
                        <m:sub>
                          <m:r>
                            <a:rPr lang="en-US" altLang="zh-CN" i="1">
                              <a:latin typeface="Cambria Math"/>
                            </a:rPr>
                            <m:t>𝑖</m:t>
                          </m:r>
                          <m:r>
                            <a:rPr lang="en-US" altLang="zh-CN" i="1">
                              <a:latin typeface="Cambria Math"/>
                            </a:rPr>
                            <m:t>=1</m:t>
                          </m:r>
                        </m:sub>
                        <m:sup>
                          <m:r>
                            <a:rPr lang="en-US" altLang="zh-CN" i="1">
                              <a:latin typeface="Cambria Math"/>
                            </a:rPr>
                            <m:t>𝑘</m:t>
                          </m:r>
                        </m:sup>
                        <m:e>
                          <m:nary>
                            <m:naryPr>
                              <m:chr m:val="∑"/>
                              <m:limLoc m:val="undOvr"/>
                              <m:supHide m:val="on"/>
                              <m:ctrlPr>
                                <a:rPr lang="zh-CN" altLang="zh-CN" i="1">
                                  <a:latin typeface="Cambria Math"/>
                                </a:rPr>
                              </m:ctrlPr>
                            </m:naryPr>
                            <m:sub>
                              <m:sSub>
                                <m:sSubPr>
                                  <m:ctrlPr>
                                    <a:rPr lang="zh-CN" altLang="zh-CN" i="1">
                                      <a:latin typeface="Cambria Math"/>
                                    </a:rPr>
                                  </m:ctrlPr>
                                </m:sSubPr>
                                <m:e>
                                  <m:r>
                                    <a:rPr lang="en-US" altLang="zh-CN" i="1">
                                      <a:latin typeface="Cambria Math"/>
                                    </a:rPr>
                                    <m:t>𝑥</m:t>
                                  </m:r>
                                </m:e>
                                <m:sub>
                                  <m:r>
                                    <a:rPr lang="en-US" altLang="zh-CN" i="1">
                                      <a:latin typeface="Cambria Math"/>
                                    </a:rPr>
                                    <m:t>𝑗</m:t>
                                  </m:r>
                                </m:sub>
                              </m:sSub>
                              <m:r>
                                <a:rPr lang="en-US" altLang="zh-CN" i="1">
                                  <a:latin typeface="Cambria Math"/>
                                </a:rPr>
                                <m:t>∈</m:t>
                              </m:r>
                              <m:sSub>
                                <m:sSubPr>
                                  <m:ctrlPr>
                                    <a:rPr lang="zh-CN" altLang="zh-CN" i="1">
                                      <a:latin typeface="Cambria Math"/>
                                    </a:rPr>
                                  </m:ctrlPr>
                                </m:sSubPr>
                                <m:e>
                                  <m:r>
                                    <a:rPr lang="en-US" altLang="zh-CN" i="1">
                                      <a:latin typeface="Cambria Math"/>
                                    </a:rPr>
                                    <m:t>𝑆</m:t>
                                  </m:r>
                                </m:e>
                                <m:sub>
                                  <m:r>
                                    <a:rPr lang="en-US" altLang="zh-CN" i="1">
                                      <a:latin typeface="Cambria Math"/>
                                    </a:rPr>
                                    <m:t>𝑖</m:t>
                                  </m:r>
                                </m:sub>
                              </m:sSub>
                            </m:sub>
                            <m:sup/>
                            <m:e>
                              <m:d>
                                <m:dPr>
                                  <m:begChr m:val="‖"/>
                                  <m:endChr m:val=""/>
                                  <m:ctrlPr>
                                    <a:rPr lang="zh-CN" altLang="zh-CN" i="1">
                                      <a:latin typeface="Cambria Math"/>
                                    </a:rPr>
                                  </m:ctrlPr>
                                </m:dPr>
                                <m:e>
                                  <m:d>
                                    <m:dPr>
                                      <m:begChr m:val=""/>
                                      <m:endChr m:val="‖"/>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𝑗</m:t>
                                          </m:r>
                                        </m:sub>
                                      </m:sSub>
                                      <m:r>
                                        <a:rPr lang="en-US" altLang="zh-CN" i="1">
                                          <a:latin typeface="Cambria Math"/>
                                        </a:rPr>
                                        <m:t>−</m:t>
                                      </m:r>
                                      <m:sSub>
                                        <m:sSubPr>
                                          <m:ctrlPr>
                                            <a:rPr lang="zh-CN" altLang="zh-CN" i="1">
                                              <a:latin typeface="Cambria Math"/>
                                            </a:rPr>
                                          </m:ctrlPr>
                                        </m:sSubPr>
                                        <m:e>
                                          <m:r>
                                            <a:rPr lang="en-US" altLang="zh-CN" i="1">
                                              <a:latin typeface="Cambria Math"/>
                                            </a:rPr>
                                            <m:t>𝑐</m:t>
                                          </m:r>
                                        </m:e>
                                        <m:sub>
                                          <m:r>
                                            <a:rPr lang="en-US" altLang="zh-CN" i="1">
                                              <a:latin typeface="Cambria Math"/>
                                            </a:rPr>
                                            <m:t>𝑖</m:t>
                                          </m:r>
                                        </m:sub>
                                      </m:sSub>
                                    </m:e>
                                  </m:d>
                                </m:e>
                              </m:d>
                              <m:d>
                                <m:dPr>
                                  <m:begChr m:val="‖"/>
                                  <m:endChr m:val=""/>
                                  <m:ctrlPr>
                                    <a:rPr lang="zh-CN" altLang="zh-CN" i="1">
                                      <a:latin typeface="Cambria Math"/>
                                    </a:rPr>
                                  </m:ctrlPr>
                                </m:dPr>
                                <m:e>
                                  <m:d>
                                    <m:dPr>
                                      <m:begChr m:val=""/>
                                      <m:endChr m:val="‖"/>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𝑗</m:t>
                                          </m:r>
                                        </m:sub>
                                      </m:sSub>
                                      <m:r>
                                        <a:rPr lang="en-US" altLang="zh-CN" i="1">
                                          <a:latin typeface="Cambria Math"/>
                                        </a:rPr>
                                        <m:t>−</m:t>
                                      </m:r>
                                      <m:sSub>
                                        <m:sSubPr>
                                          <m:ctrlPr>
                                            <a:rPr lang="zh-CN" altLang="zh-CN" i="1">
                                              <a:latin typeface="Cambria Math"/>
                                            </a:rPr>
                                          </m:ctrlPr>
                                        </m:sSubPr>
                                        <m:e>
                                          <m:r>
                                            <a:rPr lang="en-US" altLang="zh-CN" i="1">
                                              <a:latin typeface="Cambria Math"/>
                                            </a:rPr>
                                            <m:t>𝑐</m:t>
                                          </m:r>
                                        </m:e>
                                        <m:sub>
                                          <m:r>
                                            <a:rPr lang="en-US" altLang="zh-CN" i="1">
                                              <a:latin typeface="Cambria Math"/>
                                            </a:rPr>
                                            <m:t>𝑖</m:t>
                                          </m:r>
                                        </m:sub>
                                      </m:sSub>
                                    </m:e>
                                  </m:d>
                                </m:e>
                              </m:d>
                            </m:e>
                          </m:nary>
                        </m:e>
                      </m:nary>
                    </m:oMath>
                  </m:oMathPara>
                </a14:m>
                <a:endParaRPr lang="en-US" altLang="zh-CN" dirty="0" smtClean="0"/>
              </a:p>
              <a:p>
                <a:r>
                  <a:rPr lang="zh-CN" altLang="en-US" dirty="0" smtClean="0"/>
                  <a:t>注意到</a:t>
                </a:r>
                <a:r>
                  <a:rPr lang="en-US" altLang="zh-CN" dirty="0" err="1" smtClean="0"/>
                  <a:t>Kmeans</a:t>
                </a:r>
                <a:r>
                  <a:rPr lang="zh-CN" altLang="en-US" dirty="0" smtClean="0"/>
                  <a:t>聚类应具有几何中心，因此只能同时对一种使用特定刀具的点进行聚类，距离就定义为欧氏距离。</a:t>
                </a:r>
                <a:endParaRPr lang="en-US" altLang="zh-CN" dirty="0" smtClean="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1043492" y="2323652"/>
                <a:ext cx="6777317" cy="4129684"/>
              </a:xfrm>
              <a:blipFill rotWithShape="1">
                <a:blip r:embed="rId2"/>
                <a:stretch>
                  <a:fillRect r="-377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596574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600" y="476672"/>
            <a:ext cx="7024744" cy="1143000"/>
          </a:xfrm>
        </p:spPr>
        <p:txBody>
          <a:bodyPr/>
          <a:lstStyle/>
          <a:p>
            <a:r>
              <a:rPr lang="zh-CN" altLang="en-US" dirty="0" smtClean="0"/>
              <a:t>确定聚类个数</a:t>
            </a:r>
            <a:endParaRPr lang="zh-CN" altLang="en-US" dirty="0"/>
          </a:p>
        </p:txBody>
      </p:sp>
      <p:sp>
        <p:nvSpPr>
          <p:cNvPr id="3" name="内容占位符 2"/>
          <p:cNvSpPr>
            <a:spLocks noGrp="1"/>
          </p:cNvSpPr>
          <p:nvPr>
            <p:ph idx="1"/>
          </p:nvPr>
        </p:nvSpPr>
        <p:spPr>
          <a:xfrm>
            <a:off x="899592" y="1628800"/>
            <a:ext cx="6777317" cy="3508977"/>
          </a:xfrm>
        </p:spPr>
        <p:txBody>
          <a:bodyPr/>
          <a:lstStyle/>
          <a:p>
            <a:r>
              <a:rPr lang="zh-CN" altLang="en-US" dirty="0" smtClean="0"/>
              <a:t>为何选择 </a:t>
            </a:r>
            <a:r>
              <a:rPr lang="en-US" altLang="zh-CN" dirty="0" smtClean="0"/>
              <a:t>Gap Statistic </a:t>
            </a:r>
            <a:endParaRPr lang="zh-CN" altLang="en-US" dirty="0"/>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827584" y="2204864"/>
            <a:ext cx="7664882" cy="4125844"/>
          </a:xfrm>
          <a:prstGeom prst="rect">
            <a:avLst/>
          </a:prstGeom>
          <a:noFill/>
          <a:ln/>
        </p:spPr>
      </p:pic>
    </p:spTree>
    <p:extLst>
      <p:ext uri="{BB962C8B-B14F-4D97-AF65-F5344CB8AC3E}">
        <p14:creationId xmlns:p14="http://schemas.microsoft.com/office/powerpoint/2010/main" val="34374948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608" y="599151"/>
            <a:ext cx="7024744" cy="1143000"/>
          </a:xfrm>
        </p:spPr>
        <p:txBody>
          <a:bodyPr/>
          <a:lstStyle/>
          <a:p>
            <a:r>
              <a:rPr lang="en-US" altLang="zh-CN" dirty="0" smtClean="0"/>
              <a:t>Example</a:t>
            </a:r>
            <a:endParaRPr lang="zh-CN" altLang="en-US" dirty="0"/>
          </a:p>
        </p:txBody>
      </p:sp>
      <p:pic>
        <p:nvPicPr>
          <p:cNvPr id="4" name="图片 3"/>
          <p:cNvPicPr/>
          <p:nvPr/>
        </p:nvPicPr>
        <p:blipFill>
          <a:blip r:embed="rId2"/>
          <a:srcRect/>
          <a:stretch>
            <a:fillRect/>
          </a:stretch>
        </p:blipFill>
        <p:spPr bwMode="auto">
          <a:xfrm>
            <a:off x="1331640" y="1772816"/>
            <a:ext cx="6984776" cy="4805664"/>
          </a:xfrm>
          <a:prstGeom prst="rect">
            <a:avLst/>
          </a:prstGeom>
          <a:noFill/>
          <a:ln w="9525">
            <a:noFill/>
            <a:miter lim="800000"/>
            <a:headEnd/>
            <a:tailEnd/>
          </a:ln>
        </p:spPr>
      </p:pic>
    </p:spTree>
    <p:extLst>
      <p:ext uri="{BB962C8B-B14F-4D97-AF65-F5344CB8AC3E}">
        <p14:creationId xmlns:p14="http://schemas.microsoft.com/office/powerpoint/2010/main" val="1444376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类内的优化</a:t>
            </a:r>
            <a:endParaRPr lang="zh-CN" altLang="en-US" dirty="0"/>
          </a:p>
        </p:txBody>
      </p:sp>
      <p:sp>
        <p:nvSpPr>
          <p:cNvPr id="3" name="内容占位符 2"/>
          <p:cNvSpPr>
            <a:spLocks noGrp="1"/>
          </p:cNvSpPr>
          <p:nvPr>
            <p:ph idx="1"/>
          </p:nvPr>
        </p:nvSpPr>
        <p:spPr/>
        <p:txBody>
          <a:bodyPr/>
          <a:lstStyle/>
          <a:p>
            <a:r>
              <a:rPr lang="zh-CN" altLang="en-US" dirty="0" smtClean="0"/>
              <a:t>对每个聚类得到的类，使用启发式算法例如蚁群算法或者遗传算法，得到最优的</a:t>
            </a:r>
            <a:r>
              <a:rPr lang="en-US" altLang="zh-CN" dirty="0" smtClean="0"/>
              <a:t>Hamilton</a:t>
            </a:r>
            <a:r>
              <a:rPr lang="zh-CN" altLang="en-US" dirty="0" smtClean="0"/>
              <a:t>回路路径。</a:t>
            </a:r>
            <a:endParaRPr lang="en-US" altLang="zh-CN" dirty="0" smtClean="0"/>
          </a:p>
          <a:p>
            <a:r>
              <a:rPr lang="zh-CN" altLang="en-US" dirty="0" smtClean="0"/>
              <a:t>由于一个类内的点数相比总数而言很小，因此计算量也很小。</a:t>
            </a:r>
            <a:endParaRPr lang="zh-CN" altLang="en-US" dirty="0"/>
          </a:p>
        </p:txBody>
      </p:sp>
    </p:spTree>
    <p:extLst>
      <p:ext uri="{BB962C8B-B14F-4D97-AF65-F5344CB8AC3E}">
        <p14:creationId xmlns:p14="http://schemas.microsoft.com/office/powerpoint/2010/main" val="42024041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类间的排序</a:t>
            </a:r>
            <a:endParaRPr lang="zh-CN" altLang="en-US" dirty="0"/>
          </a:p>
        </p:txBody>
      </p:sp>
      <p:sp>
        <p:nvSpPr>
          <p:cNvPr id="3" name="内容占位符 2"/>
          <p:cNvSpPr>
            <a:spLocks noGrp="1"/>
          </p:cNvSpPr>
          <p:nvPr>
            <p:ph idx="1"/>
          </p:nvPr>
        </p:nvSpPr>
        <p:spPr/>
        <p:txBody>
          <a:bodyPr/>
          <a:lstStyle/>
          <a:p>
            <a:r>
              <a:rPr lang="zh-CN" altLang="en-US" dirty="0" smtClean="0"/>
              <a:t>找出每个类的几何中心</a:t>
            </a:r>
            <a:endParaRPr lang="en-US" altLang="zh-CN" dirty="0" smtClean="0"/>
          </a:p>
          <a:p>
            <a:r>
              <a:rPr lang="zh-CN" altLang="en-US" dirty="0" smtClean="0"/>
              <a:t>由于每个类都是同种刀具，因此中心也是这种刀具</a:t>
            </a:r>
            <a:endParaRPr lang="en-US" altLang="zh-CN" dirty="0" smtClean="0"/>
          </a:p>
          <a:p>
            <a:r>
              <a:rPr lang="zh-CN" altLang="en-US" dirty="0" smtClean="0"/>
              <a:t>对于所有的中心，采用启发式算法求解，这个规模也是很小的，可以得到较为精确的优化结果。</a:t>
            </a:r>
            <a:endParaRPr lang="en-US" altLang="zh-CN" dirty="0" smtClean="0"/>
          </a:p>
          <a:p>
            <a:r>
              <a:rPr lang="zh-CN" altLang="en-US" dirty="0" smtClean="0"/>
              <a:t>也就是说，找到了类与类间的连接顺序</a:t>
            </a:r>
            <a:endParaRPr lang="zh-CN" altLang="en-US" dirty="0"/>
          </a:p>
        </p:txBody>
      </p:sp>
    </p:spTree>
    <p:extLst>
      <p:ext uri="{BB962C8B-B14F-4D97-AF65-F5344CB8AC3E}">
        <p14:creationId xmlns:p14="http://schemas.microsoft.com/office/powerpoint/2010/main" val="4376833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钻头打孔问题</a:t>
            </a:r>
            <a:r>
              <a:rPr lang="en-US" altLang="zh-CN" dirty="0" smtClean="0"/>
              <a:t>VS</a:t>
            </a:r>
            <a:r>
              <a:rPr lang="zh-CN" altLang="en-US" dirty="0" smtClean="0"/>
              <a:t>旅行商问题</a:t>
            </a:r>
            <a:endParaRPr lang="zh-CN" altLang="en-US" dirty="0"/>
          </a:p>
        </p:txBody>
      </p:sp>
      <p:sp>
        <p:nvSpPr>
          <p:cNvPr id="3" name="内容占位符 2"/>
          <p:cNvSpPr>
            <a:spLocks noGrp="1"/>
          </p:cNvSpPr>
          <p:nvPr>
            <p:ph idx="1"/>
          </p:nvPr>
        </p:nvSpPr>
        <p:spPr/>
        <p:txBody>
          <a:bodyPr/>
          <a:lstStyle/>
          <a:p>
            <a:r>
              <a:rPr lang="zh-CN" altLang="en-US" dirty="0" smtClean="0"/>
              <a:t>钻头</a:t>
            </a:r>
            <a:r>
              <a:rPr lang="en-US" altLang="zh-CN" dirty="0" smtClean="0"/>
              <a:t>——</a:t>
            </a:r>
            <a:r>
              <a:rPr lang="zh-CN" altLang="en-US" dirty="0" smtClean="0"/>
              <a:t>商人</a:t>
            </a:r>
            <a:endParaRPr lang="en-US" altLang="zh-CN" dirty="0" smtClean="0"/>
          </a:p>
          <a:p>
            <a:r>
              <a:rPr lang="zh-CN" altLang="en-US" dirty="0" smtClean="0"/>
              <a:t>孔</a:t>
            </a:r>
            <a:r>
              <a:rPr lang="en-US" altLang="zh-CN" dirty="0" smtClean="0"/>
              <a:t>———</a:t>
            </a:r>
            <a:r>
              <a:rPr lang="zh-CN" altLang="en-US" dirty="0" smtClean="0"/>
              <a:t>城市</a:t>
            </a:r>
            <a:endParaRPr lang="en-US" altLang="zh-CN" dirty="0" smtClean="0"/>
          </a:p>
          <a:p>
            <a:r>
              <a:rPr lang="zh-CN" altLang="en-US" dirty="0" smtClean="0"/>
              <a:t>钻头作业方案</a:t>
            </a:r>
            <a:r>
              <a:rPr lang="en-US" altLang="zh-CN" dirty="0" smtClean="0"/>
              <a:t>——</a:t>
            </a:r>
            <a:r>
              <a:rPr lang="zh-CN" altLang="en-US" dirty="0" smtClean="0"/>
              <a:t>商人的旅行路线</a:t>
            </a:r>
            <a:endParaRPr lang="en-US" altLang="zh-CN" dirty="0" smtClean="0"/>
          </a:p>
          <a:p>
            <a:r>
              <a:rPr lang="zh-CN" altLang="en-US" dirty="0" smtClean="0"/>
              <a:t>批量生产</a:t>
            </a:r>
            <a:r>
              <a:rPr lang="en-US" altLang="zh-CN" dirty="0" smtClean="0"/>
              <a:t>——</a:t>
            </a:r>
            <a:r>
              <a:rPr lang="zh-CN" altLang="en-US" b="1" dirty="0" smtClean="0"/>
              <a:t>回路</a:t>
            </a:r>
            <a:endParaRPr lang="en-US" altLang="zh-CN" b="1" dirty="0" smtClean="0"/>
          </a:p>
          <a:p>
            <a:r>
              <a:rPr lang="zh-CN" altLang="en-US" dirty="0" smtClean="0"/>
              <a:t>费用，时间</a:t>
            </a:r>
            <a:r>
              <a:rPr lang="en-US" altLang="zh-CN" dirty="0" smtClean="0"/>
              <a:t>——</a:t>
            </a:r>
            <a:r>
              <a:rPr lang="zh-CN" altLang="en-US" dirty="0" smtClean="0"/>
              <a:t>路程</a:t>
            </a:r>
            <a:endParaRPr lang="en-US" altLang="zh-CN" dirty="0" smtClean="0"/>
          </a:p>
          <a:p>
            <a:endParaRPr lang="en-US" altLang="zh-CN" dirty="0"/>
          </a:p>
          <a:p>
            <a:r>
              <a:rPr lang="zh-CN" altLang="en-US" b="1" dirty="0" smtClean="0">
                <a:solidFill>
                  <a:schemeClr val="tx1"/>
                </a:solidFill>
              </a:rPr>
              <a:t>三角不等式的证明</a:t>
            </a:r>
            <a:endParaRPr lang="zh-CN" altLang="en-US" b="1" dirty="0">
              <a:solidFill>
                <a:schemeClr val="tx1"/>
              </a:solidFill>
            </a:endParaRPr>
          </a:p>
        </p:txBody>
      </p:sp>
    </p:spTree>
    <p:extLst>
      <p:ext uri="{BB962C8B-B14F-4D97-AF65-F5344CB8AC3E}">
        <p14:creationId xmlns:p14="http://schemas.microsoft.com/office/powerpoint/2010/main" val="26212637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1600" y="620688"/>
            <a:ext cx="7024744" cy="1143000"/>
          </a:xfrm>
        </p:spPr>
        <p:txBody>
          <a:bodyPr/>
          <a:lstStyle/>
          <a:p>
            <a:r>
              <a:rPr lang="zh-CN" altLang="en-US" dirty="0"/>
              <a:t>类间</a:t>
            </a:r>
            <a:r>
              <a:rPr lang="zh-CN" altLang="en-US" dirty="0" smtClean="0"/>
              <a:t>的连接</a:t>
            </a:r>
            <a:endParaRPr lang="zh-CN" altLang="en-US" dirty="0"/>
          </a:p>
        </p:txBody>
      </p:sp>
      <p:sp>
        <p:nvSpPr>
          <p:cNvPr id="3" name="内容占位符 2"/>
          <p:cNvSpPr>
            <a:spLocks noGrp="1"/>
          </p:cNvSpPr>
          <p:nvPr>
            <p:ph idx="1"/>
          </p:nvPr>
        </p:nvSpPr>
        <p:spPr>
          <a:xfrm>
            <a:off x="1043608" y="1988840"/>
            <a:ext cx="8280920" cy="4680520"/>
          </a:xfrm>
        </p:spPr>
        <p:txBody>
          <a:bodyPr>
            <a:normAutofit/>
          </a:bodyPr>
          <a:lstStyle/>
          <a:p>
            <a:r>
              <a:rPr lang="zh-CN" altLang="en-US" dirty="0" smtClean="0"/>
              <a:t>贪心的思想</a:t>
            </a:r>
            <a:endParaRPr lang="en-US" altLang="zh-CN" dirty="0" smtClean="0"/>
          </a:p>
          <a:p>
            <a:endParaRPr lang="en-US" altLang="zh-CN" dirty="0" smtClean="0"/>
          </a:p>
          <a:p>
            <a:r>
              <a:rPr lang="zh-CN" altLang="en-US" dirty="0" smtClean="0"/>
              <a:t>第一个类至第二个类</a:t>
            </a:r>
            <a:endParaRPr lang="en-US" altLang="zh-CN" dirty="0" smtClean="0"/>
          </a:p>
          <a:p>
            <a:endParaRPr lang="en-US" altLang="zh-CN" dirty="0"/>
          </a:p>
          <a:p>
            <a:r>
              <a:rPr lang="zh-CN" altLang="en-US" dirty="0" smtClean="0"/>
              <a:t>第</a:t>
            </a:r>
            <a:r>
              <a:rPr lang="en-US" altLang="zh-CN" dirty="0" err="1" smtClean="0"/>
              <a:t>i</a:t>
            </a:r>
            <a:r>
              <a:rPr lang="zh-CN" altLang="en-US" dirty="0" smtClean="0"/>
              <a:t>个类至第</a:t>
            </a:r>
            <a:r>
              <a:rPr lang="en-US" altLang="zh-CN" dirty="0" smtClean="0"/>
              <a:t>i+1</a:t>
            </a:r>
            <a:r>
              <a:rPr lang="zh-CN" altLang="en-US" dirty="0" smtClean="0"/>
              <a:t>个类 （</a:t>
            </a:r>
            <a:r>
              <a:rPr lang="en-US" altLang="zh-CN" dirty="0" smtClean="0"/>
              <a:t>2&lt;</a:t>
            </a:r>
            <a:r>
              <a:rPr lang="en-US" altLang="zh-CN" dirty="0" err="1" smtClean="0"/>
              <a:t>i</a:t>
            </a:r>
            <a:r>
              <a:rPr lang="en-US" altLang="zh-CN" dirty="0" smtClean="0"/>
              <a:t>&lt;K-1</a:t>
            </a:r>
            <a:r>
              <a:rPr lang="zh-CN" altLang="en-US" dirty="0" smtClean="0"/>
              <a:t>）</a:t>
            </a:r>
            <a:endParaRPr lang="en-US" altLang="zh-CN" dirty="0" smtClean="0"/>
          </a:p>
          <a:p>
            <a:endParaRPr lang="en-US" altLang="zh-CN" dirty="0"/>
          </a:p>
          <a:p>
            <a:r>
              <a:rPr lang="zh-CN" altLang="en-US" dirty="0" smtClean="0"/>
              <a:t>第</a:t>
            </a:r>
            <a:r>
              <a:rPr lang="en-US" altLang="zh-CN" dirty="0" smtClean="0"/>
              <a:t>K</a:t>
            </a:r>
            <a:r>
              <a:rPr lang="zh-CN" altLang="en-US" dirty="0" smtClean="0"/>
              <a:t>个类至第</a:t>
            </a:r>
            <a:r>
              <a:rPr lang="en-US" altLang="zh-CN" dirty="0" smtClean="0"/>
              <a:t>1</a:t>
            </a:r>
            <a:r>
              <a:rPr lang="zh-CN" altLang="en-US" dirty="0" smtClean="0"/>
              <a:t>个类（组成回路）</a:t>
            </a:r>
            <a:endParaRPr lang="zh-CN" altLang="en-US" dirty="0"/>
          </a:p>
        </p:txBody>
      </p:sp>
    </p:spTree>
    <p:extLst>
      <p:ext uri="{BB962C8B-B14F-4D97-AF65-F5344CB8AC3E}">
        <p14:creationId xmlns:p14="http://schemas.microsoft.com/office/powerpoint/2010/main" val="6014093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2319611" y="970404"/>
            <a:ext cx="4340621" cy="2520280"/>
            <a:chOff x="2319611" y="2996952"/>
            <a:chExt cx="3026225" cy="1656184"/>
          </a:xfrm>
        </p:grpSpPr>
        <mc:AlternateContent xmlns:mc="http://schemas.openxmlformats.org/markup-compatibility/2006" xmlns:a14="http://schemas.microsoft.com/office/drawing/2010/main">
          <mc:Choice Requires="a14">
            <p:sp>
              <p:nvSpPr>
                <p:cNvPr id="4" name="椭圆 3"/>
                <p:cNvSpPr/>
                <p:nvPr/>
              </p:nvSpPr>
              <p:spPr>
                <a:xfrm>
                  <a:off x="3671363" y="3645857"/>
                  <a:ext cx="505945" cy="512668"/>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i="1">
                                    <a:solidFill>
                                      <a:schemeClr val="tx1"/>
                                    </a:solidFill>
                                    <a:latin typeface="Cambria Math"/>
                                  </a:rPr>
                                  <m:t>1</m:t>
                                </m:r>
                              </m:e>
                              <m:sub>
                                <m:r>
                                  <a:rPr lang="en-US" altLang="zh-CN" i="1">
                                    <a:solidFill>
                                      <a:schemeClr val="tx1"/>
                                    </a:solidFill>
                                    <a:latin typeface="Cambria Math"/>
                                  </a:rPr>
                                  <m:t>𝑝</m:t>
                                </m:r>
                              </m:sub>
                            </m:sSub>
                          </m:sub>
                        </m:sSub>
                      </m:oMath>
                    </m:oMathPara>
                  </a14:m>
                  <a:endParaRPr lang="zh-CN" altLang="en-US" dirty="0"/>
                </a:p>
              </p:txBody>
            </p:sp>
          </mc:Choice>
          <mc:Fallback xmlns="">
            <p:sp>
              <p:nvSpPr>
                <p:cNvPr id="4" name="椭圆 3"/>
                <p:cNvSpPr>
                  <a:spLocks noRot="1" noChangeAspect="1" noMove="1" noResize="1" noEditPoints="1" noAdjustHandles="1" noChangeArrowheads="1" noChangeShapeType="1" noTextEdit="1"/>
                </p:cNvSpPr>
                <p:nvPr/>
              </p:nvSpPr>
              <p:spPr>
                <a:xfrm>
                  <a:off x="3671363" y="3645857"/>
                  <a:ext cx="505945" cy="512668"/>
                </a:xfrm>
                <a:prstGeom prst="ellipse">
                  <a:avLst/>
                </a:prstGeom>
                <a:blipFill rotWithShape="1">
                  <a:blip r:embed="rId2"/>
                  <a:stretch>
                    <a:fillRect/>
                  </a:stretch>
                </a:blipFill>
              </p:spPr>
              <p:txBody>
                <a:bodyPr/>
                <a:lstStyle/>
                <a:p>
                  <a:r>
                    <a:rPr lang="zh-CN" altLang="en-US">
                      <a:noFill/>
                    </a:rPr>
                    <a:t> </a:t>
                  </a:r>
                </a:p>
              </p:txBody>
            </p:sp>
          </mc:Fallback>
        </mc:AlternateContent>
        <p:cxnSp>
          <p:nvCxnSpPr>
            <p:cNvPr id="5" name="曲线连接符 4"/>
            <p:cNvCxnSpPr>
              <a:endCxn id="4" idx="0"/>
            </p:cNvCxnSpPr>
            <p:nvPr/>
          </p:nvCxnSpPr>
          <p:spPr>
            <a:xfrm>
              <a:off x="3255715" y="2996952"/>
              <a:ext cx="668621" cy="64890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曲线连接符 5"/>
            <p:cNvCxnSpPr>
              <a:stCxn id="4" idx="4"/>
            </p:cNvCxnSpPr>
            <p:nvPr/>
          </p:nvCxnSpPr>
          <p:spPr>
            <a:xfrm rot="5400000">
              <a:off x="3342721" y="4071520"/>
              <a:ext cx="494611" cy="668621"/>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4" idx="6"/>
            </p:cNvCxnSpPr>
            <p:nvPr/>
          </p:nvCxnSpPr>
          <p:spPr>
            <a:xfrm>
              <a:off x="4177308" y="3902191"/>
              <a:ext cx="66258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 name="椭圆 7"/>
                <p:cNvSpPr/>
                <p:nvPr/>
              </p:nvSpPr>
              <p:spPr>
                <a:xfrm>
                  <a:off x="4839891" y="3645857"/>
                  <a:ext cx="505945" cy="512668"/>
                </a:xfrm>
                <a:prstGeom prst="ellipse">
                  <a:avLst/>
                </a:prstGeom>
                <a:solidFill>
                  <a:srgbClr val="00B0F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2</m:t>
                                </m:r>
                              </m:e>
                              <m:sub>
                                <m:r>
                                  <a:rPr lang="en-US" altLang="zh-CN" b="0" i="1" smtClean="0">
                                    <a:solidFill>
                                      <a:schemeClr val="tx1"/>
                                    </a:solidFill>
                                    <a:latin typeface="Cambria Math"/>
                                  </a:rPr>
                                  <m:t>𝑞</m:t>
                                </m:r>
                              </m:sub>
                            </m:sSub>
                          </m:sub>
                        </m:sSub>
                      </m:oMath>
                    </m:oMathPara>
                  </a14:m>
                  <a:endParaRPr lang="zh-CN" altLang="en-US" dirty="0"/>
                </a:p>
              </p:txBody>
            </p:sp>
          </mc:Choice>
          <mc:Fallback xmlns="">
            <p:sp>
              <p:nvSpPr>
                <p:cNvPr id="8" name="椭圆 7"/>
                <p:cNvSpPr>
                  <a:spLocks noRot="1" noChangeAspect="1" noMove="1" noResize="1" noEditPoints="1" noAdjustHandles="1" noChangeArrowheads="1" noChangeShapeType="1" noTextEdit="1"/>
                </p:cNvSpPr>
                <p:nvPr/>
              </p:nvSpPr>
              <p:spPr>
                <a:xfrm>
                  <a:off x="4839891" y="3645857"/>
                  <a:ext cx="505945" cy="512668"/>
                </a:xfrm>
                <a:prstGeom prst="ellipse">
                  <a:avLst/>
                </a:prstGeom>
                <a:blipFill rotWithShape="1">
                  <a:blip r:embed="rId3"/>
                  <a:stretch>
                    <a:fillRect/>
                  </a:stretch>
                </a:blipFill>
              </p:spPr>
              <p:txBody>
                <a:bodyPr/>
                <a:lstStyle/>
                <a:p>
                  <a:r>
                    <a:rPr lang="zh-CN" altLang="en-US">
                      <a:noFill/>
                    </a:rPr>
                    <a:t> </a:t>
                  </a:r>
                </a:p>
              </p:txBody>
            </p:sp>
          </mc:Fallback>
        </mc:AlternateContent>
        <p:cxnSp>
          <p:nvCxnSpPr>
            <p:cNvPr id="9" name="直接连接符 8"/>
            <p:cNvCxnSpPr/>
            <p:nvPr/>
          </p:nvCxnSpPr>
          <p:spPr>
            <a:xfrm>
              <a:off x="2535635" y="2996952"/>
              <a:ext cx="720080" cy="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94857" y="4653136"/>
              <a:ext cx="660859"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319611" y="3321405"/>
              <a:ext cx="0" cy="83712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6" name="矩形 15"/>
              <p:cNvSpPr/>
              <p:nvPr/>
            </p:nvSpPr>
            <p:spPr>
              <a:xfrm>
                <a:off x="3061697" y="4293096"/>
                <a:ext cx="3119252" cy="5589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i="1">
                          <a:latin typeface="Cambria Math"/>
                        </a:rPr>
                        <m:t>𝑑</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1</m:t>
                                  </m:r>
                                </m:e>
                                <m:sub>
                                  <m:r>
                                    <a:rPr lang="en-US" altLang="zh-CN" i="1">
                                      <a:latin typeface="Cambria Math"/>
                                    </a:rPr>
                                    <m:t>𝑝</m:t>
                                  </m:r>
                                </m:sub>
                              </m:sSub>
                            </m:sub>
                          </m:sSub>
                          <m:r>
                            <a:rPr lang="en-US" altLang="zh-CN" i="1">
                              <a:latin typeface="Cambria Math"/>
                            </a:rPr>
                            <m:t>,</m:t>
                          </m:r>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2</m:t>
                                  </m:r>
                                </m:e>
                                <m:sub>
                                  <m:r>
                                    <a:rPr lang="en-US" altLang="zh-CN" i="1">
                                      <a:latin typeface="Cambria Math"/>
                                    </a:rPr>
                                    <m:t>𝑞</m:t>
                                  </m:r>
                                </m:sub>
                              </m:sSub>
                            </m:sub>
                          </m:sSub>
                        </m:e>
                      </m:d>
                      <m:r>
                        <a:rPr lang="en-US" altLang="zh-CN" i="1">
                          <a:latin typeface="Cambria Math"/>
                        </a:rPr>
                        <m:t>=</m:t>
                      </m:r>
                      <m:func>
                        <m:funcPr>
                          <m:ctrlPr>
                            <a:rPr lang="zh-CN" altLang="zh-CN" i="1">
                              <a:latin typeface="Cambria Math"/>
                            </a:rPr>
                          </m:ctrlPr>
                        </m:funcPr>
                        <m:fName>
                          <m:limLow>
                            <m:limLowPr>
                              <m:ctrlPr>
                                <a:rPr lang="zh-CN" altLang="zh-CN" i="1">
                                  <a:latin typeface="Cambria Math"/>
                                </a:rPr>
                              </m:ctrlPr>
                            </m:limLowPr>
                            <m:e>
                              <m:r>
                                <m:rPr>
                                  <m:sty m:val="p"/>
                                </m:rPr>
                                <a:rPr lang="en-US" altLang="zh-CN">
                                  <a:latin typeface="Cambria Math"/>
                                </a:rPr>
                                <m:t>min</m:t>
                              </m:r>
                            </m:e>
                            <m:lim>
                              <m:r>
                                <a:rPr lang="en-US" altLang="zh-CN" i="1">
                                  <a:latin typeface="Cambria Math"/>
                                </a:rPr>
                                <m:t>𝑖</m:t>
                              </m:r>
                              <m:r>
                                <a:rPr lang="en-US" altLang="zh-CN" i="1">
                                  <a:latin typeface="Cambria Math"/>
                                </a:rPr>
                                <m:t>,</m:t>
                              </m:r>
                              <m:r>
                                <a:rPr lang="en-US" altLang="zh-CN" i="1">
                                  <a:latin typeface="Cambria Math"/>
                                </a:rPr>
                                <m:t>𝑗</m:t>
                              </m:r>
                            </m:lim>
                          </m:limLow>
                        </m:fName>
                        <m:e>
                          <m:r>
                            <a:rPr lang="en-US" altLang="zh-CN" i="1">
                              <a:latin typeface="Cambria Math"/>
                            </a:rPr>
                            <m:t>𝑑</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1</m:t>
                                      </m:r>
                                    </m:e>
                                    <m:sub>
                                      <m:r>
                                        <a:rPr lang="en-US" altLang="zh-CN" i="1">
                                          <a:latin typeface="Cambria Math"/>
                                        </a:rPr>
                                        <m:t>𝑖</m:t>
                                      </m:r>
                                    </m:sub>
                                  </m:sSub>
                                </m:sub>
                              </m:sSub>
                              <m:r>
                                <a:rPr lang="en-US" altLang="zh-CN" i="1">
                                  <a:latin typeface="Cambria Math"/>
                                </a:rPr>
                                <m:t>,</m:t>
                              </m:r>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2</m:t>
                                      </m:r>
                                    </m:e>
                                    <m:sub>
                                      <m:r>
                                        <a:rPr lang="en-US" altLang="zh-CN" i="1">
                                          <a:latin typeface="Cambria Math"/>
                                        </a:rPr>
                                        <m:t>𝑗</m:t>
                                      </m:r>
                                    </m:sub>
                                  </m:sSub>
                                </m:sub>
                              </m:sSub>
                            </m:e>
                          </m:d>
                        </m:e>
                      </m:func>
                    </m:oMath>
                  </m:oMathPara>
                </a14:m>
                <a:endParaRPr lang="zh-CN" altLang="zh-CN" dirty="0"/>
              </a:p>
            </p:txBody>
          </p:sp>
        </mc:Choice>
        <mc:Fallback xmlns="">
          <p:sp>
            <p:nvSpPr>
              <p:cNvPr id="16" name="矩形 15"/>
              <p:cNvSpPr>
                <a:spLocks noRot="1" noChangeAspect="1" noMove="1" noResize="1" noEditPoints="1" noAdjustHandles="1" noChangeArrowheads="1" noChangeShapeType="1" noTextEdit="1"/>
              </p:cNvSpPr>
              <p:nvPr/>
            </p:nvSpPr>
            <p:spPr>
              <a:xfrm>
                <a:off x="3061697" y="4293096"/>
                <a:ext cx="3119252" cy="558936"/>
              </a:xfrm>
              <a:prstGeom prst="rect">
                <a:avLst/>
              </a:prstGeom>
              <a:blipFill rotWithShape="1">
                <a:blip r:embed="rId4"/>
                <a:stretch>
                  <a:fillRect b="-434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156789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椭圆 3"/>
              <p:cNvSpPr/>
              <p:nvPr/>
            </p:nvSpPr>
            <p:spPr>
              <a:xfrm>
                <a:off x="2035320" y="1629633"/>
                <a:ext cx="505945" cy="512668"/>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i="1">
                                  <a:solidFill>
                                    <a:schemeClr val="tx1"/>
                                  </a:solidFill>
                                  <a:latin typeface="Cambria Math"/>
                                </a:rPr>
                                <m:t>1</m:t>
                              </m:r>
                            </m:e>
                            <m:sub>
                              <m:r>
                                <a:rPr lang="en-US" altLang="zh-CN" i="1">
                                  <a:solidFill>
                                    <a:schemeClr val="tx1"/>
                                  </a:solidFill>
                                  <a:latin typeface="Cambria Math"/>
                                </a:rPr>
                                <m:t>𝑝</m:t>
                              </m:r>
                            </m:sub>
                          </m:sSub>
                        </m:sub>
                      </m:sSub>
                    </m:oMath>
                  </m:oMathPara>
                </a14:m>
                <a:endParaRPr lang="zh-CN" altLang="en-US" dirty="0"/>
              </a:p>
            </p:txBody>
          </p:sp>
        </mc:Choice>
        <mc:Fallback xmlns="">
          <p:sp>
            <p:nvSpPr>
              <p:cNvPr id="4" name="椭圆 3"/>
              <p:cNvSpPr>
                <a:spLocks noRot="1" noChangeAspect="1" noMove="1" noResize="1" noEditPoints="1" noAdjustHandles="1" noChangeArrowheads="1" noChangeShapeType="1" noTextEdit="1"/>
              </p:cNvSpPr>
              <p:nvPr/>
            </p:nvSpPr>
            <p:spPr>
              <a:xfrm>
                <a:off x="2035320" y="1629633"/>
                <a:ext cx="505945" cy="512668"/>
              </a:xfrm>
              <a:prstGeom prst="ellipse">
                <a:avLst/>
              </a:prstGeom>
              <a:blipFill rotWithShape="1">
                <a:blip r:embed="rId2"/>
                <a:stretch>
                  <a:fillRect/>
                </a:stretch>
              </a:blipFill>
            </p:spPr>
            <p:txBody>
              <a:bodyPr/>
              <a:lstStyle/>
              <a:p>
                <a:r>
                  <a:rPr lang="zh-CN" altLang="en-US">
                    <a:noFill/>
                  </a:rPr>
                  <a:t> </a:t>
                </a:r>
              </a:p>
            </p:txBody>
          </p:sp>
        </mc:Fallback>
      </mc:AlternateContent>
      <p:cxnSp>
        <p:nvCxnSpPr>
          <p:cNvPr id="8" name="曲线连接符 7"/>
          <p:cNvCxnSpPr>
            <a:endCxn id="4" idx="0"/>
          </p:cNvCxnSpPr>
          <p:nvPr/>
        </p:nvCxnSpPr>
        <p:spPr>
          <a:xfrm>
            <a:off x="1619672" y="980728"/>
            <a:ext cx="668621" cy="648905"/>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曲线连接符 15"/>
          <p:cNvCxnSpPr>
            <a:stCxn id="4" idx="4"/>
          </p:cNvCxnSpPr>
          <p:nvPr/>
        </p:nvCxnSpPr>
        <p:spPr>
          <a:xfrm rot="5400000">
            <a:off x="1706678" y="2055296"/>
            <a:ext cx="494611" cy="668621"/>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4" idx="6"/>
          </p:cNvCxnSpPr>
          <p:nvPr/>
        </p:nvCxnSpPr>
        <p:spPr>
          <a:xfrm>
            <a:off x="2541265" y="1885967"/>
            <a:ext cx="66258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椭圆 18"/>
              <p:cNvSpPr/>
              <p:nvPr/>
            </p:nvSpPr>
            <p:spPr>
              <a:xfrm>
                <a:off x="3203848" y="1629633"/>
                <a:ext cx="505945" cy="512668"/>
              </a:xfrm>
              <a:prstGeom prst="ellipse">
                <a:avLst/>
              </a:prstGeom>
              <a:solidFill>
                <a:srgbClr val="00B0F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2</m:t>
                              </m:r>
                            </m:e>
                            <m:sub>
                              <m:r>
                                <a:rPr lang="en-US" altLang="zh-CN" b="0" i="1" smtClean="0">
                                  <a:solidFill>
                                    <a:schemeClr val="tx1"/>
                                  </a:solidFill>
                                  <a:latin typeface="Cambria Math"/>
                                </a:rPr>
                                <m:t>𝑞</m:t>
                              </m:r>
                            </m:sub>
                          </m:sSub>
                        </m:sub>
                      </m:sSub>
                    </m:oMath>
                  </m:oMathPara>
                </a14:m>
                <a:endParaRPr lang="zh-CN" altLang="en-US" dirty="0"/>
              </a:p>
            </p:txBody>
          </p:sp>
        </mc:Choice>
        <mc:Fallback xmlns="">
          <p:sp>
            <p:nvSpPr>
              <p:cNvPr id="19" name="椭圆 18"/>
              <p:cNvSpPr>
                <a:spLocks noRot="1" noChangeAspect="1" noMove="1" noResize="1" noEditPoints="1" noAdjustHandles="1" noChangeArrowheads="1" noChangeShapeType="1" noTextEdit="1"/>
              </p:cNvSpPr>
              <p:nvPr/>
            </p:nvSpPr>
            <p:spPr>
              <a:xfrm>
                <a:off x="3203848" y="1629633"/>
                <a:ext cx="505945" cy="512668"/>
              </a:xfrm>
              <a:prstGeom prst="ellipse">
                <a:avLst/>
              </a:prstGeom>
              <a:blipFill rotWithShape="1">
                <a:blip r:embed="rId3"/>
                <a:stretch>
                  <a:fillRect/>
                </a:stretch>
              </a:blipFill>
            </p:spPr>
            <p:txBody>
              <a:bodyPr/>
              <a:lstStyle/>
              <a:p>
                <a:r>
                  <a:rPr lang="zh-CN" altLang="en-US">
                    <a:noFill/>
                  </a:rPr>
                  <a:t> </a:t>
                </a:r>
              </a:p>
            </p:txBody>
          </p:sp>
        </mc:Fallback>
      </mc:AlternateContent>
      <p:cxnSp>
        <p:nvCxnSpPr>
          <p:cNvPr id="3" name="曲线连接符 2"/>
          <p:cNvCxnSpPr>
            <a:stCxn id="19" idx="0"/>
          </p:cNvCxnSpPr>
          <p:nvPr/>
        </p:nvCxnSpPr>
        <p:spPr>
          <a:xfrm rot="5400000" flipH="1" flipV="1">
            <a:off x="3473934" y="963616"/>
            <a:ext cx="648905" cy="683131"/>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曲线连接符 10"/>
          <p:cNvCxnSpPr>
            <a:endCxn id="19" idx="4"/>
          </p:cNvCxnSpPr>
          <p:nvPr/>
        </p:nvCxnSpPr>
        <p:spPr>
          <a:xfrm rot="10800000">
            <a:off x="3456822" y="2142302"/>
            <a:ext cx="683131" cy="638627"/>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椭圆 14"/>
              <p:cNvSpPr/>
              <p:nvPr/>
            </p:nvSpPr>
            <p:spPr>
              <a:xfrm>
                <a:off x="4139952" y="724395"/>
                <a:ext cx="648072" cy="580786"/>
              </a:xfrm>
              <a:prstGeom prst="ellipse">
                <a:avLst/>
              </a:prstGeom>
              <a:solidFill>
                <a:srgbClr val="00B0F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2</m:t>
                              </m:r>
                            </m:e>
                            <m:sub>
                              <m:r>
                                <a:rPr lang="en-US" altLang="zh-CN" b="0" i="1" smtClean="0">
                                  <a:solidFill>
                                    <a:schemeClr val="tx1"/>
                                  </a:solidFill>
                                  <a:latin typeface="Cambria Math"/>
                                </a:rPr>
                                <m:t>𝑞</m:t>
                              </m:r>
                              <m:r>
                                <a:rPr lang="en-US" altLang="zh-CN" b="0" i="1" smtClean="0">
                                  <a:solidFill>
                                    <a:schemeClr val="tx1"/>
                                  </a:solidFill>
                                  <a:latin typeface="Cambria Math"/>
                                </a:rPr>
                                <m:t>+1</m:t>
                              </m:r>
                            </m:sub>
                          </m:sSub>
                        </m:sub>
                      </m:sSub>
                    </m:oMath>
                  </m:oMathPara>
                </a14:m>
                <a:endParaRPr lang="zh-CN" altLang="en-US" dirty="0"/>
              </a:p>
            </p:txBody>
          </p:sp>
        </mc:Choice>
        <mc:Fallback xmlns="">
          <p:sp>
            <p:nvSpPr>
              <p:cNvPr id="15" name="椭圆 14"/>
              <p:cNvSpPr>
                <a:spLocks noRot="1" noChangeAspect="1" noMove="1" noResize="1" noEditPoints="1" noAdjustHandles="1" noChangeArrowheads="1" noChangeShapeType="1" noTextEdit="1"/>
              </p:cNvSpPr>
              <p:nvPr/>
            </p:nvSpPr>
            <p:spPr>
              <a:xfrm>
                <a:off x="4139952" y="724395"/>
                <a:ext cx="648072" cy="580786"/>
              </a:xfrm>
              <a:prstGeom prst="ellipse">
                <a:avLst/>
              </a:prstGeom>
              <a:blipFill rotWithShape="1">
                <a:blip r:embed="rId4"/>
                <a:stretch>
                  <a:fillRect l="-183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7" name="椭圆 16"/>
              <p:cNvSpPr/>
              <p:nvPr/>
            </p:nvSpPr>
            <p:spPr>
              <a:xfrm>
                <a:off x="4139951" y="2524596"/>
                <a:ext cx="648073" cy="616372"/>
              </a:xfrm>
              <a:prstGeom prst="ellipse">
                <a:avLst/>
              </a:prstGeom>
              <a:solidFill>
                <a:srgbClr val="00B0F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2</m:t>
                              </m:r>
                            </m:e>
                            <m:sub>
                              <m:r>
                                <a:rPr lang="en-US" altLang="zh-CN" b="0" i="1" smtClean="0">
                                  <a:solidFill>
                                    <a:schemeClr val="tx1"/>
                                  </a:solidFill>
                                  <a:latin typeface="Cambria Math"/>
                                </a:rPr>
                                <m:t>𝑞</m:t>
                              </m:r>
                              <m:r>
                                <a:rPr lang="en-US" altLang="zh-CN" b="0" i="1" smtClean="0">
                                  <a:solidFill>
                                    <a:schemeClr val="tx1"/>
                                  </a:solidFill>
                                  <a:latin typeface="Cambria Math"/>
                                </a:rPr>
                                <m:t>−1</m:t>
                              </m:r>
                            </m:sub>
                          </m:sSub>
                        </m:sub>
                      </m:sSub>
                    </m:oMath>
                  </m:oMathPara>
                </a14:m>
                <a:endParaRPr lang="zh-CN" altLang="en-US" dirty="0"/>
              </a:p>
            </p:txBody>
          </p:sp>
        </mc:Choice>
        <mc:Fallback xmlns="">
          <p:sp>
            <p:nvSpPr>
              <p:cNvPr id="17" name="椭圆 16"/>
              <p:cNvSpPr>
                <a:spLocks noRot="1" noChangeAspect="1" noMove="1" noResize="1" noEditPoints="1" noAdjustHandles="1" noChangeArrowheads="1" noChangeShapeType="1" noTextEdit="1"/>
              </p:cNvSpPr>
              <p:nvPr/>
            </p:nvSpPr>
            <p:spPr>
              <a:xfrm>
                <a:off x="4139951" y="2524596"/>
                <a:ext cx="648073" cy="616372"/>
              </a:xfrm>
              <a:prstGeom prst="ellipse">
                <a:avLst/>
              </a:prstGeom>
              <a:blipFill rotWithShape="1">
                <a:blip r:embed="rId5"/>
                <a:stretch>
                  <a:fillRect l="-1835"/>
                </a:stretch>
              </a:blipFill>
            </p:spPr>
            <p:txBody>
              <a:bodyPr/>
              <a:lstStyle/>
              <a:p>
                <a:r>
                  <a:rPr lang="zh-CN" altLang="en-US">
                    <a:noFill/>
                  </a:rPr>
                  <a:t> </a:t>
                </a:r>
              </a:p>
            </p:txBody>
          </p:sp>
        </mc:Fallback>
      </mc:AlternateContent>
      <p:cxnSp>
        <p:nvCxnSpPr>
          <p:cNvPr id="13" name="直接连接符 12"/>
          <p:cNvCxnSpPr/>
          <p:nvPr/>
        </p:nvCxnSpPr>
        <p:spPr>
          <a:xfrm>
            <a:off x="899592" y="980728"/>
            <a:ext cx="720080" cy="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958814" y="2605121"/>
            <a:ext cx="720080" cy="1702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83568" y="1305181"/>
            <a:ext cx="0" cy="8371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5" idx="6"/>
          </p:cNvCxnSpPr>
          <p:nvPr/>
        </p:nvCxnSpPr>
        <p:spPr>
          <a:xfrm flipV="1">
            <a:off x="4788024" y="997758"/>
            <a:ext cx="864096" cy="1703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788024" y="2815752"/>
            <a:ext cx="864096" cy="1703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2" name="曲线连接符 31"/>
          <p:cNvCxnSpPr>
            <a:stCxn id="15" idx="4"/>
            <a:endCxn id="33" idx="0"/>
          </p:cNvCxnSpPr>
          <p:nvPr/>
        </p:nvCxnSpPr>
        <p:spPr>
          <a:xfrm rot="5400000">
            <a:off x="2072492" y="1325535"/>
            <a:ext cx="2411851" cy="2371142"/>
          </a:xfrm>
          <a:prstGeom prst="curvedConnector3">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3" name="椭圆 32"/>
              <p:cNvSpPr/>
              <p:nvPr/>
            </p:nvSpPr>
            <p:spPr>
              <a:xfrm>
                <a:off x="1768809" y="3717032"/>
                <a:ext cx="648073" cy="6163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3</m:t>
                              </m:r>
                            </m:e>
                            <m:sub>
                              <m:r>
                                <a:rPr lang="en-US" altLang="zh-CN" b="0" i="1" smtClean="0">
                                  <a:solidFill>
                                    <a:schemeClr val="tx1"/>
                                  </a:solidFill>
                                  <a:latin typeface="Cambria Math"/>
                                </a:rPr>
                                <m:t>𝑐</m:t>
                              </m:r>
                            </m:sub>
                          </m:sSub>
                        </m:sub>
                      </m:sSub>
                    </m:oMath>
                  </m:oMathPara>
                </a14:m>
                <a:endParaRPr lang="zh-CN" altLang="en-US" dirty="0"/>
              </a:p>
            </p:txBody>
          </p:sp>
        </mc:Choice>
        <mc:Fallback xmlns="">
          <p:sp>
            <p:nvSpPr>
              <p:cNvPr id="33" name="椭圆 32"/>
              <p:cNvSpPr>
                <a:spLocks noRot="1" noChangeAspect="1" noMove="1" noResize="1" noEditPoints="1" noAdjustHandles="1" noChangeArrowheads="1" noChangeShapeType="1" noTextEdit="1"/>
              </p:cNvSpPr>
              <p:nvPr/>
            </p:nvSpPr>
            <p:spPr>
              <a:xfrm>
                <a:off x="1768809" y="3717032"/>
                <a:ext cx="648073" cy="616372"/>
              </a:xfrm>
              <a:prstGeom prst="ellipse">
                <a:avLst/>
              </a:prstGeom>
              <a:blipFill rotWithShape="1">
                <a:blip r:embed="rId6"/>
                <a:stretch>
                  <a:fillRect/>
                </a:stretch>
              </a:blipFill>
            </p:spPr>
            <p:txBody>
              <a:bodyPr/>
              <a:lstStyle/>
              <a:p>
                <a:r>
                  <a:rPr lang="zh-CN" altLang="en-US">
                    <a:noFill/>
                  </a:rPr>
                  <a:t> </a:t>
                </a:r>
              </a:p>
            </p:txBody>
          </p:sp>
        </mc:Fallback>
      </mc:AlternateContent>
      <p:cxnSp>
        <p:nvCxnSpPr>
          <p:cNvPr id="38" name="曲线连接符 37"/>
          <p:cNvCxnSpPr>
            <a:stCxn id="17" idx="4"/>
          </p:cNvCxnSpPr>
          <p:nvPr/>
        </p:nvCxnSpPr>
        <p:spPr>
          <a:xfrm rot="16200000" flipH="1">
            <a:off x="4687937" y="2917019"/>
            <a:ext cx="884252" cy="1332150"/>
          </a:xfrm>
          <a:prstGeom prst="curvedConnector2">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42" name="曲线连接符 41"/>
          <p:cNvCxnSpPr/>
          <p:nvPr/>
        </p:nvCxnSpPr>
        <p:spPr>
          <a:xfrm rot="16200000" flipH="1">
            <a:off x="2495597" y="3112861"/>
            <a:ext cx="2441088" cy="2"/>
          </a:xfrm>
          <a:prstGeom prst="curvedConnector3">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0" name="椭圆 49"/>
              <p:cNvSpPr/>
              <p:nvPr/>
            </p:nvSpPr>
            <p:spPr>
              <a:xfrm>
                <a:off x="3385756" y="4333404"/>
                <a:ext cx="648073" cy="6163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3</m:t>
                              </m:r>
                            </m:e>
                            <m:sub>
                              <m:r>
                                <a:rPr lang="en-US" altLang="zh-CN" b="0" i="1" smtClean="0">
                                  <a:solidFill>
                                    <a:schemeClr val="tx1"/>
                                  </a:solidFill>
                                  <a:latin typeface="Cambria Math"/>
                                </a:rPr>
                                <m:t>𝑎</m:t>
                              </m:r>
                            </m:sub>
                          </m:sSub>
                        </m:sub>
                      </m:sSub>
                    </m:oMath>
                  </m:oMathPara>
                </a14:m>
                <a:endParaRPr lang="zh-CN" altLang="en-US" dirty="0"/>
              </a:p>
            </p:txBody>
          </p:sp>
        </mc:Choice>
        <mc:Fallback xmlns="">
          <p:sp>
            <p:nvSpPr>
              <p:cNvPr id="50" name="椭圆 49"/>
              <p:cNvSpPr>
                <a:spLocks noRot="1" noChangeAspect="1" noMove="1" noResize="1" noEditPoints="1" noAdjustHandles="1" noChangeArrowheads="1" noChangeShapeType="1" noTextEdit="1"/>
              </p:cNvSpPr>
              <p:nvPr/>
            </p:nvSpPr>
            <p:spPr>
              <a:xfrm>
                <a:off x="3385756" y="4333404"/>
                <a:ext cx="648073" cy="616372"/>
              </a:xfrm>
              <a:prstGeom prst="ellipse">
                <a:avLst/>
              </a:prstGeom>
              <a:blipFill rotWithShape="1">
                <a:blip r:embed="rId7"/>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1" name="椭圆 50"/>
              <p:cNvSpPr/>
              <p:nvPr/>
            </p:nvSpPr>
            <p:spPr>
              <a:xfrm>
                <a:off x="5796138" y="3717034"/>
                <a:ext cx="648073" cy="6163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smtClean="0">
                                  <a:solidFill>
                                    <a:schemeClr val="tx1"/>
                                  </a:solidFill>
                                  <a:latin typeface="Cambria Math"/>
                                </a:rPr>
                              </m:ctrlPr>
                            </m:sSubPr>
                            <m:e>
                              <m:r>
                                <a:rPr lang="en-US" altLang="zh-CN" b="0" i="1" smtClean="0">
                                  <a:solidFill>
                                    <a:schemeClr val="tx1"/>
                                  </a:solidFill>
                                  <a:latin typeface="Cambria Math"/>
                                </a:rPr>
                                <m:t>3</m:t>
                              </m:r>
                            </m:e>
                            <m:sub>
                              <m:r>
                                <a:rPr lang="en-US" altLang="zh-CN" b="0" i="1" smtClean="0">
                                  <a:solidFill>
                                    <a:schemeClr val="tx1"/>
                                  </a:solidFill>
                                  <a:latin typeface="Cambria Math"/>
                                </a:rPr>
                                <m:t>𝑏</m:t>
                              </m:r>
                            </m:sub>
                          </m:sSub>
                        </m:sub>
                      </m:sSub>
                    </m:oMath>
                  </m:oMathPara>
                </a14:m>
                <a:endParaRPr lang="zh-CN" altLang="en-US" dirty="0"/>
              </a:p>
            </p:txBody>
          </p:sp>
        </mc:Choice>
        <mc:Fallback xmlns="">
          <p:sp>
            <p:nvSpPr>
              <p:cNvPr id="51" name="椭圆 50"/>
              <p:cNvSpPr>
                <a:spLocks noRot="1" noChangeAspect="1" noMove="1" noResize="1" noEditPoints="1" noAdjustHandles="1" noChangeArrowheads="1" noChangeShapeType="1" noTextEdit="1"/>
              </p:cNvSpPr>
              <p:nvPr/>
            </p:nvSpPr>
            <p:spPr>
              <a:xfrm>
                <a:off x="5796138" y="3717034"/>
                <a:ext cx="648073" cy="616372"/>
              </a:xfrm>
              <a:prstGeom prst="ellipse">
                <a:avLst/>
              </a:prstGeom>
              <a:blipFill rotWithShape="1">
                <a:blip r:embed="rId8"/>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2" name="矩形 51"/>
              <p:cNvSpPr/>
              <p:nvPr/>
            </p:nvSpPr>
            <p:spPr>
              <a:xfrm>
                <a:off x="1037785" y="4832914"/>
                <a:ext cx="1888337" cy="50687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𝑑</m:t>
                          </m:r>
                        </m:e>
                        <m:sub>
                          <m:r>
                            <a:rPr lang="en-US" altLang="zh-CN" i="1">
                              <a:latin typeface="Cambria Math"/>
                            </a:rPr>
                            <m:t>1</m:t>
                          </m:r>
                        </m:sub>
                      </m:sSub>
                      <m:r>
                        <a:rPr lang="en-US" altLang="zh-CN" i="1">
                          <a:latin typeface="Cambria Math"/>
                        </a:rPr>
                        <m:t>=</m:t>
                      </m:r>
                      <m:r>
                        <a:rPr lang="en-US" altLang="zh-CN" i="1">
                          <a:latin typeface="Cambria Math"/>
                        </a:rPr>
                        <m:t>𝑑</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2</m:t>
                                  </m:r>
                                </m:e>
                                <m:sub>
                                  <m:r>
                                    <a:rPr lang="en-US" altLang="zh-CN" i="1">
                                      <a:latin typeface="Cambria Math"/>
                                    </a:rPr>
                                    <m:t>𝑞</m:t>
                                  </m:r>
                                </m:sub>
                              </m:sSub>
                            </m:sub>
                          </m:sSub>
                          <m:r>
                            <a:rPr lang="en-US" altLang="zh-CN" i="1">
                              <a:latin typeface="Cambria Math"/>
                            </a:rPr>
                            <m:t>,</m:t>
                          </m:r>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3</m:t>
                                  </m:r>
                                </m:e>
                                <m:sub>
                                  <m:r>
                                    <a:rPr lang="en-US" altLang="zh-CN" i="1">
                                      <a:latin typeface="Cambria Math"/>
                                    </a:rPr>
                                    <m:t>𝑎</m:t>
                                  </m:r>
                                </m:sub>
                              </m:sSub>
                            </m:sub>
                          </m:sSub>
                        </m:e>
                      </m:d>
                    </m:oMath>
                  </m:oMathPara>
                </a14:m>
                <a:endParaRPr lang="zh-CN" altLang="en-US" dirty="0"/>
              </a:p>
            </p:txBody>
          </p:sp>
        </mc:Choice>
        <mc:Fallback xmlns="">
          <p:sp>
            <p:nvSpPr>
              <p:cNvPr id="52" name="矩形 51"/>
              <p:cNvSpPr>
                <a:spLocks noRot="1" noChangeAspect="1" noMove="1" noResize="1" noEditPoints="1" noAdjustHandles="1" noChangeArrowheads="1" noChangeShapeType="1" noTextEdit="1"/>
              </p:cNvSpPr>
              <p:nvPr/>
            </p:nvSpPr>
            <p:spPr>
              <a:xfrm>
                <a:off x="1037785" y="4832914"/>
                <a:ext cx="1888337" cy="506870"/>
              </a:xfrm>
              <a:prstGeom prst="rect">
                <a:avLst/>
              </a:prstGeom>
              <a:blipFill rotWithShape="1">
                <a:blip r:embed="rId9"/>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3" name="矩形 52"/>
              <p:cNvSpPr/>
              <p:nvPr/>
            </p:nvSpPr>
            <p:spPr>
              <a:xfrm>
                <a:off x="990829" y="5370402"/>
                <a:ext cx="3625736" cy="50687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𝑑</m:t>
                          </m:r>
                        </m:e>
                        <m:sub>
                          <m:r>
                            <a:rPr lang="en-US" altLang="zh-CN" i="1">
                              <a:latin typeface="Cambria Math"/>
                            </a:rPr>
                            <m:t>2</m:t>
                          </m:r>
                        </m:sub>
                      </m:sSub>
                      <m:r>
                        <a:rPr lang="en-US" altLang="zh-CN" i="1">
                          <a:latin typeface="Cambria Math"/>
                        </a:rPr>
                        <m:t>=</m:t>
                      </m:r>
                      <m:r>
                        <a:rPr lang="en-US" altLang="zh-CN" i="1">
                          <a:latin typeface="Cambria Math"/>
                        </a:rPr>
                        <m:t>𝑑</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2</m:t>
                                  </m:r>
                                </m:e>
                                <m:sub>
                                  <m:r>
                                    <a:rPr lang="en-US" altLang="zh-CN" i="1">
                                      <a:latin typeface="Cambria Math"/>
                                    </a:rPr>
                                    <m:t>𝑞</m:t>
                                  </m:r>
                                  <m:r>
                                    <a:rPr lang="en-US" altLang="zh-CN" i="1">
                                      <a:latin typeface="Cambria Math"/>
                                    </a:rPr>
                                    <m:t>−1</m:t>
                                  </m:r>
                                </m:sub>
                              </m:sSub>
                            </m:sub>
                          </m:sSub>
                          <m:r>
                            <a:rPr lang="en-US" altLang="zh-CN" i="1">
                              <a:latin typeface="Cambria Math"/>
                            </a:rPr>
                            <m:t>,</m:t>
                          </m:r>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3</m:t>
                                  </m:r>
                                </m:e>
                                <m:sub>
                                  <m:r>
                                    <a:rPr lang="en-US" altLang="zh-CN" i="1">
                                      <a:latin typeface="Cambria Math"/>
                                    </a:rPr>
                                    <m:t>𝑏</m:t>
                                  </m:r>
                                </m:sub>
                              </m:sSub>
                            </m:sub>
                          </m:sSub>
                        </m:e>
                      </m:d>
                      <m:r>
                        <a:rPr lang="en-US" altLang="zh-CN" i="1">
                          <a:latin typeface="Cambria Math"/>
                        </a:rPr>
                        <m:t>−</m:t>
                      </m:r>
                      <m:r>
                        <a:rPr lang="en-US" altLang="zh-CN" i="1">
                          <a:latin typeface="Cambria Math"/>
                        </a:rPr>
                        <m:t>𝑑</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2</m:t>
                                  </m:r>
                                </m:e>
                                <m:sub>
                                  <m:r>
                                    <a:rPr lang="en-US" altLang="zh-CN" i="1">
                                      <a:latin typeface="Cambria Math"/>
                                    </a:rPr>
                                    <m:t>𝑞</m:t>
                                  </m:r>
                                </m:sub>
                              </m:sSub>
                            </m:sub>
                          </m:sSub>
                          <m:r>
                            <a:rPr lang="en-US" altLang="zh-CN" i="1">
                              <a:latin typeface="Cambria Math"/>
                            </a:rPr>
                            <m:t>,</m:t>
                          </m:r>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2</m:t>
                                  </m:r>
                                </m:e>
                                <m:sub>
                                  <m:r>
                                    <a:rPr lang="en-US" altLang="zh-CN" i="1">
                                      <a:latin typeface="Cambria Math"/>
                                    </a:rPr>
                                    <m:t>𝑞</m:t>
                                  </m:r>
                                  <m:r>
                                    <a:rPr lang="en-US" altLang="zh-CN" i="1">
                                      <a:latin typeface="Cambria Math"/>
                                    </a:rPr>
                                    <m:t>−</m:t>
                                  </m:r>
                                  <m:r>
                                    <a:rPr lang="en-US" altLang="zh-CN">
                                      <a:latin typeface="Cambria Math"/>
                                    </a:rPr>
                                    <m:t>1</m:t>
                                  </m:r>
                                </m:sub>
                              </m:sSub>
                            </m:sub>
                          </m:sSub>
                        </m:e>
                      </m:d>
                    </m:oMath>
                  </m:oMathPara>
                </a14:m>
                <a:endParaRPr lang="zh-CN" altLang="en-US" dirty="0"/>
              </a:p>
            </p:txBody>
          </p:sp>
        </mc:Choice>
        <mc:Fallback xmlns="">
          <p:sp>
            <p:nvSpPr>
              <p:cNvPr id="53" name="矩形 52"/>
              <p:cNvSpPr>
                <a:spLocks noRot="1" noChangeAspect="1" noMove="1" noResize="1" noEditPoints="1" noAdjustHandles="1" noChangeArrowheads="1" noChangeShapeType="1" noTextEdit="1"/>
              </p:cNvSpPr>
              <p:nvPr/>
            </p:nvSpPr>
            <p:spPr>
              <a:xfrm>
                <a:off x="990829" y="5370402"/>
                <a:ext cx="3625736" cy="506870"/>
              </a:xfrm>
              <a:prstGeom prst="rect">
                <a:avLst/>
              </a:prstGeom>
              <a:blipFill rotWithShape="1">
                <a:blip r:embed="rId10"/>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4" name="矩形 53"/>
              <p:cNvSpPr/>
              <p:nvPr/>
            </p:nvSpPr>
            <p:spPr>
              <a:xfrm>
                <a:off x="971600" y="5877272"/>
                <a:ext cx="3614516" cy="50687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𝑑</m:t>
                          </m:r>
                        </m:e>
                        <m:sub>
                          <m:r>
                            <a:rPr lang="en-US" altLang="zh-CN" i="1">
                              <a:latin typeface="Cambria Math"/>
                            </a:rPr>
                            <m:t>3</m:t>
                          </m:r>
                        </m:sub>
                      </m:sSub>
                      <m:r>
                        <a:rPr lang="en-US" altLang="zh-CN" i="1">
                          <a:latin typeface="Cambria Math"/>
                        </a:rPr>
                        <m:t>=</m:t>
                      </m:r>
                      <m:r>
                        <a:rPr lang="en-US" altLang="zh-CN" i="1">
                          <a:latin typeface="Cambria Math"/>
                        </a:rPr>
                        <m:t>𝑑</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2</m:t>
                                  </m:r>
                                </m:e>
                                <m:sub>
                                  <m:r>
                                    <a:rPr lang="en-US" altLang="zh-CN" i="1">
                                      <a:latin typeface="Cambria Math"/>
                                    </a:rPr>
                                    <m:t>𝑞</m:t>
                                  </m:r>
                                  <m:r>
                                    <a:rPr lang="en-US" altLang="zh-CN" i="1">
                                      <a:latin typeface="Cambria Math"/>
                                    </a:rPr>
                                    <m:t>+1</m:t>
                                  </m:r>
                                </m:sub>
                              </m:sSub>
                            </m:sub>
                          </m:sSub>
                          <m:r>
                            <a:rPr lang="en-US" altLang="zh-CN" i="1">
                              <a:latin typeface="Cambria Math"/>
                            </a:rPr>
                            <m:t>,</m:t>
                          </m:r>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3</m:t>
                                  </m:r>
                                </m:e>
                                <m:sub>
                                  <m:r>
                                    <a:rPr lang="en-US" altLang="zh-CN" i="1">
                                      <a:latin typeface="Cambria Math"/>
                                    </a:rPr>
                                    <m:t>𝑐</m:t>
                                  </m:r>
                                </m:sub>
                              </m:sSub>
                            </m:sub>
                          </m:sSub>
                        </m:e>
                      </m:d>
                      <m:r>
                        <a:rPr lang="en-US" altLang="zh-CN" i="1">
                          <a:latin typeface="Cambria Math"/>
                        </a:rPr>
                        <m:t>−</m:t>
                      </m:r>
                      <m:r>
                        <a:rPr lang="en-US" altLang="zh-CN" i="1">
                          <a:latin typeface="Cambria Math"/>
                        </a:rPr>
                        <m:t>𝑑</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2</m:t>
                                  </m:r>
                                </m:e>
                                <m:sub>
                                  <m:r>
                                    <a:rPr lang="en-US" altLang="zh-CN" i="1">
                                      <a:latin typeface="Cambria Math"/>
                                    </a:rPr>
                                    <m:t>𝑞</m:t>
                                  </m:r>
                                </m:sub>
                              </m:sSub>
                            </m:sub>
                          </m:sSub>
                          <m:r>
                            <a:rPr lang="en-US" altLang="zh-CN" i="1">
                              <a:latin typeface="Cambria Math"/>
                            </a:rPr>
                            <m:t>,</m:t>
                          </m:r>
                          <m:sSub>
                            <m:sSubPr>
                              <m:ctrlPr>
                                <a:rPr lang="zh-CN" altLang="zh-CN" i="1">
                                  <a:latin typeface="Cambria Math"/>
                                </a:rPr>
                              </m:ctrlPr>
                            </m:sSubPr>
                            <m:e>
                              <m:r>
                                <a:rPr lang="en-US" altLang="zh-CN" i="1">
                                  <a:latin typeface="Cambria Math"/>
                                </a:rPr>
                                <m:t>𝑥</m:t>
                              </m:r>
                            </m:e>
                            <m:sub>
                              <m:sSub>
                                <m:sSubPr>
                                  <m:ctrlPr>
                                    <a:rPr lang="zh-CN" altLang="zh-CN" i="1">
                                      <a:latin typeface="Cambria Math"/>
                                    </a:rPr>
                                  </m:ctrlPr>
                                </m:sSubPr>
                                <m:e>
                                  <m:r>
                                    <a:rPr lang="en-US" altLang="zh-CN" i="1">
                                      <a:latin typeface="Cambria Math"/>
                                    </a:rPr>
                                    <m:t>2</m:t>
                                  </m:r>
                                </m:e>
                                <m:sub>
                                  <m:r>
                                    <a:rPr lang="en-US" altLang="zh-CN" i="1">
                                      <a:latin typeface="Cambria Math"/>
                                    </a:rPr>
                                    <m:t>𝑞</m:t>
                                  </m:r>
                                  <m:r>
                                    <a:rPr lang="en-US" altLang="zh-CN" i="1">
                                      <a:latin typeface="Cambria Math"/>
                                    </a:rPr>
                                    <m:t>+</m:t>
                                  </m:r>
                                  <m:r>
                                    <a:rPr lang="en-US" altLang="zh-CN">
                                      <a:latin typeface="Cambria Math"/>
                                    </a:rPr>
                                    <m:t>1</m:t>
                                  </m:r>
                                </m:sub>
                              </m:sSub>
                            </m:sub>
                          </m:sSub>
                        </m:e>
                      </m:d>
                    </m:oMath>
                  </m:oMathPara>
                </a14:m>
                <a:endParaRPr lang="zh-CN" altLang="en-US" dirty="0"/>
              </a:p>
            </p:txBody>
          </p:sp>
        </mc:Choice>
        <mc:Fallback xmlns="">
          <p:sp>
            <p:nvSpPr>
              <p:cNvPr id="54" name="矩形 53"/>
              <p:cNvSpPr>
                <a:spLocks noRot="1" noChangeAspect="1" noMove="1" noResize="1" noEditPoints="1" noAdjustHandles="1" noChangeArrowheads="1" noChangeShapeType="1" noTextEdit="1"/>
              </p:cNvSpPr>
              <p:nvPr/>
            </p:nvSpPr>
            <p:spPr>
              <a:xfrm>
                <a:off x="971600" y="5877272"/>
                <a:ext cx="3614516" cy="506870"/>
              </a:xfrm>
              <a:prstGeom prst="rect">
                <a:avLst/>
              </a:prstGeom>
              <a:blipFill rotWithShape="1">
                <a:blip r:embed="rId11"/>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5" name="矩形 54"/>
              <p:cNvSpPr/>
              <p:nvPr/>
            </p:nvSpPr>
            <p:spPr>
              <a:xfrm>
                <a:off x="5652120" y="5397460"/>
                <a:ext cx="2603470" cy="45275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𝑑</m:t>
                          </m:r>
                        </m:e>
                        <m:sub>
                          <m:r>
                            <a:rPr lang="en-US" altLang="zh-CN" i="1">
                              <a:latin typeface="Cambria Math"/>
                            </a:rPr>
                            <m:t>𝑚</m:t>
                          </m:r>
                        </m:sub>
                      </m:sSub>
                      <m:r>
                        <a:rPr lang="en-US" altLang="zh-CN" i="1">
                          <a:latin typeface="Cambria Math"/>
                        </a:rPr>
                        <m:t>=</m:t>
                      </m:r>
                      <m:func>
                        <m:funcPr>
                          <m:ctrlPr>
                            <a:rPr lang="zh-CN" altLang="zh-CN" i="1">
                              <a:latin typeface="Cambria Math"/>
                            </a:rPr>
                          </m:ctrlPr>
                        </m:funcPr>
                        <m:fName>
                          <m:limLow>
                            <m:limLowPr>
                              <m:ctrlPr>
                                <a:rPr lang="zh-CN" altLang="zh-CN" i="1">
                                  <a:latin typeface="Cambria Math"/>
                                </a:rPr>
                              </m:ctrlPr>
                            </m:limLowPr>
                            <m:e>
                              <m:r>
                                <m:rPr>
                                  <m:sty m:val="p"/>
                                </m:rPr>
                                <a:rPr lang="en-US" altLang="zh-CN">
                                  <a:latin typeface="Cambria Math"/>
                                </a:rPr>
                                <m:t>min</m:t>
                              </m:r>
                            </m:e>
                            <m:lim>
                              <m:r>
                                <a:rPr lang="en-US" altLang="zh-CN" i="1">
                                  <a:latin typeface="Cambria Math"/>
                                </a:rPr>
                                <m:t>𝑖</m:t>
                              </m:r>
                            </m:lim>
                          </m:limLow>
                        </m:fName>
                        <m:e>
                          <m:sSub>
                            <m:sSubPr>
                              <m:ctrlPr>
                                <a:rPr lang="zh-CN" altLang="zh-CN" i="1">
                                  <a:latin typeface="Cambria Math"/>
                                </a:rPr>
                              </m:ctrlPr>
                            </m:sSubPr>
                            <m:e>
                              <m:r>
                                <a:rPr lang="en-US" altLang="zh-CN" i="1">
                                  <a:latin typeface="Cambria Math"/>
                                </a:rPr>
                                <m:t>𝑑</m:t>
                              </m:r>
                            </m:e>
                            <m:sub>
                              <m:r>
                                <a:rPr lang="en-US" altLang="zh-CN" i="1">
                                  <a:latin typeface="Cambria Math"/>
                                </a:rPr>
                                <m:t>𝑖</m:t>
                              </m:r>
                            </m:sub>
                          </m:sSub>
                        </m:e>
                      </m:func>
                      <m:r>
                        <a:rPr lang="en-US" altLang="zh-CN">
                          <a:latin typeface="Cambria Math"/>
                        </a:rPr>
                        <m:t>    </m:t>
                      </m:r>
                      <m:r>
                        <a:rPr lang="en-US" altLang="zh-CN" i="1">
                          <a:latin typeface="Cambria Math"/>
                        </a:rPr>
                        <m:t> </m:t>
                      </m:r>
                      <m:r>
                        <a:rPr lang="en-US" altLang="zh-CN" i="1">
                          <a:latin typeface="Cambria Math"/>
                        </a:rPr>
                        <m:t>𝑖</m:t>
                      </m:r>
                      <m:r>
                        <a:rPr lang="en-US" altLang="zh-CN" i="1">
                          <a:latin typeface="Cambria Math"/>
                        </a:rPr>
                        <m:t>=1,2,3</m:t>
                      </m:r>
                    </m:oMath>
                  </m:oMathPara>
                </a14:m>
                <a:endParaRPr lang="zh-CN" altLang="zh-CN" dirty="0"/>
              </a:p>
            </p:txBody>
          </p:sp>
        </mc:Choice>
        <mc:Fallback xmlns="">
          <p:sp>
            <p:nvSpPr>
              <p:cNvPr id="55" name="矩形 54"/>
              <p:cNvSpPr>
                <a:spLocks noRot="1" noChangeAspect="1" noMove="1" noResize="1" noEditPoints="1" noAdjustHandles="1" noChangeArrowheads="1" noChangeShapeType="1" noTextEdit="1"/>
              </p:cNvSpPr>
              <p:nvPr/>
            </p:nvSpPr>
            <p:spPr>
              <a:xfrm>
                <a:off x="5652120" y="5397460"/>
                <a:ext cx="2603470" cy="452753"/>
              </a:xfrm>
              <a:prstGeom prst="rect">
                <a:avLst/>
              </a:prstGeom>
              <a:blipFill rotWithShape="1">
                <a:blip r:embed="rId12"/>
                <a:stretch>
                  <a:fillRect b="-13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809703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 name="椭圆 10"/>
              <p:cNvSpPr/>
              <p:nvPr/>
            </p:nvSpPr>
            <p:spPr>
              <a:xfrm>
                <a:off x="1858891" y="1547918"/>
                <a:ext cx="667232" cy="676098"/>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𝐾</m:t>
                              </m:r>
                              <m:r>
                                <a:rPr lang="en-US" altLang="zh-CN" b="0" i="1" smtClean="0">
                                  <a:solidFill>
                                    <a:schemeClr val="tx1"/>
                                  </a:solidFill>
                                  <a:latin typeface="Cambria Math"/>
                                </a:rPr>
                                <m:t>−1</m:t>
                              </m:r>
                            </m:e>
                            <m:sub>
                              <m:r>
                                <a:rPr lang="en-US" altLang="zh-CN" i="1">
                                  <a:solidFill>
                                    <a:schemeClr val="tx1"/>
                                  </a:solidFill>
                                  <a:latin typeface="Cambria Math"/>
                                </a:rPr>
                                <m:t>𝑝</m:t>
                              </m:r>
                            </m:sub>
                          </m:sSub>
                        </m:sub>
                      </m:sSub>
                    </m:oMath>
                  </m:oMathPara>
                </a14:m>
                <a:endParaRPr lang="zh-CN" altLang="en-US" dirty="0"/>
              </a:p>
            </p:txBody>
          </p:sp>
        </mc:Choice>
        <mc:Fallback xmlns="">
          <p:sp>
            <p:nvSpPr>
              <p:cNvPr id="11" name="椭圆 10"/>
              <p:cNvSpPr>
                <a:spLocks noRot="1" noChangeAspect="1" noMove="1" noResize="1" noEditPoints="1" noAdjustHandles="1" noChangeArrowheads="1" noChangeShapeType="1" noTextEdit="1"/>
              </p:cNvSpPr>
              <p:nvPr/>
            </p:nvSpPr>
            <p:spPr>
              <a:xfrm>
                <a:off x="1858891" y="1547918"/>
                <a:ext cx="667232" cy="676098"/>
              </a:xfrm>
              <a:prstGeom prst="ellipse">
                <a:avLst/>
              </a:prstGeom>
              <a:blipFill rotWithShape="1">
                <a:blip r:embed="rId2"/>
                <a:stretch>
                  <a:fillRect l="-5357"/>
                </a:stretch>
              </a:blipFill>
            </p:spPr>
            <p:txBody>
              <a:bodyPr/>
              <a:lstStyle/>
              <a:p>
                <a:r>
                  <a:rPr lang="zh-CN" altLang="en-US">
                    <a:noFill/>
                  </a:rPr>
                  <a:t> </a:t>
                </a:r>
              </a:p>
            </p:txBody>
          </p:sp>
        </mc:Fallback>
      </mc:AlternateContent>
      <p:cxnSp>
        <p:nvCxnSpPr>
          <p:cNvPr id="12" name="曲线连接符 11"/>
          <p:cNvCxnSpPr>
            <a:endCxn id="11" idx="0"/>
          </p:cNvCxnSpPr>
          <p:nvPr/>
        </p:nvCxnSpPr>
        <p:spPr>
          <a:xfrm>
            <a:off x="1619672" y="980728"/>
            <a:ext cx="572835" cy="567190"/>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11" idx="6"/>
            <a:endCxn id="15" idx="2"/>
          </p:cNvCxnSpPr>
          <p:nvPr/>
        </p:nvCxnSpPr>
        <p:spPr>
          <a:xfrm>
            <a:off x="2526123" y="1885967"/>
            <a:ext cx="67772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椭圆 14"/>
              <p:cNvSpPr/>
              <p:nvPr/>
            </p:nvSpPr>
            <p:spPr>
              <a:xfrm>
                <a:off x="3203848" y="1629633"/>
                <a:ext cx="505945" cy="512668"/>
              </a:xfrm>
              <a:prstGeom prst="ellipse">
                <a:avLst/>
              </a:prstGeom>
              <a:solidFill>
                <a:srgbClr val="00B0F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𝐾</m:t>
                              </m:r>
                            </m:e>
                            <m:sub>
                              <m:r>
                                <a:rPr lang="en-US" altLang="zh-CN" b="0" i="1" smtClean="0">
                                  <a:solidFill>
                                    <a:schemeClr val="tx1"/>
                                  </a:solidFill>
                                  <a:latin typeface="Cambria Math"/>
                                </a:rPr>
                                <m:t>𝑞</m:t>
                              </m:r>
                            </m:sub>
                          </m:sSub>
                        </m:sub>
                      </m:sSub>
                    </m:oMath>
                  </m:oMathPara>
                </a14:m>
                <a:endParaRPr lang="zh-CN" altLang="en-US" dirty="0"/>
              </a:p>
            </p:txBody>
          </p:sp>
        </mc:Choice>
        <mc:Fallback xmlns="">
          <p:sp>
            <p:nvSpPr>
              <p:cNvPr id="15" name="椭圆 14"/>
              <p:cNvSpPr>
                <a:spLocks noRot="1" noChangeAspect="1" noMove="1" noResize="1" noEditPoints="1" noAdjustHandles="1" noChangeArrowheads="1" noChangeShapeType="1" noTextEdit="1"/>
              </p:cNvSpPr>
              <p:nvPr/>
            </p:nvSpPr>
            <p:spPr>
              <a:xfrm>
                <a:off x="3203848" y="1629633"/>
                <a:ext cx="505945" cy="512668"/>
              </a:xfrm>
              <a:prstGeom prst="ellipse">
                <a:avLst/>
              </a:prstGeom>
              <a:blipFill rotWithShape="1">
                <a:blip r:embed="rId3"/>
                <a:stretch>
                  <a:fillRect/>
                </a:stretch>
              </a:blipFill>
            </p:spPr>
            <p:txBody>
              <a:bodyPr/>
              <a:lstStyle/>
              <a:p>
                <a:r>
                  <a:rPr lang="zh-CN" altLang="en-US">
                    <a:noFill/>
                  </a:rPr>
                  <a:t> </a:t>
                </a:r>
              </a:p>
            </p:txBody>
          </p:sp>
        </mc:Fallback>
      </mc:AlternateContent>
      <p:cxnSp>
        <p:nvCxnSpPr>
          <p:cNvPr id="16" name="曲线连接符 15"/>
          <p:cNvCxnSpPr>
            <a:stCxn id="15" idx="0"/>
          </p:cNvCxnSpPr>
          <p:nvPr/>
        </p:nvCxnSpPr>
        <p:spPr>
          <a:xfrm rot="5400000" flipH="1" flipV="1">
            <a:off x="3473934" y="963616"/>
            <a:ext cx="648905" cy="683131"/>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曲线连接符 16"/>
          <p:cNvCxnSpPr>
            <a:endCxn id="15" idx="4"/>
          </p:cNvCxnSpPr>
          <p:nvPr/>
        </p:nvCxnSpPr>
        <p:spPr>
          <a:xfrm rot="10800000">
            <a:off x="3456822" y="2142302"/>
            <a:ext cx="683131" cy="638627"/>
          </a:xfrm>
          <a:prstGeom prst="curvedConnector2">
            <a:avLst/>
          </a:prstGeom>
          <a:ln>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椭圆 17"/>
              <p:cNvSpPr/>
              <p:nvPr/>
            </p:nvSpPr>
            <p:spPr>
              <a:xfrm>
                <a:off x="4139952" y="724395"/>
                <a:ext cx="648072" cy="580786"/>
              </a:xfrm>
              <a:prstGeom prst="ellipse">
                <a:avLst/>
              </a:prstGeom>
              <a:solidFill>
                <a:srgbClr val="00B0F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𝐾</m:t>
                              </m:r>
                            </m:e>
                            <m:sub>
                              <m:r>
                                <a:rPr lang="en-US" altLang="zh-CN" b="0" i="1" smtClean="0">
                                  <a:solidFill>
                                    <a:schemeClr val="tx1"/>
                                  </a:solidFill>
                                  <a:latin typeface="Cambria Math"/>
                                </a:rPr>
                                <m:t>𝑞</m:t>
                              </m:r>
                              <m:r>
                                <a:rPr lang="en-US" altLang="zh-CN" b="0" i="1" smtClean="0">
                                  <a:solidFill>
                                    <a:schemeClr val="tx1"/>
                                  </a:solidFill>
                                  <a:latin typeface="Cambria Math"/>
                                </a:rPr>
                                <m:t>+1</m:t>
                              </m:r>
                            </m:sub>
                          </m:sSub>
                        </m:sub>
                      </m:sSub>
                    </m:oMath>
                  </m:oMathPara>
                </a14:m>
                <a:endParaRPr lang="zh-CN" altLang="en-US" dirty="0"/>
              </a:p>
            </p:txBody>
          </p:sp>
        </mc:Choice>
        <mc:Fallback xmlns="">
          <p:sp>
            <p:nvSpPr>
              <p:cNvPr id="18" name="椭圆 17"/>
              <p:cNvSpPr>
                <a:spLocks noRot="1" noChangeAspect="1" noMove="1" noResize="1" noEditPoints="1" noAdjustHandles="1" noChangeArrowheads="1" noChangeShapeType="1" noTextEdit="1"/>
              </p:cNvSpPr>
              <p:nvPr/>
            </p:nvSpPr>
            <p:spPr>
              <a:xfrm>
                <a:off x="4139952" y="724395"/>
                <a:ext cx="648072" cy="580786"/>
              </a:xfrm>
              <a:prstGeom prst="ellipse">
                <a:avLst/>
              </a:prstGeom>
              <a:blipFill rotWithShape="1">
                <a:blip r:embed="rId4"/>
                <a:stretch>
                  <a:fillRect l="-275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9" name="椭圆 18"/>
              <p:cNvSpPr/>
              <p:nvPr/>
            </p:nvSpPr>
            <p:spPr>
              <a:xfrm>
                <a:off x="4139951" y="2524596"/>
                <a:ext cx="648073" cy="616372"/>
              </a:xfrm>
              <a:prstGeom prst="ellipse">
                <a:avLst/>
              </a:prstGeom>
              <a:solidFill>
                <a:srgbClr val="00B0F0">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𝐾</m:t>
                              </m:r>
                            </m:e>
                            <m:sub>
                              <m:r>
                                <a:rPr lang="en-US" altLang="zh-CN" b="0" i="1" smtClean="0">
                                  <a:solidFill>
                                    <a:schemeClr val="tx1"/>
                                  </a:solidFill>
                                  <a:latin typeface="Cambria Math"/>
                                </a:rPr>
                                <m:t>𝑞</m:t>
                              </m:r>
                              <m:r>
                                <a:rPr lang="en-US" altLang="zh-CN" b="0" i="1" smtClean="0">
                                  <a:solidFill>
                                    <a:schemeClr val="tx1"/>
                                  </a:solidFill>
                                  <a:latin typeface="Cambria Math"/>
                                </a:rPr>
                                <m:t>−1</m:t>
                              </m:r>
                            </m:sub>
                          </m:sSub>
                        </m:sub>
                      </m:sSub>
                    </m:oMath>
                  </m:oMathPara>
                </a14:m>
                <a:endParaRPr lang="zh-CN" altLang="en-US" dirty="0"/>
              </a:p>
            </p:txBody>
          </p:sp>
        </mc:Choice>
        <mc:Fallback xmlns="">
          <p:sp>
            <p:nvSpPr>
              <p:cNvPr id="19" name="椭圆 18"/>
              <p:cNvSpPr>
                <a:spLocks noRot="1" noChangeAspect="1" noMove="1" noResize="1" noEditPoints="1" noAdjustHandles="1" noChangeArrowheads="1" noChangeShapeType="1" noTextEdit="1"/>
              </p:cNvSpPr>
              <p:nvPr/>
            </p:nvSpPr>
            <p:spPr>
              <a:xfrm>
                <a:off x="4139951" y="2524596"/>
                <a:ext cx="648073" cy="616372"/>
              </a:xfrm>
              <a:prstGeom prst="ellipse">
                <a:avLst/>
              </a:prstGeom>
              <a:blipFill rotWithShape="1">
                <a:blip r:embed="rId5"/>
                <a:stretch>
                  <a:fillRect l="-2752"/>
                </a:stretch>
              </a:blipFill>
            </p:spPr>
            <p:txBody>
              <a:bodyPr/>
              <a:lstStyle/>
              <a:p>
                <a:r>
                  <a:rPr lang="zh-CN" altLang="en-US">
                    <a:noFill/>
                  </a:rPr>
                  <a:t> </a:t>
                </a:r>
              </a:p>
            </p:txBody>
          </p:sp>
        </mc:Fallback>
      </mc:AlternateContent>
      <p:cxnSp>
        <p:nvCxnSpPr>
          <p:cNvPr id="20" name="直接连接符 19"/>
          <p:cNvCxnSpPr/>
          <p:nvPr/>
        </p:nvCxnSpPr>
        <p:spPr>
          <a:xfrm>
            <a:off x="899592" y="980728"/>
            <a:ext cx="720080" cy="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83568" y="1305181"/>
            <a:ext cx="0" cy="8371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8" idx="6"/>
          </p:cNvCxnSpPr>
          <p:nvPr/>
        </p:nvCxnSpPr>
        <p:spPr>
          <a:xfrm flipV="1">
            <a:off x="4788024" y="997758"/>
            <a:ext cx="864096" cy="1703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788024" y="2815752"/>
            <a:ext cx="864096" cy="1703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 name="曲线连接符 24"/>
          <p:cNvCxnSpPr>
            <a:stCxn id="18" idx="4"/>
            <a:endCxn id="26" idx="0"/>
          </p:cNvCxnSpPr>
          <p:nvPr/>
        </p:nvCxnSpPr>
        <p:spPr>
          <a:xfrm rot="5400000">
            <a:off x="1413019" y="1280872"/>
            <a:ext cx="3026660" cy="3075278"/>
          </a:xfrm>
          <a:prstGeom prst="curvedConnector3">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椭圆 25"/>
              <p:cNvSpPr/>
              <p:nvPr/>
            </p:nvSpPr>
            <p:spPr>
              <a:xfrm>
                <a:off x="1064673" y="4331841"/>
                <a:ext cx="648073" cy="6163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1</m:t>
                              </m:r>
                            </m:e>
                            <m:sub>
                              <m:r>
                                <a:rPr lang="en-US" altLang="zh-CN" b="0" i="1" smtClean="0">
                                  <a:solidFill>
                                    <a:schemeClr val="tx1"/>
                                  </a:solidFill>
                                  <a:latin typeface="Cambria Math"/>
                                </a:rPr>
                                <m:t>𝑝</m:t>
                              </m:r>
                              <m:r>
                                <a:rPr lang="en-US" altLang="zh-CN" b="0" i="1" smtClean="0">
                                  <a:solidFill>
                                    <a:schemeClr val="tx1"/>
                                  </a:solidFill>
                                  <a:latin typeface="Cambria Math"/>
                                </a:rPr>
                                <m:t>−1</m:t>
                              </m:r>
                            </m:sub>
                          </m:sSub>
                        </m:sub>
                      </m:sSub>
                    </m:oMath>
                  </m:oMathPara>
                </a14:m>
                <a:endParaRPr lang="zh-CN" altLang="en-US" dirty="0"/>
              </a:p>
            </p:txBody>
          </p:sp>
        </mc:Choice>
        <mc:Fallback xmlns="">
          <p:sp>
            <p:nvSpPr>
              <p:cNvPr id="26" name="椭圆 25"/>
              <p:cNvSpPr>
                <a:spLocks noRot="1" noChangeAspect="1" noMove="1" noResize="1" noEditPoints="1" noAdjustHandles="1" noChangeArrowheads="1" noChangeShapeType="1" noTextEdit="1"/>
              </p:cNvSpPr>
              <p:nvPr/>
            </p:nvSpPr>
            <p:spPr>
              <a:xfrm>
                <a:off x="1064673" y="4331841"/>
                <a:ext cx="648073" cy="616372"/>
              </a:xfrm>
              <a:prstGeom prst="ellipse">
                <a:avLst/>
              </a:prstGeom>
              <a:blipFill rotWithShape="1">
                <a:blip r:embed="rId6"/>
                <a:stretch>
                  <a:fillRect l="-1835"/>
                </a:stretch>
              </a:blipFill>
            </p:spPr>
            <p:txBody>
              <a:bodyPr/>
              <a:lstStyle/>
              <a:p>
                <a:r>
                  <a:rPr lang="zh-CN" altLang="en-US">
                    <a:noFill/>
                  </a:rPr>
                  <a:t> </a:t>
                </a:r>
              </a:p>
            </p:txBody>
          </p:sp>
        </mc:Fallback>
      </mc:AlternateContent>
      <p:cxnSp>
        <p:nvCxnSpPr>
          <p:cNvPr id="27" name="曲线连接符 26"/>
          <p:cNvCxnSpPr>
            <a:stCxn id="19" idx="4"/>
            <a:endCxn id="30" idx="2"/>
          </p:cNvCxnSpPr>
          <p:nvPr/>
        </p:nvCxnSpPr>
        <p:spPr>
          <a:xfrm rot="16200000" flipH="1">
            <a:off x="4887858" y="2717098"/>
            <a:ext cx="1803248" cy="2650988"/>
          </a:xfrm>
          <a:prstGeom prst="curvedConnector2">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28" name="曲线连接符 27"/>
          <p:cNvCxnSpPr>
            <a:stCxn id="15" idx="6"/>
            <a:endCxn id="29" idx="2"/>
          </p:cNvCxnSpPr>
          <p:nvPr/>
        </p:nvCxnSpPr>
        <p:spPr>
          <a:xfrm>
            <a:off x="3709793" y="1885967"/>
            <a:ext cx="430160" cy="3303569"/>
          </a:xfrm>
          <a:prstGeom prst="curvedConnector3">
            <a:avLst>
              <a:gd name="adj1" fmla="val 50000"/>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9" name="椭圆 28"/>
              <p:cNvSpPr/>
              <p:nvPr/>
            </p:nvSpPr>
            <p:spPr>
              <a:xfrm>
                <a:off x="4139953" y="4881350"/>
                <a:ext cx="648073" cy="6163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a:solidFill>
                                    <a:schemeClr val="tx1"/>
                                  </a:solidFill>
                                  <a:latin typeface="Cambria Math"/>
                                </a:rPr>
                              </m:ctrlPr>
                            </m:sSubPr>
                            <m:e>
                              <m:r>
                                <a:rPr lang="en-US" altLang="zh-CN" b="0" i="1" smtClean="0">
                                  <a:solidFill>
                                    <a:schemeClr val="tx1"/>
                                  </a:solidFill>
                                  <a:latin typeface="Cambria Math"/>
                                </a:rPr>
                                <m:t>1</m:t>
                              </m:r>
                            </m:e>
                            <m:sub>
                              <m:r>
                                <a:rPr lang="en-US" altLang="zh-CN" b="0" i="1" smtClean="0">
                                  <a:solidFill>
                                    <a:schemeClr val="tx1"/>
                                  </a:solidFill>
                                  <a:latin typeface="Cambria Math"/>
                                </a:rPr>
                                <m:t>𝑝</m:t>
                              </m:r>
                            </m:sub>
                          </m:sSub>
                        </m:sub>
                      </m:sSub>
                    </m:oMath>
                  </m:oMathPara>
                </a14:m>
                <a:endParaRPr lang="zh-CN" altLang="en-US" dirty="0"/>
              </a:p>
            </p:txBody>
          </p:sp>
        </mc:Choice>
        <mc:Fallback xmlns="">
          <p:sp>
            <p:nvSpPr>
              <p:cNvPr id="29" name="椭圆 28"/>
              <p:cNvSpPr>
                <a:spLocks noRot="1" noChangeAspect="1" noMove="1" noResize="1" noEditPoints="1" noAdjustHandles="1" noChangeArrowheads="1" noChangeShapeType="1" noTextEdit="1"/>
              </p:cNvSpPr>
              <p:nvPr/>
            </p:nvSpPr>
            <p:spPr>
              <a:xfrm>
                <a:off x="4139953" y="4881350"/>
                <a:ext cx="648073" cy="616372"/>
              </a:xfrm>
              <a:prstGeom prst="ellipse">
                <a:avLst/>
              </a:prstGeom>
              <a:blipFill rotWithShape="1">
                <a:blip r:embed="rId7"/>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0" name="椭圆 29"/>
              <p:cNvSpPr/>
              <p:nvPr/>
            </p:nvSpPr>
            <p:spPr>
              <a:xfrm>
                <a:off x="7114976" y="4636030"/>
                <a:ext cx="648073" cy="6163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zh-CN" altLang="zh-CN" i="1" smtClean="0">
                              <a:solidFill>
                                <a:schemeClr val="tx1"/>
                              </a:solidFill>
                              <a:latin typeface="Cambria Math"/>
                            </a:rPr>
                          </m:ctrlPr>
                        </m:sSubPr>
                        <m:e>
                          <m:r>
                            <a:rPr lang="en-US" altLang="zh-CN" i="1">
                              <a:solidFill>
                                <a:schemeClr val="tx1"/>
                              </a:solidFill>
                              <a:latin typeface="Cambria Math"/>
                            </a:rPr>
                            <m:t>𝑥</m:t>
                          </m:r>
                        </m:e>
                        <m:sub>
                          <m:sSub>
                            <m:sSubPr>
                              <m:ctrlPr>
                                <a:rPr lang="zh-CN" altLang="zh-CN" i="1" smtClean="0">
                                  <a:solidFill>
                                    <a:schemeClr val="tx1"/>
                                  </a:solidFill>
                                  <a:latin typeface="Cambria Math"/>
                                </a:rPr>
                              </m:ctrlPr>
                            </m:sSubPr>
                            <m:e>
                              <m:r>
                                <a:rPr lang="en-US" altLang="zh-CN" b="0" i="1" smtClean="0">
                                  <a:solidFill>
                                    <a:schemeClr val="tx1"/>
                                  </a:solidFill>
                                  <a:latin typeface="Cambria Math"/>
                                </a:rPr>
                                <m:t>1</m:t>
                              </m:r>
                            </m:e>
                            <m:sub>
                              <m:r>
                                <a:rPr lang="en-US" altLang="zh-CN" b="0" i="1" smtClean="0">
                                  <a:solidFill>
                                    <a:schemeClr val="tx1"/>
                                  </a:solidFill>
                                  <a:latin typeface="Cambria Math"/>
                                </a:rPr>
                                <m:t>𝑝</m:t>
                              </m:r>
                              <m:r>
                                <a:rPr lang="en-US" altLang="zh-CN" b="0" i="1" smtClean="0">
                                  <a:solidFill>
                                    <a:schemeClr val="tx1"/>
                                  </a:solidFill>
                                  <a:latin typeface="Cambria Math"/>
                                </a:rPr>
                                <m:t>+1</m:t>
                              </m:r>
                            </m:sub>
                          </m:sSub>
                        </m:sub>
                      </m:sSub>
                    </m:oMath>
                  </m:oMathPara>
                </a14:m>
                <a:endParaRPr lang="zh-CN" altLang="en-US" dirty="0"/>
              </a:p>
            </p:txBody>
          </p:sp>
        </mc:Choice>
        <mc:Fallback xmlns="">
          <p:sp>
            <p:nvSpPr>
              <p:cNvPr id="30" name="椭圆 29"/>
              <p:cNvSpPr>
                <a:spLocks noRot="1" noChangeAspect="1" noMove="1" noResize="1" noEditPoints="1" noAdjustHandles="1" noChangeArrowheads="1" noChangeShapeType="1" noTextEdit="1"/>
              </p:cNvSpPr>
              <p:nvPr/>
            </p:nvSpPr>
            <p:spPr>
              <a:xfrm>
                <a:off x="7114976" y="4636030"/>
                <a:ext cx="648073" cy="616372"/>
              </a:xfrm>
              <a:prstGeom prst="ellipse">
                <a:avLst/>
              </a:prstGeom>
              <a:blipFill rotWithShape="1">
                <a:blip r:embed="rId8"/>
                <a:stretch>
                  <a:fillRect l="-1835"/>
                </a:stretch>
              </a:blipFill>
            </p:spPr>
            <p:txBody>
              <a:bodyPr/>
              <a:lstStyle/>
              <a:p>
                <a:r>
                  <a:rPr lang="zh-CN" altLang="en-US">
                    <a:noFill/>
                  </a:rPr>
                  <a:t> </a:t>
                </a:r>
              </a:p>
            </p:txBody>
          </p:sp>
        </mc:Fallback>
      </mc:AlternateContent>
      <p:cxnSp>
        <p:nvCxnSpPr>
          <p:cNvPr id="46" name="曲线连接符 45"/>
          <p:cNvCxnSpPr>
            <a:stCxn id="15" idx="6"/>
            <a:endCxn id="26" idx="6"/>
          </p:cNvCxnSpPr>
          <p:nvPr/>
        </p:nvCxnSpPr>
        <p:spPr>
          <a:xfrm flipH="1">
            <a:off x="1712746" y="1885967"/>
            <a:ext cx="1997047" cy="2754060"/>
          </a:xfrm>
          <a:prstGeom prst="curvedConnector3">
            <a:avLst>
              <a:gd name="adj1" fmla="val -11447"/>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49" name="曲线连接符 48"/>
          <p:cNvCxnSpPr>
            <a:stCxn id="15" idx="6"/>
            <a:endCxn id="30" idx="0"/>
          </p:cNvCxnSpPr>
          <p:nvPr/>
        </p:nvCxnSpPr>
        <p:spPr>
          <a:xfrm>
            <a:off x="3709793" y="1885967"/>
            <a:ext cx="3729220" cy="2750063"/>
          </a:xfrm>
          <a:prstGeom prst="curvedConnector2">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56" name="曲线连接符 55"/>
          <p:cNvCxnSpPr>
            <a:stCxn id="18" idx="4"/>
            <a:endCxn id="30" idx="0"/>
          </p:cNvCxnSpPr>
          <p:nvPr/>
        </p:nvCxnSpPr>
        <p:spPr>
          <a:xfrm rot="16200000" flipH="1">
            <a:off x="4286076" y="1483092"/>
            <a:ext cx="3330849" cy="2975025"/>
          </a:xfrm>
          <a:prstGeom prst="curvedConnector3">
            <a:avLst>
              <a:gd name="adj1" fmla="val 50000"/>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5" name="曲线连接符 64"/>
          <p:cNvCxnSpPr>
            <a:stCxn id="18" idx="4"/>
            <a:endCxn id="29" idx="6"/>
          </p:cNvCxnSpPr>
          <p:nvPr/>
        </p:nvCxnSpPr>
        <p:spPr>
          <a:xfrm rot="16200000" flipH="1">
            <a:off x="2683830" y="3085339"/>
            <a:ext cx="3884355" cy="324038"/>
          </a:xfrm>
          <a:prstGeom prst="curvedConnector4">
            <a:avLst>
              <a:gd name="adj1" fmla="val 46033"/>
              <a:gd name="adj2" fmla="val 170547"/>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74" name="曲线连接符 73"/>
          <p:cNvCxnSpPr>
            <a:stCxn id="19" idx="4"/>
            <a:endCxn id="29" idx="0"/>
          </p:cNvCxnSpPr>
          <p:nvPr/>
        </p:nvCxnSpPr>
        <p:spPr>
          <a:xfrm rot="16200000" flipH="1">
            <a:off x="3593798" y="4011158"/>
            <a:ext cx="1740382" cy="2"/>
          </a:xfrm>
          <a:prstGeom prst="curvedConnector3">
            <a:avLst>
              <a:gd name="adj1" fmla="val 50000"/>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79" name="曲线连接符 78"/>
          <p:cNvCxnSpPr>
            <a:stCxn id="19" idx="4"/>
            <a:endCxn id="26" idx="4"/>
          </p:cNvCxnSpPr>
          <p:nvPr/>
        </p:nvCxnSpPr>
        <p:spPr>
          <a:xfrm rot="5400000">
            <a:off x="2022727" y="2506951"/>
            <a:ext cx="1807245" cy="3075278"/>
          </a:xfrm>
          <a:prstGeom prst="curvedConnector3">
            <a:avLst>
              <a:gd name="adj1" fmla="val 112649"/>
            </a:avLst>
          </a:prstGeom>
          <a:ln>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4" name="矩形 113"/>
              <p:cNvSpPr/>
              <p:nvPr/>
            </p:nvSpPr>
            <p:spPr>
              <a:xfrm>
                <a:off x="2513397" y="5805264"/>
                <a:ext cx="3853876" cy="41530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zh-CN" i="1">
                              <a:latin typeface="Cambria Math"/>
                            </a:rPr>
                          </m:ctrlPr>
                        </m:sSubPr>
                        <m:e>
                          <m:r>
                            <a:rPr lang="en-US" altLang="zh-CN" i="1">
                              <a:latin typeface="Cambria Math"/>
                            </a:rPr>
                            <m:t>𝑑</m:t>
                          </m:r>
                        </m:e>
                        <m:sub>
                          <m:r>
                            <a:rPr lang="en-US" altLang="zh-CN" i="1">
                              <a:latin typeface="Cambria Math"/>
                            </a:rPr>
                            <m:t>𝑖𝑗</m:t>
                          </m:r>
                        </m:sub>
                      </m:sSub>
                      <m:r>
                        <a:rPr lang="en-US" altLang="zh-CN" i="1">
                          <a:latin typeface="Cambria Math"/>
                        </a:rPr>
                        <m:t>=</m:t>
                      </m:r>
                      <m:r>
                        <a:rPr lang="en-US" altLang="zh-CN" i="1">
                          <a:latin typeface="Cambria Math"/>
                        </a:rPr>
                        <m:t>𝑑</m:t>
                      </m:r>
                      <m:d>
                        <m:dPr>
                          <m:ctrlPr>
                            <a:rPr lang="zh-CN" altLang="zh-CN" i="1">
                              <a:latin typeface="Cambria Math"/>
                            </a:rPr>
                          </m:ctrlPr>
                        </m:dPr>
                        <m:e>
                          <m:sSub>
                            <m:sSubPr>
                              <m:ctrlPr>
                                <a:rPr lang="zh-CN" altLang="zh-CN" i="1">
                                  <a:latin typeface="Cambria Math"/>
                                </a:rPr>
                              </m:ctrlPr>
                            </m:sSubPr>
                            <m:e>
                              <m:r>
                                <a:rPr lang="en-US" altLang="zh-CN" i="1">
                                  <a:latin typeface="Cambria Math"/>
                                </a:rPr>
                                <m:t>𝑎</m:t>
                              </m:r>
                            </m:e>
                            <m:sub>
                              <m:r>
                                <a:rPr lang="en-US" altLang="zh-CN" i="1">
                                  <a:latin typeface="Cambria Math"/>
                                </a:rPr>
                                <m:t>𝑖</m:t>
                              </m:r>
                            </m:sub>
                          </m:sSub>
                          <m:r>
                            <a:rPr lang="en-US" altLang="zh-CN" i="1">
                              <a:latin typeface="Cambria Math"/>
                            </a:rPr>
                            <m:t>,</m:t>
                          </m:r>
                          <m:sSub>
                            <m:sSubPr>
                              <m:ctrlPr>
                                <a:rPr lang="zh-CN" altLang="zh-CN" i="1">
                                  <a:latin typeface="Cambria Math"/>
                                </a:rPr>
                              </m:ctrlPr>
                            </m:sSubPr>
                            <m:e>
                              <m:r>
                                <a:rPr lang="en-US" altLang="zh-CN" i="1">
                                  <a:latin typeface="Cambria Math"/>
                                </a:rPr>
                                <m:t>𝑏</m:t>
                              </m:r>
                            </m:e>
                            <m:sub>
                              <m:r>
                                <a:rPr lang="en-US" altLang="zh-CN" i="1">
                                  <a:latin typeface="Cambria Math"/>
                                </a:rPr>
                                <m:t>𝑗</m:t>
                              </m:r>
                            </m:sub>
                          </m:sSub>
                        </m:e>
                      </m:d>
                      <m:r>
                        <a:rPr lang="en-US" altLang="zh-CN" i="1">
                          <a:latin typeface="Cambria Math"/>
                        </a:rPr>
                        <m:t>−</m:t>
                      </m:r>
                      <m:r>
                        <a:rPr lang="en-US" altLang="zh-CN" i="1">
                          <a:latin typeface="Cambria Math"/>
                        </a:rPr>
                        <m:t>𝑑</m:t>
                      </m:r>
                      <m:d>
                        <m:dPr>
                          <m:ctrlPr>
                            <a:rPr lang="zh-CN" altLang="zh-CN" i="1">
                              <a:latin typeface="Cambria Math"/>
                            </a:rPr>
                          </m:ctrlPr>
                        </m:dPr>
                        <m:e>
                          <m:sSub>
                            <m:sSubPr>
                              <m:ctrlPr>
                                <a:rPr lang="zh-CN" altLang="zh-CN" i="1">
                                  <a:latin typeface="Cambria Math"/>
                                </a:rPr>
                              </m:ctrlPr>
                            </m:sSubPr>
                            <m:e>
                              <m:r>
                                <a:rPr lang="en-US" altLang="zh-CN" i="1">
                                  <a:latin typeface="Cambria Math"/>
                                </a:rPr>
                                <m:t>𝑎</m:t>
                              </m:r>
                            </m:e>
                            <m:sub>
                              <m:r>
                                <a:rPr lang="en-US" altLang="zh-CN" i="1">
                                  <a:latin typeface="Cambria Math"/>
                                </a:rPr>
                                <m:t>𝑖</m:t>
                              </m:r>
                            </m:sub>
                          </m:sSub>
                          <m:r>
                            <a:rPr lang="en-US" altLang="zh-CN" i="1">
                              <a:latin typeface="Cambria Math"/>
                            </a:rPr>
                            <m:t>,</m:t>
                          </m:r>
                          <m:sSub>
                            <m:sSubPr>
                              <m:ctrlPr>
                                <a:rPr lang="zh-CN" altLang="zh-CN" i="1">
                                  <a:latin typeface="Cambria Math"/>
                                </a:rPr>
                              </m:ctrlPr>
                            </m:sSubPr>
                            <m:e>
                              <m:r>
                                <a:rPr lang="en-US" altLang="zh-CN" i="1">
                                  <a:latin typeface="Cambria Math"/>
                                </a:rPr>
                                <m:t>𝑎</m:t>
                              </m:r>
                            </m:e>
                            <m:sub>
                              <m:r>
                                <a:rPr lang="en-US" altLang="zh-CN" i="1">
                                  <a:latin typeface="Cambria Math"/>
                                </a:rPr>
                                <m:t>1</m:t>
                              </m:r>
                            </m:sub>
                          </m:sSub>
                        </m:e>
                      </m:d>
                      <m:r>
                        <a:rPr lang="en-US" altLang="zh-CN" i="1">
                          <a:latin typeface="Cambria Math"/>
                        </a:rPr>
                        <m:t>−</m:t>
                      </m:r>
                      <m:r>
                        <a:rPr lang="en-US" altLang="zh-CN" i="1">
                          <a:latin typeface="Cambria Math"/>
                        </a:rPr>
                        <m:t>𝑑</m:t>
                      </m:r>
                      <m:d>
                        <m:dPr>
                          <m:ctrlPr>
                            <a:rPr lang="zh-CN" altLang="zh-CN" i="1">
                              <a:latin typeface="Cambria Math"/>
                            </a:rPr>
                          </m:ctrlPr>
                        </m:dPr>
                        <m:e>
                          <m:sSub>
                            <m:sSubPr>
                              <m:ctrlPr>
                                <a:rPr lang="zh-CN" altLang="zh-CN" i="1">
                                  <a:latin typeface="Cambria Math"/>
                                </a:rPr>
                              </m:ctrlPr>
                            </m:sSubPr>
                            <m:e>
                              <m:r>
                                <a:rPr lang="en-US" altLang="zh-CN" i="1">
                                  <a:latin typeface="Cambria Math"/>
                                </a:rPr>
                                <m:t>𝑏</m:t>
                              </m:r>
                            </m:e>
                            <m:sub>
                              <m:r>
                                <a:rPr lang="en-US" altLang="zh-CN" i="1">
                                  <a:latin typeface="Cambria Math"/>
                                </a:rPr>
                                <m:t>𝑗</m:t>
                              </m:r>
                            </m:sub>
                          </m:sSub>
                          <m:r>
                            <a:rPr lang="en-US" altLang="zh-CN" i="1">
                              <a:latin typeface="Cambria Math"/>
                            </a:rPr>
                            <m:t>,</m:t>
                          </m:r>
                          <m:sSub>
                            <m:sSubPr>
                              <m:ctrlPr>
                                <a:rPr lang="zh-CN" altLang="zh-CN" i="1">
                                  <a:latin typeface="Cambria Math"/>
                                </a:rPr>
                              </m:ctrlPr>
                            </m:sSubPr>
                            <m:e>
                              <m:r>
                                <a:rPr lang="en-US" altLang="zh-CN" i="1">
                                  <a:latin typeface="Cambria Math"/>
                                </a:rPr>
                                <m:t>𝑏</m:t>
                              </m:r>
                            </m:e>
                            <m:sub>
                              <m:r>
                                <a:rPr lang="en-US" altLang="zh-CN" i="1">
                                  <a:latin typeface="Cambria Math"/>
                                </a:rPr>
                                <m:t>1</m:t>
                              </m:r>
                            </m:sub>
                          </m:sSub>
                        </m:e>
                      </m:d>
                    </m:oMath>
                  </m:oMathPara>
                </a14:m>
                <a:endParaRPr lang="zh-CN" altLang="zh-CN" dirty="0"/>
              </a:p>
            </p:txBody>
          </p:sp>
        </mc:Choice>
        <mc:Fallback xmlns="">
          <p:sp>
            <p:nvSpPr>
              <p:cNvPr id="114" name="矩形 113"/>
              <p:cNvSpPr>
                <a:spLocks noRot="1" noChangeAspect="1" noMove="1" noResize="1" noEditPoints="1" noAdjustHandles="1" noChangeArrowheads="1" noChangeShapeType="1" noTextEdit="1"/>
              </p:cNvSpPr>
              <p:nvPr/>
            </p:nvSpPr>
            <p:spPr>
              <a:xfrm>
                <a:off x="2513397" y="5805264"/>
                <a:ext cx="3853876" cy="415307"/>
              </a:xfrm>
              <a:prstGeom prst="rect">
                <a:avLst/>
              </a:prstGeom>
              <a:blipFill rotWithShape="1">
                <a:blip r:embed="rId9"/>
                <a:stretch>
                  <a:fillRect b="-7353"/>
                </a:stretch>
              </a:blipFill>
            </p:spPr>
            <p:txBody>
              <a:bodyPr/>
              <a:lstStyle/>
              <a:p>
                <a:r>
                  <a:rPr lang="zh-CN" altLang="en-US">
                    <a:noFill/>
                  </a:rPr>
                  <a:t> </a:t>
                </a:r>
              </a:p>
            </p:txBody>
          </p:sp>
        </mc:Fallback>
      </mc:AlternateContent>
      <p:cxnSp>
        <p:nvCxnSpPr>
          <p:cNvPr id="116" name="曲线连接符 115"/>
          <p:cNvCxnSpPr>
            <a:stCxn id="26" idx="6"/>
            <a:endCxn id="29" idx="2"/>
          </p:cNvCxnSpPr>
          <p:nvPr/>
        </p:nvCxnSpPr>
        <p:spPr>
          <a:xfrm>
            <a:off x="1712746" y="4640027"/>
            <a:ext cx="2427207" cy="549509"/>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9" name="曲线连接符 118"/>
          <p:cNvCxnSpPr>
            <a:stCxn id="29" idx="6"/>
            <a:endCxn id="30" idx="2"/>
          </p:cNvCxnSpPr>
          <p:nvPr/>
        </p:nvCxnSpPr>
        <p:spPr>
          <a:xfrm flipV="1">
            <a:off x="4788026" y="4944216"/>
            <a:ext cx="2326950" cy="24532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16753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有序打孔问题</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a:bodyPr>
              <a:lstStyle/>
              <a:p>
                <a:r>
                  <a:rPr lang="zh-CN" altLang="en-US" dirty="0" smtClean="0"/>
                  <a:t>不同于常规</a:t>
                </a:r>
                <a:r>
                  <a:rPr lang="en-US" altLang="zh-CN" dirty="0" smtClean="0"/>
                  <a:t>TSP</a:t>
                </a:r>
                <a:r>
                  <a:rPr lang="zh-CN" altLang="en-US" dirty="0" smtClean="0"/>
                  <a:t>问题</a:t>
                </a:r>
                <a:endParaRPr lang="en-US" altLang="zh-CN" dirty="0"/>
              </a:p>
              <a:p>
                <a14:m>
                  <m:oMath xmlns:m="http://schemas.openxmlformats.org/officeDocument/2006/math">
                    <m:d>
                      <m:dPr>
                        <m:begChr m:val="{"/>
                        <m:endChr m:val=""/>
                        <m:ctrlPr>
                          <a:rPr lang="zh-CN" altLang="zh-CN" i="1">
                            <a:latin typeface="Cambria Math"/>
                          </a:rPr>
                        </m:ctrlPr>
                      </m:dPr>
                      <m:e>
                        <m:eqArr>
                          <m:eqArrPr>
                            <m:ctrlPr>
                              <a:rPr lang="zh-CN" altLang="zh-CN" i="1">
                                <a:latin typeface="Cambria Math"/>
                              </a:rPr>
                            </m:ctrlPr>
                          </m:eqArrPr>
                          <m:e>
                            <m:func>
                              <m:funcPr>
                                <m:ctrlPr>
                                  <a:rPr lang="zh-CN" altLang="zh-CN" i="1">
                                    <a:latin typeface="Cambria Math"/>
                                  </a:rPr>
                                </m:ctrlPr>
                              </m:funcPr>
                              <m:fName>
                                <m:r>
                                  <m:rPr>
                                    <m:sty m:val="p"/>
                                  </m:rPr>
                                  <a:rPr lang="en-US" altLang="zh-CN">
                                    <a:latin typeface="Cambria Math"/>
                                  </a:rPr>
                                  <m:t>min</m:t>
                                </m:r>
                              </m:fName>
                              <m:e>
                                <m:r>
                                  <a:rPr lang="en-US" altLang="zh-CN" i="1">
                                    <a:latin typeface="Cambria Math"/>
                                  </a:rPr>
                                  <m:t> </m:t>
                                </m:r>
                                <m:r>
                                  <a:rPr lang="en-US" altLang="zh-CN" i="1">
                                    <a:latin typeface="Cambria Math"/>
                                  </a:rPr>
                                  <m:t>𝑒𝑥𝑝𝑒𝑛𝑠𝑒</m:t>
                                </m:r>
                                <m:r>
                                  <a:rPr lang="en-US" altLang="zh-CN" i="1">
                                    <a:latin typeface="Cambria Math"/>
                                  </a:rPr>
                                  <m:t>∙</m:t>
                                </m:r>
                                <m:r>
                                  <a:rPr lang="en-US" altLang="zh-CN" i="1">
                                    <a:latin typeface="Cambria Math"/>
                                  </a:rPr>
                                  <m:t>𝛾</m:t>
                                </m:r>
                                <m:r>
                                  <a:rPr lang="en-US" altLang="zh-CN" i="1">
                                    <a:latin typeface="Cambria Math"/>
                                  </a:rPr>
                                  <m:t>+</m:t>
                                </m:r>
                                <m:r>
                                  <a:rPr lang="en-US" altLang="zh-CN" i="1">
                                    <a:latin typeface="Cambria Math"/>
                                  </a:rPr>
                                  <m:t>𝑡𝑖𝑚𝑒</m:t>
                                </m:r>
                                <m:r>
                                  <a:rPr lang="en-US" altLang="zh-CN" i="1">
                                    <a:latin typeface="Cambria Math"/>
                                  </a:rPr>
                                  <m:t>∙(1−</m:t>
                                </m:r>
                                <m:r>
                                  <a:rPr lang="en-US" altLang="zh-CN" i="1">
                                    <a:latin typeface="Cambria Math"/>
                                  </a:rPr>
                                  <m:t>𝛾</m:t>
                                </m:r>
                                <m:r>
                                  <a:rPr lang="en-US" altLang="zh-CN" i="1">
                                    <a:latin typeface="Cambria Math"/>
                                  </a:rPr>
                                  <m:t>)</m:t>
                                </m:r>
                              </m:e>
                            </m:func>
                            <m:r>
                              <a:rPr lang="en-US" altLang="zh-CN" i="1">
                                <a:latin typeface="Cambria Math"/>
                              </a:rPr>
                              <m:t> </m:t>
                            </m:r>
                            <m:r>
                              <a:rPr lang="zh-CN" altLang="zh-CN">
                                <a:latin typeface="Cambria Math"/>
                              </a:rPr>
                              <m:t>，</m:t>
                            </m:r>
                            <m:r>
                              <a:rPr lang="en-US" altLang="zh-CN">
                                <a:latin typeface="Cambria Math"/>
                              </a:rPr>
                              <m:t>0≤</m:t>
                            </m:r>
                            <m:r>
                              <m:rPr>
                                <m:sty m:val="p"/>
                              </m:rPr>
                              <a:rPr lang="en-US" altLang="zh-CN">
                                <a:latin typeface="Cambria Math"/>
                              </a:rPr>
                              <m:t>γ</m:t>
                            </m:r>
                            <m:r>
                              <a:rPr lang="en-US" altLang="zh-CN">
                                <a:latin typeface="Cambria Math"/>
                              </a:rPr>
                              <m:t>≤1</m:t>
                            </m:r>
                          </m:e>
                          <m:e>
                            <m:r>
                              <a:rPr lang="en-US" altLang="zh-CN" i="1">
                                <a:latin typeface="Cambria Math"/>
                              </a:rPr>
                              <m:t>𝑝𝑎𝑡h</m:t>
                            </m:r>
                            <m:r>
                              <a:rPr lang="en-US" altLang="zh-CN" i="1">
                                <a:latin typeface="Cambria Math"/>
                              </a:rPr>
                              <m:t>∈</m:t>
                            </m:r>
                            <m:r>
                              <a:rPr lang="en-US" altLang="zh-CN" i="1">
                                <a:latin typeface="Cambria Math"/>
                              </a:rPr>
                              <m:t>𝐾</m:t>
                            </m:r>
                            <m:r>
                              <a:rPr lang="en-US" altLang="zh-CN">
                                <a:latin typeface="Cambria Math"/>
                              </a:rPr>
                              <m:t>⊆</m:t>
                            </m:r>
                            <m:r>
                              <a:rPr lang="en-US" altLang="zh-CN" i="1">
                                <a:latin typeface="Cambria Math"/>
                              </a:rPr>
                              <m:t>𝑀</m:t>
                            </m:r>
                            <m:r>
                              <a:rPr lang="en-US" altLang="zh-CN">
                                <a:latin typeface="Cambria Math"/>
                              </a:rPr>
                              <m:t>=</m:t>
                            </m:r>
                            <m:d>
                              <m:dPr>
                                <m:begChr m:val="{"/>
                                <m:endChr m:val="}"/>
                                <m:ctrlPr>
                                  <a:rPr lang="zh-CN" altLang="zh-CN" i="1">
                                    <a:latin typeface="Cambria Math"/>
                                  </a:rPr>
                                </m:ctrlPr>
                              </m:dPr>
                              <m:e>
                                <m:r>
                                  <a:rPr lang="en-US" altLang="zh-CN" i="1">
                                    <a:latin typeface="Cambria Math"/>
                                  </a:rPr>
                                  <m:t>1,2…,</m:t>
                                </m:r>
                                <m:r>
                                  <a:rPr lang="en-US" altLang="zh-CN" i="1">
                                    <a:latin typeface="Cambria Math"/>
                                  </a:rPr>
                                  <m:t>𝑁</m:t>
                                </m:r>
                                <m:r>
                                  <a:rPr lang="en-US" altLang="zh-CN" i="1">
                                    <a:latin typeface="Cambria Math"/>
                                  </a:rPr>
                                  <m:t> </m:t>
                                </m:r>
                                <m:r>
                                  <a:rPr lang="zh-CN" altLang="zh-CN">
                                    <a:latin typeface="Cambria Math"/>
                                  </a:rPr>
                                  <m:t>的所有全排列</m:t>
                                </m:r>
                              </m:e>
                            </m:d>
                          </m:e>
                        </m:eqArr>
                      </m:e>
                    </m:d>
                  </m:oMath>
                </a14:m>
                <a:endParaRPr lang="zh-CN" altLang="zh-CN" dirty="0"/>
              </a:p>
              <a:p>
                <a:endParaRPr lang="en-US" altLang="zh-CN" dirty="0" smtClean="0"/>
              </a:p>
              <a:p>
                <a:r>
                  <a:rPr lang="zh-CN" altLang="en-US" dirty="0" smtClean="0"/>
                  <a:t>有次序约束：</a:t>
                </a:r>
                <a:endParaRPr lang="en-US" altLang="zh-CN" dirty="0" smtClean="0"/>
              </a:p>
              <a:p>
                <a:pPr lvl="1"/>
                <a:r>
                  <a:rPr lang="zh-CN" altLang="en-US" dirty="0" smtClean="0"/>
                  <a:t>改进最近邻法</a:t>
                </a:r>
                <a:endParaRPr lang="en-US" altLang="zh-CN" dirty="0" smtClean="0"/>
              </a:p>
              <a:p>
                <a:pPr lvl="1"/>
                <a:r>
                  <a:rPr lang="zh-CN" altLang="en-US" dirty="0" smtClean="0"/>
                  <a:t>改进遗传算法</a:t>
                </a:r>
                <a:endParaRPr lang="en-US" altLang="zh-CN" dirty="0" smtClean="0"/>
              </a:p>
              <a:p>
                <a:pPr lvl="1"/>
                <a:r>
                  <a:rPr lang="zh-CN" altLang="en-US" dirty="0" smtClean="0"/>
                  <a:t>改进蚁</a:t>
                </a:r>
                <a:r>
                  <a:rPr lang="zh-CN" altLang="en-US" dirty="0"/>
                  <a:t>群</a:t>
                </a:r>
                <a:r>
                  <a:rPr lang="zh-CN" altLang="en-US" dirty="0" smtClean="0"/>
                  <a:t>算法</a:t>
                </a:r>
                <a:r>
                  <a:rPr lang="en-US" altLang="zh-CN" dirty="0" smtClean="0"/>
                  <a:t/>
                </a:r>
                <a:br>
                  <a:rPr lang="en-US" altLang="zh-CN" dirty="0" smtClean="0"/>
                </a:br>
                <a:endParaRPr lang="en-US" altLang="zh-CN" dirty="0" smtClean="0"/>
              </a:p>
              <a:p>
                <a:pPr lvl="1"/>
                <a:endParaRPr lang="en-US" altLang="zh-CN" dirty="0" smtClean="0"/>
              </a:p>
              <a:p>
                <a:pPr marL="68580" indent="0">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156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399103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改进后的算法描述</a:t>
            </a:r>
          </a:p>
        </p:txBody>
      </p:sp>
      <p:sp>
        <p:nvSpPr>
          <p:cNvPr id="3" name="内容占位符 2"/>
          <p:cNvSpPr>
            <a:spLocks noGrp="1"/>
          </p:cNvSpPr>
          <p:nvPr>
            <p:ph idx="1"/>
          </p:nvPr>
        </p:nvSpPr>
        <p:spPr/>
        <p:txBody>
          <a:bodyPr>
            <a:normAutofit fontScale="92500"/>
          </a:bodyPr>
          <a:lstStyle/>
          <a:p>
            <a:r>
              <a:rPr lang="zh-CN" altLang="en-US" dirty="0" smtClean="0"/>
              <a:t>由于有序问题中，解的空间变小了，对于贪心和蚁群算法，只要修正每次搜索的空间，就可以继续使用了</a:t>
            </a:r>
            <a:endParaRPr lang="en-US" altLang="zh-CN" dirty="0"/>
          </a:p>
          <a:p>
            <a:endParaRPr lang="en-US" altLang="zh-CN" dirty="0"/>
          </a:p>
          <a:p>
            <a:r>
              <a:rPr lang="zh-CN" altLang="en-US" dirty="0" smtClean="0"/>
              <a:t>对于遗传算法，我们的改进方案是在遗传和变异过程中，对于不符合次序要求的两个或三个点，我们强制转换顺序是其符合要求。这样做的结果是破坏了遗传的基因结构，遗传过程中就很难找到比较优秀的基因结构或者很难跳出局部最优解。</a:t>
            </a:r>
            <a:endParaRPr lang="en-US" altLang="zh-CN" dirty="0" smtClean="0"/>
          </a:p>
        </p:txBody>
      </p:sp>
    </p:spTree>
    <p:extLst>
      <p:ext uri="{BB962C8B-B14F-4D97-AF65-F5344CB8AC3E}">
        <p14:creationId xmlns:p14="http://schemas.microsoft.com/office/powerpoint/2010/main" val="4276128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结果分析</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4250505804"/>
              </p:ext>
            </p:extLst>
          </p:nvPr>
        </p:nvGraphicFramePr>
        <p:xfrm>
          <a:off x="827584" y="2420888"/>
          <a:ext cx="7355161" cy="3888432"/>
        </p:xfrm>
        <a:graphic>
          <a:graphicData uri="http://schemas.openxmlformats.org/drawingml/2006/table">
            <a:tbl>
              <a:tblPr firstRow="1" firstCol="1" bandRow="1">
                <a:tableStyleId>{5C22544A-7EE6-4342-B048-85BDC9FD1C3A}</a:tableStyleId>
              </a:tblPr>
              <a:tblGrid>
                <a:gridCol w="1152128"/>
                <a:gridCol w="1152128"/>
                <a:gridCol w="1368152"/>
                <a:gridCol w="1224136"/>
                <a:gridCol w="1408300"/>
                <a:gridCol w="1050317"/>
              </a:tblGrid>
              <a:tr h="1296144">
                <a:tc rowSpan="2">
                  <a:txBody>
                    <a:bodyPr/>
                    <a:lstStyle/>
                    <a:p>
                      <a:pPr algn="ctr">
                        <a:spcAft>
                          <a:spcPts val="0"/>
                        </a:spcAft>
                      </a:pPr>
                      <a:r>
                        <a:rPr lang="zh-CN" sz="1600" kern="100" dirty="0">
                          <a:effectLst/>
                        </a:rPr>
                        <a:t>算法</a:t>
                      </a:r>
                      <a:endParaRPr lang="zh-CN" sz="1600" kern="100" dirty="0">
                        <a:effectLst/>
                        <a:latin typeface="Calibri"/>
                        <a:ea typeface="宋体"/>
                        <a:cs typeface="Times New Roman"/>
                      </a:endParaRPr>
                    </a:p>
                  </a:txBody>
                  <a:tcPr marL="68580" marR="68580" marT="0" marB="0" anchor="ctr"/>
                </a:tc>
                <a:tc gridSpan="2">
                  <a:txBody>
                    <a:bodyPr/>
                    <a:lstStyle/>
                    <a:p>
                      <a:pPr algn="ctr">
                        <a:spcAft>
                          <a:spcPts val="0"/>
                        </a:spcAft>
                      </a:pPr>
                      <a:r>
                        <a:rPr lang="zh-CN" sz="1600" kern="100" dirty="0">
                          <a:effectLst/>
                        </a:rPr>
                        <a:t>最小化时间</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gridSpan="2">
                  <a:txBody>
                    <a:bodyPr/>
                    <a:lstStyle/>
                    <a:p>
                      <a:pPr algn="ctr">
                        <a:spcAft>
                          <a:spcPts val="0"/>
                        </a:spcAft>
                      </a:pPr>
                      <a:r>
                        <a:rPr lang="zh-CN" sz="1600" kern="100" dirty="0">
                          <a:effectLst/>
                        </a:rPr>
                        <a:t>最小化费用</a:t>
                      </a:r>
                      <a:endParaRPr lang="zh-CN" sz="1600" kern="100" dirty="0">
                        <a:effectLst/>
                        <a:latin typeface="Calibri"/>
                        <a:ea typeface="宋体"/>
                        <a:cs typeface="Times New Roman"/>
                      </a:endParaRPr>
                    </a:p>
                  </a:txBody>
                  <a:tcPr marL="68580" marR="68580" marT="0" marB="0" anchor="ctr"/>
                </a:tc>
                <a:tc hMerge="1">
                  <a:txBody>
                    <a:bodyPr/>
                    <a:lstStyle/>
                    <a:p>
                      <a:endParaRPr lang="zh-CN" altLang="en-US"/>
                    </a:p>
                  </a:txBody>
                  <a:tcPr/>
                </a:tc>
                <a:tc>
                  <a:txBody>
                    <a:bodyPr/>
                    <a:lstStyle/>
                    <a:p>
                      <a:pPr algn="ctr">
                        <a:spcAft>
                          <a:spcPts val="0"/>
                        </a:spcAft>
                      </a:pPr>
                      <a:r>
                        <a:rPr lang="zh-CN" sz="1600" kern="100">
                          <a:effectLst/>
                        </a:rPr>
                        <a:t>平均运行时间（</a:t>
                      </a:r>
                      <a:r>
                        <a:rPr lang="en-US" sz="1600" kern="100">
                          <a:effectLst/>
                        </a:rPr>
                        <a:t>min</a:t>
                      </a:r>
                      <a:r>
                        <a:rPr lang="zh-CN" sz="1600" kern="100">
                          <a:effectLst/>
                        </a:rPr>
                        <a:t>）</a:t>
                      </a:r>
                      <a:endParaRPr lang="zh-CN" sz="1600" kern="100">
                        <a:effectLst/>
                        <a:latin typeface="Calibri"/>
                        <a:ea typeface="宋体"/>
                        <a:cs typeface="Times New Roman"/>
                      </a:endParaRPr>
                    </a:p>
                  </a:txBody>
                  <a:tcPr marL="68580" marR="68580" marT="0" marB="0" anchor="ctr"/>
                </a:tc>
              </a:tr>
              <a:tr h="648072">
                <a:tc vMerge="1">
                  <a:txBody>
                    <a:bodyPr/>
                    <a:lstStyle/>
                    <a:p>
                      <a:endParaRPr lang="zh-CN" altLang="en-US"/>
                    </a:p>
                  </a:txBody>
                  <a:tcPr/>
                </a:tc>
                <a:tc>
                  <a:txBody>
                    <a:bodyPr/>
                    <a:lstStyle/>
                    <a:p>
                      <a:pPr algn="ctr">
                        <a:spcAft>
                          <a:spcPts val="0"/>
                        </a:spcAft>
                      </a:pPr>
                      <a:r>
                        <a:rPr lang="zh-CN" sz="1600" kern="100">
                          <a:effectLst/>
                        </a:rPr>
                        <a:t>最短时间</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费用</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时间</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最低费用</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 </a:t>
                      </a:r>
                      <a:endParaRPr lang="zh-CN" sz="1600" kern="100">
                        <a:effectLst/>
                        <a:latin typeface="Calibri"/>
                        <a:ea typeface="宋体"/>
                        <a:cs typeface="Times New Roman"/>
                      </a:endParaRPr>
                    </a:p>
                  </a:txBody>
                  <a:tcPr marL="68580" marR="68580" marT="0" marB="0" anchor="ctr"/>
                </a:tc>
              </a:tr>
              <a:tr h="648072">
                <a:tc>
                  <a:txBody>
                    <a:bodyPr/>
                    <a:lstStyle/>
                    <a:p>
                      <a:pPr algn="ctr">
                        <a:spcAft>
                          <a:spcPts val="0"/>
                        </a:spcAft>
                      </a:pPr>
                      <a:r>
                        <a:rPr lang="zh-CN" sz="1600" kern="100">
                          <a:effectLst/>
                        </a:rPr>
                        <a:t>最近邻法</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345.87</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1127.0</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1154.1</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973.5</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43.2</a:t>
                      </a:r>
                      <a:endParaRPr lang="zh-CN" sz="1600" kern="100" dirty="0">
                        <a:effectLst/>
                        <a:latin typeface="Calibri"/>
                        <a:ea typeface="宋体"/>
                        <a:cs typeface="Times New Roman"/>
                      </a:endParaRPr>
                    </a:p>
                  </a:txBody>
                  <a:tcPr marL="68580" marR="68580" marT="0" marB="0" anchor="ctr"/>
                </a:tc>
              </a:tr>
              <a:tr h="648072">
                <a:tc>
                  <a:txBody>
                    <a:bodyPr/>
                    <a:lstStyle/>
                    <a:p>
                      <a:pPr algn="ctr">
                        <a:spcAft>
                          <a:spcPts val="0"/>
                        </a:spcAft>
                      </a:pPr>
                      <a:r>
                        <a:rPr lang="zh-CN" sz="1600" kern="100">
                          <a:effectLst/>
                        </a:rPr>
                        <a:t>蚁群算法</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smtClean="0">
                          <a:effectLst/>
                        </a:rPr>
                        <a:t>267.47</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smtClean="0">
                          <a:effectLst/>
                        </a:rPr>
                        <a:t>1032.4</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smtClean="0">
                          <a:effectLst/>
                        </a:rPr>
                        <a:t>726.7</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altLang="zh-CN" sz="1600" kern="100" dirty="0" smtClean="0">
                          <a:effectLst/>
                          <a:latin typeface="+mn-lt"/>
                          <a:ea typeface="+mn-ea"/>
                          <a:cs typeface="+mn-cs"/>
                        </a:rPr>
                        <a:t>961.1</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98.3</a:t>
                      </a:r>
                      <a:endParaRPr lang="zh-CN" sz="1600" kern="100" dirty="0">
                        <a:effectLst/>
                        <a:latin typeface="Calibri"/>
                        <a:ea typeface="宋体"/>
                        <a:cs typeface="Times New Roman"/>
                      </a:endParaRPr>
                    </a:p>
                  </a:txBody>
                  <a:tcPr marL="68580" marR="68580" marT="0" marB="0" anchor="ctr"/>
                </a:tc>
              </a:tr>
              <a:tr h="648072">
                <a:tc>
                  <a:txBody>
                    <a:bodyPr/>
                    <a:lstStyle/>
                    <a:p>
                      <a:pPr algn="ctr">
                        <a:spcAft>
                          <a:spcPts val="0"/>
                        </a:spcAft>
                      </a:pPr>
                      <a:r>
                        <a:rPr lang="zh-CN" sz="1600" kern="100">
                          <a:effectLst/>
                        </a:rPr>
                        <a:t>聚类</a:t>
                      </a:r>
                      <a:r>
                        <a:rPr lang="en-US" sz="1600" kern="100">
                          <a:effectLst/>
                        </a:rPr>
                        <a:t>+</a:t>
                      </a:r>
                      <a:r>
                        <a:rPr lang="zh-CN" sz="1600" kern="100">
                          <a:effectLst/>
                        </a:rPr>
                        <a:t>蚁群</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285.94</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1248.4</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1242.9</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1173.1</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b="1" kern="100" dirty="0">
                          <a:effectLst/>
                        </a:rPr>
                        <a:t>3.2</a:t>
                      </a:r>
                      <a:endParaRPr lang="zh-CN" sz="1600" b="1" kern="100" dirty="0">
                        <a:effectLst/>
                        <a:latin typeface="Calibri"/>
                        <a:ea typeface="宋体"/>
                        <a:cs typeface="Times New Roman"/>
                      </a:endParaRPr>
                    </a:p>
                  </a:txBody>
                  <a:tcPr marL="68580" marR="68580" marT="0" marB="0" anchor="ctr"/>
                </a:tc>
              </a:tr>
            </a:tbl>
          </a:graphicData>
        </a:graphic>
      </p:graphicFrame>
      <p:sp>
        <p:nvSpPr>
          <p:cNvPr id="5" name="Rectangle 1"/>
          <p:cNvSpPr>
            <a:spLocks noChangeArrowheads="1"/>
          </p:cNvSpPr>
          <p:nvPr/>
        </p:nvSpPr>
        <p:spPr bwMode="auto">
          <a:xfrm>
            <a:off x="457200" y="33829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3157213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深圳杯夏令营\267sing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92696"/>
            <a:ext cx="9178710" cy="616530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475656" y="397848"/>
            <a:ext cx="2808312" cy="369332"/>
          </a:xfrm>
          <a:prstGeom prst="rect">
            <a:avLst/>
          </a:prstGeom>
          <a:noFill/>
        </p:spPr>
        <p:txBody>
          <a:bodyPr wrap="square" rtlCol="0">
            <a:spAutoFit/>
          </a:bodyPr>
          <a:lstStyle/>
          <a:p>
            <a:r>
              <a:rPr lang="zh-CN" altLang="en-US" dirty="0" smtClean="0">
                <a:solidFill>
                  <a:schemeClr val="accent1"/>
                </a:solidFill>
              </a:rPr>
              <a:t>最优化时间</a:t>
            </a:r>
            <a:endParaRPr lang="zh-CN" altLang="en-US" dirty="0">
              <a:solidFill>
                <a:schemeClr val="accent1"/>
              </a:solidFill>
            </a:endParaRPr>
          </a:p>
        </p:txBody>
      </p:sp>
    </p:spTree>
    <p:extLst>
      <p:ext uri="{BB962C8B-B14F-4D97-AF65-F5344CB8AC3E}">
        <p14:creationId xmlns:p14="http://schemas.microsoft.com/office/powerpoint/2010/main" val="30339192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深圳杯夏令营\feiyong9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64" y="721940"/>
            <a:ext cx="9163364" cy="623545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475656" y="397848"/>
            <a:ext cx="2808312" cy="369332"/>
          </a:xfrm>
          <a:prstGeom prst="rect">
            <a:avLst/>
          </a:prstGeom>
          <a:noFill/>
        </p:spPr>
        <p:txBody>
          <a:bodyPr wrap="square" rtlCol="0">
            <a:spAutoFit/>
          </a:bodyPr>
          <a:lstStyle/>
          <a:p>
            <a:r>
              <a:rPr lang="zh-CN" altLang="en-US" dirty="0" smtClean="0">
                <a:solidFill>
                  <a:schemeClr val="accent1"/>
                </a:solidFill>
              </a:rPr>
              <a:t>最优化费用</a:t>
            </a:r>
            <a:endParaRPr lang="zh-CN" altLang="en-US" dirty="0">
              <a:solidFill>
                <a:schemeClr val="accent1"/>
              </a:solidFill>
            </a:endParaRPr>
          </a:p>
        </p:txBody>
      </p:sp>
    </p:spTree>
    <p:extLst>
      <p:ext uri="{BB962C8B-B14F-4D97-AF65-F5344CB8AC3E}">
        <p14:creationId xmlns:p14="http://schemas.microsoft.com/office/powerpoint/2010/main" val="39428958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zix\Desktop\新建文件夹\quanzho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535" y="883801"/>
            <a:ext cx="9433047" cy="34046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表格 2"/>
          <p:cNvGraphicFramePr>
            <a:graphicFrameLocks noGrp="1"/>
          </p:cNvGraphicFramePr>
          <p:nvPr>
            <p:extLst>
              <p:ext uri="{D42A27DB-BD31-4B8C-83A1-F6EECF244321}">
                <p14:modId xmlns:p14="http://schemas.microsoft.com/office/powerpoint/2010/main" val="302043393"/>
              </p:ext>
            </p:extLst>
          </p:nvPr>
        </p:nvGraphicFramePr>
        <p:xfrm>
          <a:off x="539552" y="4581128"/>
          <a:ext cx="8064900" cy="1732815"/>
        </p:xfrm>
        <a:graphic>
          <a:graphicData uri="http://schemas.openxmlformats.org/drawingml/2006/table">
            <a:tbl>
              <a:tblPr>
                <a:tableStyleId>{D7AC3CCA-C797-4891-BE02-D94E43425B78}</a:tableStyleId>
              </a:tblPr>
              <a:tblGrid>
                <a:gridCol w="672075"/>
                <a:gridCol w="672075"/>
                <a:gridCol w="672075"/>
                <a:gridCol w="672075"/>
                <a:gridCol w="672075"/>
                <a:gridCol w="672075"/>
                <a:gridCol w="672075"/>
                <a:gridCol w="672075"/>
                <a:gridCol w="672075"/>
                <a:gridCol w="672075"/>
                <a:gridCol w="672075"/>
                <a:gridCol w="672075"/>
              </a:tblGrid>
              <a:tr h="577605">
                <a:tc>
                  <a:txBody>
                    <a:bodyPr/>
                    <a:lstStyle/>
                    <a:p>
                      <a:pPr algn="ctr" fontAlgn="b"/>
                      <a:endParaRPr lang="en-US" altLang="zh-CN" sz="1400" b="0" i="0" u="none" strike="noStrike" dirty="0">
                        <a:effectLst/>
                        <a:latin typeface="DejaVu Sans"/>
                      </a:endParaRPr>
                    </a:p>
                  </a:txBody>
                  <a:tcPr marL="9525" marR="9525" marT="9525" marB="0" anchor="ctr"/>
                </a:tc>
                <a:tc>
                  <a:txBody>
                    <a:bodyPr/>
                    <a:lstStyle/>
                    <a:p>
                      <a:pPr algn="ctr" fontAlgn="b"/>
                      <a:r>
                        <a:rPr lang="en-US" altLang="zh-CN" sz="1400" u="none" strike="noStrike" dirty="0">
                          <a:effectLst/>
                        </a:rPr>
                        <a:t>0</a:t>
                      </a:r>
                      <a:endParaRPr lang="en-US" altLang="zh-CN" sz="1400" b="0" i="0" u="none" strike="noStrike" dirty="0">
                        <a:effectLst/>
                        <a:latin typeface="DejaVu Sans"/>
                      </a:endParaRPr>
                    </a:p>
                  </a:txBody>
                  <a:tcPr marL="9525" marR="9525" marT="9525" marB="0" anchor="ctr"/>
                </a:tc>
                <a:tc>
                  <a:txBody>
                    <a:bodyPr/>
                    <a:lstStyle/>
                    <a:p>
                      <a:pPr algn="ctr" fontAlgn="b"/>
                      <a:r>
                        <a:rPr lang="en-US" altLang="zh-CN" sz="1400" u="none" strike="noStrike" dirty="0">
                          <a:effectLst/>
                        </a:rPr>
                        <a:t>0.1</a:t>
                      </a:r>
                      <a:endParaRPr lang="en-US" altLang="zh-CN" sz="1400" b="0" i="0" u="none" strike="noStrike" dirty="0">
                        <a:effectLst/>
                        <a:latin typeface="DejaVu Sans"/>
                      </a:endParaRPr>
                    </a:p>
                  </a:txBody>
                  <a:tcPr marL="9525" marR="9525" marT="9525" marB="0" anchor="ctr"/>
                </a:tc>
                <a:tc>
                  <a:txBody>
                    <a:bodyPr/>
                    <a:lstStyle/>
                    <a:p>
                      <a:pPr algn="ctr" fontAlgn="b"/>
                      <a:r>
                        <a:rPr lang="en-US" altLang="zh-CN" sz="1400" u="none" strike="noStrike" dirty="0">
                          <a:effectLst/>
                        </a:rPr>
                        <a:t>0.2</a:t>
                      </a:r>
                      <a:endParaRPr lang="en-US" altLang="zh-CN" sz="1400" b="0" i="0" u="none" strike="noStrike" dirty="0">
                        <a:effectLst/>
                        <a:latin typeface="DejaVu Sans"/>
                      </a:endParaRPr>
                    </a:p>
                  </a:txBody>
                  <a:tcPr marL="9525" marR="9525" marT="9525" marB="0" anchor="ctr"/>
                </a:tc>
                <a:tc>
                  <a:txBody>
                    <a:bodyPr/>
                    <a:lstStyle/>
                    <a:p>
                      <a:pPr algn="ctr" fontAlgn="b"/>
                      <a:r>
                        <a:rPr lang="en-US" altLang="zh-CN" sz="1400" u="none" strike="noStrike">
                          <a:effectLst/>
                        </a:rPr>
                        <a:t>0.3</a:t>
                      </a:r>
                      <a:endParaRPr lang="en-US" altLang="zh-CN" sz="1400" b="0" i="0" u="none" strike="noStrike">
                        <a:effectLst/>
                        <a:latin typeface="DejaVu Sans"/>
                      </a:endParaRPr>
                    </a:p>
                  </a:txBody>
                  <a:tcPr marL="9525" marR="9525" marT="9525" marB="0" anchor="ctr"/>
                </a:tc>
                <a:tc>
                  <a:txBody>
                    <a:bodyPr/>
                    <a:lstStyle/>
                    <a:p>
                      <a:pPr algn="ctr" fontAlgn="b"/>
                      <a:r>
                        <a:rPr lang="en-US" altLang="zh-CN" sz="1400" u="none" strike="noStrike">
                          <a:effectLst/>
                        </a:rPr>
                        <a:t>0.4</a:t>
                      </a:r>
                      <a:endParaRPr lang="en-US" altLang="zh-CN" sz="1400" b="0" i="0" u="none" strike="noStrike">
                        <a:effectLst/>
                        <a:latin typeface="DejaVu Sans"/>
                      </a:endParaRPr>
                    </a:p>
                  </a:txBody>
                  <a:tcPr marL="9525" marR="9525" marT="9525" marB="0" anchor="ctr"/>
                </a:tc>
                <a:tc>
                  <a:txBody>
                    <a:bodyPr/>
                    <a:lstStyle/>
                    <a:p>
                      <a:pPr algn="ctr" fontAlgn="b"/>
                      <a:r>
                        <a:rPr lang="en-US" altLang="zh-CN" sz="1400" u="none" strike="noStrike">
                          <a:effectLst/>
                        </a:rPr>
                        <a:t>0.5</a:t>
                      </a:r>
                      <a:endParaRPr lang="en-US" altLang="zh-CN" sz="1400" b="0" i="0" u="none" strike="noStrike">
                        <a:effectLst/>
                        <a:latin typeface="DejaVu Sans"/>
                      </a:endParaRPr>
                    </a:p>
                  </a:txBody>
                  <a:tcPr marL="9525" marR="9525" marT="9525" marB="0" anchor="ctr"/>
                </a:tc>
                <a:tc>
                  <a:txBody>
                    <a:bodyPr/>
                    <a:lstStyle/>
                    <a:p>
                      <a:pPr algn="ctr" fontAlgn="b"/>
                      <a:r>
                        <a:rPr lang="en-US" altLang="zh-CN" sz="1400" u="none" strike="noStrike">
                          <a:effectLst/>
                        </a:rPr>
                        <a:t>0.6</a:t>
                      </a:r>
                      <a:endParaRPr lang="en-US" altLang="zh-CN" sz="1400" b="0" i="0" u="none" strike="noStrike">
                        <a:effectLst/>
                        <a:latin typeface="DejaVu Sans"/>
                      </a:endParaRPr>
                    </a:p>
                  </a:txBody>
                  <a:tcPr marL="9525" marR="9525" marT="9525" marB="0" anchor="ctr"/>
                </a:tc>
                <a:tc>
                  <a:txBody>
                    <a:bodyPr/>
                    <a:lstStyle/>
                    <a:p>
                      <a:pPr algn="ctr" fontAlgn="b"/>
                      <a:r>
                        <a:rPr lang="en-US" altLang="zh-CN" sz="1400" u="none" strike="noStrike">
                          <a:effectLst/>
                        </a:rPr>
                        <a:t>0.7</a:t>
                      </a:r>
                      <a:endParaRPr lang="en-US" altLang="zh-CN" sz="1400" b="0" i="0" u="none" strike="noStrike">
                        <a:effectLst/>
                        <a:latin typeface="DejaVu Sans"/>
                      </a:endParaRPr>
                    </a:p>
                  </a:txBody>
                  <a:tcPr marL="9525" marR="9525" marT="9525" marB="0" anchor="ctr"/>
                </a:tc>
                <a:tc>
                  <a:txBody>
                    <a:bodyPr/>
                    <a:lstStyle/>
                    <a:p>
                      <a:pPr algn="ctr" fontAlgn="b"/>
                      <a:r>
                        <a:rPr lang="en-US" altLang="zh-CN" sz="1400" u="none" strike="noStrike">
                          <a:effectLst/>
                        </a:rPr>
                        <a:t>0.8</a:t>
                      </a:r>
                      <a:endParaRPr lang="en-US" altLang="zh-CN" sz="1400" b="0" i="0" u="none" strike="noStrike">
                        <a:effectLst/>
                        <a:latin typeface="DejaVu Sans"/>
                      </a:endParaRPr>
                    </a:p>
                  </a:txBody>
                  <a:tcPr marL="9525" marR="9525" marT="9525" marB="0" anchor="ctr"/>
                </a:tc>
                <a:tc>
                  <a:txBody>
                    <a:bodyPr/>
                    <a:lstStyle/>
                    <a:p>
                      <a:pPr algn="ctr" fontAlgn="b"/>
                      <a:r>
                        <a:rPr lang="en-US" altLang="zh-CN" sz="1400" u="none" strike="noStrike">
                          <a:effectLst/>
                        </a:rPr>
                        <a:t>0.9</a:t>
                      </a:r>
                      <a:endParaRPr lang="en-US" altLang="zh-CN" sz="1400" b="0" i="0" u="none" strike="noStrike">
                        <a:effectLst/>
                        <a:latin typeface="DejaVu Sans"/>
                      </a:endParaRPr>
                    </a:p>
                  </a:txBody>
                  <a:tcPr marL="9525" marR="9525" marT="9525" marB="0" anchor="ctr"/>
                </a:tc>
                <a:tc>
                  <a:txBody>
                    <a:bodyPr/>
                    <a:lstStyle/>
                    <a:p>
                      <a:pPr algn="ctr" fontAlgn="b"/>
                      <a:r>
                        <a:rPr lang="en-US" altLang="zh-CN" sz="1400" u="none" strike="noStrike">
                          <a:effectLst/>
                        </a:rPr>
                        <a:t>1</a:t>
                      </a:r>
                      <a:endParaRPr lang="en-US" altLang="zh-CN" sz="1400" b="0" i="0" u="none" strike="noStrike">
                        <a:effectLst/>
                        <a:latin typeface="DejaVu Sans"/>
                      </a:endParaRPr>
                    </a:p>
                  </a:txBody>
                  <a:tcPr marL="9525" marR="9525" marT="9525" marB="0" anchor="ctr"/>
                </a:tc>
              </a:tr>
              <a:tr h="577605">
                <a:tc>
                  <a:txBody>
                    <a:bodyPr/>
                    <a:lstStyle/>
                    <a:p>
                      <a:pPr algn="ctr" fontAlgn="b"/>
                      <a:r>
                        <a:rPr lang="zh-CN" altLang="en-US" sz="1400" b="1" u="none" strike="noStrike" dirty="0" smtClean="0">
                          <a:effectLst/>
                        </a:rPr>
                        <a:t>费用</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1066.91</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1036.40</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solidFill>
                            <a:srgbClr val="FF0000"/>
                          </a:solidFill>
                          <a:effectLst/>
                        </a:rPr>
                        <a:t>1005.66</a:t>
                      </a:r>
                      <a:endParaRPr lang="en-US" altLang="zh-CN" sz="1400" b="1" i="0" u="none" strike="noStrike" dirty="0">
                        <a:solidFill>
                          <a:srgbClr val="FF0000"/>
                        </a:solidFill>
                        <a:effectLst/>
                        <a:latin typeface="DejaVu Sans"/>
                      </a:endParaRPr>
                    </a:p>
                  </a:txBody>
                  <a:tcPr marL="9525" marR="9525" marT="9525" marB="0" anchor="ctr"/>
                </a:tc>
                <a:tc>
                  <a:txBody>
                    <a:bodyPr/>
                    <a:lstStyle/>
                    <a:p>
                      <a:pPr algn="ctr" fontAlgn="b"/>
                      <a:r>
                        <a:rPr lang="en-US" altLang="zh-CN" sz="1400" b="1" u="none" strike="noStrike" dirty="0" smtClean="0">
                          <a:effectLst/>
                        </a:rPr>
                        <a:t>1024.08</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1008.38</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1002.93</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986.36</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981.60</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solidFill>
                            <a:srgbClr val="FF0000"/>
                          </a:solidFill>
                          <a:effectLst/>
                        </a:rPr>
                        <a:t>961.07</a:t>
                      </a:r>
                      <a:endParaRPr lang="en-US" altLang="zh-CN" sz="1400" b="1" i="0" u="none" strike="noStrike" dirty="0">
                        <a:solidFill>
                          <a:srgbClr val="FF0000"/>
                        </a:solidFill>
                        <a:effectLst/>
                        <a:latin typeface="DejaVu Sans"/>
                      </a:endParaRPr>
                    </a:p>
                  </a:txBody>
                  <a:tcPr marL="9525" marR="9525" marT="9525" marB="0" anchor="ctr"/>
                </a:tc>
                <a:tc>
                  <a:txBody>
                    <a:bodyPr/>
                    <a:lstStyle/>
                    <a:p>
                      <a:pPr algn="ctr" fontAlgn="b"/>
                      <a:r>
                        <a:rPr lang="en-US" altLang="zh-CN" sz="1400" b="1" u="none" strike="noStrike" dirty="0" smtClean="0">
                          <a:effectLst/>
                        </a:rPr>
                        <a:t>979.70</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978.80</a:t>
                      </a:r>
                      <a:endParaRPr lang="en-US" altLang="zh-CN" sz="1400" b="1" i="0" u="none" strike="noStrike" dirty="0">
                        <a:effectLst/>
                        <a:latin typeface="DejaVu Sans"/>
                      </a:endParaRPr>
                    </a:p>
                  </a:txBody>
                  <a:tcPr marL="9525" marR="9525" marT="9525" marB="0" anchor="ctr"/>
                </a:tc>
              </a:tr>
              <a:tr h="577605">
                <a:tc>
                  <a:txBody>
                    <a:bodyPr/>
                    <a:lstStyle/>
                    <a:p>
                      <a:pPr algn="ctr" fontAlgn="b"/>
                      <a:r>
                        <a:rPr lang="zh-CN" altLang="en-US" sz="1400" b="1" u="none" strike="noStrike" dirty="0" smtClean="0">
                          <a:effectLst/>
                        </a:rPr>
                        <a:t>时间</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269.56</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270.21</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269.34</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271.62</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344.49</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483.58</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445.04</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514.99</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726.74</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869.94</a:t>
                      </a:r>
                      <a:endParaRPr lang="en-US" altLang="zh-CN" sz="1400" b="1" i="0" u="none" strike="noStrike" dirty="0">
                        <a:effectLst/>
                        <a:latin typeface="DejaVu Sans"/>
                      </a:endParaRPr>
                    </a:p>
                  </a:txBody>
                  <a:tcPr marL="9525" marR="9525" marT="9525" marB="0" anchor="ctr"/>
                </a:tc>
                <a:tc>
                  <a:txBody>
                    <a:bodyPr/>
                    <a:lstStyle/>
                    <a:p>
                      <a:pPr algn="ctr" fontAlgn="b"/>
                      <a:r>
                        <a:rPr lang="en-US" altLang="zh-CN" sz="1400" b="1" u="none" strike="noStrike" dirty="0" smtClean="0">
                          <a:effectLst/>
                        </a:rPr>
                        <a:t>1474.49</a:t>
                      </a:r>
                      <a:endParaRPr lang="en-US" altLang="zh-CN" sz="1400" b="1" i="0" u="none" strike="noStrike" dirty="0">
                        <a:effectLst/>
                        <a:latin typeface="DejaVu Sans"/>
                      </a:endParaRPr>
                    </a:p>
                  </a:txBody>
                  <a:tcPr marL="9525" marR="9525" marT="9525" marB="0" anchor="ctr"/>
                </a:tc>
              </a:tr>
            </a:tbl>
          </a:graphicData>
        </a:graphic>
      </p:graphicFrame>
    </p:spTree>
    <p:extLst>
      <p:ext uri="{BB962C8B-B14F-4D97-AF65-F5344CB8AC3E}">
        <p14:creationId xmlns:p14="http://schemas.microsoft.com/office/powerpoint/2010/main" val="31855499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620688"/>
            <a:ext cx="4392606" cy="817160"/>
          </a:xfrm>
        </p:spPr>
        <p:txBody>
          <a:bodyPr/>
          <a:lstStyle/>
          <a:p>
            <a:r>
              <a:rPr lang="zh-CN" altLang="en-US" dirty="0" smtClean="0"/>
              <a:t>三角不等式的意义</a:t>
            </a:r>
            <a:endParaRPr lang="zh-CN" altLang="en-US" dirty="0"/>
          </a:p>
        </p:txBody>
      </p:sp>
      <p:sp>
        <p:nvSpPr>
          <p:cNvPr id="3" name="内容占位符 2"/>
          <p:cNvSpPr>
            <a:spLocks noGrp="1"/>
          </p:cNvSpPr>
          <p:nvPr>
            <p:ph idx="1"/>
          </p:nvPr>
        </p:nvSpPr>
        <p:spPr>
          <a:xfrm>
            <a:off x="827584" y="1700808"/>
            <a:ext cx="7344816" cy="4248472"/>
          </a:xfrm>
        </p:spPr>
        <p:txBody>
          <a:bodyPr/>
          <a:lstStyle/>
          <a:p>
            <a:r>
              <a:rPr lang="zh-CN" altLang="en-US" dirty="0" smtClean="0"/>
              <a:t>走直线：</a:t>
            </a:r>
            <a:r>
              <a:rPr lang="en-US" altLang="zh-CN" dirty="0" smtClean="0"/>
              <a:t>A</a:t>
            </a:r>
            <a:r>
              <a:rPr lang="zh-CN" altLang="en-US" dirty="0" smtClean="0"/>
              <a:t>至</a:t>
            </a:r>
            <a:r>
              <a:rPr lang="en-US" altLang="zh-CN" dirty="0" smtClean="0"/>
              <a:t>B</a:t>
            </a:r>
            <a:r>
              <a:rPr lang="zh-CN" altLang="en-US" dirty="0" smtClean="0"/>
              <a:t>的最短路线就是</a:t>
            </a:r>
            <a:r>
              <a:rPr lang="en-US" altLang="zh-CN" dirty="0" smtClean="0"/>
              <a:t>A</a:t>
            </a:r>
            <a:r>
              <a:rPr lang="zh-CN" altLang="en-US" dirty="0" smtClean="0"/>
              <a:t>直接走到</a:t>
            </a:r>
            <a:r>
              <a:rPr lang="en-US" altLang="zh-CN" dirty="0" smtClean="0"/>
              <a:t>B</a:t>
            </a:r>
            <a:r>
              <a:rPr lang="zh-CN" altLang="en-US" dirty="0" smtClean="0"/>
              <a:t>，而非</a:t>
            </a:r>
            <a:r>
              <a:rPr lang="en-US" altLang="zh-CN" dirty="0" smtClean="0"/>
              <a:t>A</a:t>
            </a:r>
            <a:r>
              <a:rPr lang="zh-CN" altLang="en-US" dirty="0" smtClean="0"/>
              <a:t>至</a:t>
            </a:r>
            <a:r>
              <a:rPr lang="en-US" altLang="zh-CN" dirty="0" smtClean="0"/>
              <a:t>C….</a:t>
            </a:r>
            <a:r>
              <a:rPr lang="zh-CN" altLang="en-US" dirty="0" smtClean="0"/>
              <a:t>至</a:t>
            </a:r>
            <a:r>
              <a:rPr lang="en-US" altLang="zh-CN" dirty="0" smtClean="0"/>
              <a:t>B</a:t>
            </a:r>
            <a:r>
              <a:rPr lang="zh-CN" altLang="en-US" dirty="0" smtClean="0"/>
              <a:t>。</a:t>
            </a:r>
            <a:endParaRPr lang="en-US" altLang="zh-CN" dirty="0" smtClean="0"/>
          </a:p>
          <a:p>
            <a:endParaRPr lang="en-US" altLang="zh-CN" dirty="0" smtClean="0"/>
          </a:p>
          <a:p>
            <a:r>
              <a:rPr lang="en-US" altLang="zh-CN" dirty="0" smtClean="0"/>
              <a:t>TSP</a:t>
            </a:r>
            <a:r>
              <a:rPr lang="zh-CN" altLang="en-US" dirty="0" smtClean="0"/>
              <a:t>问题必须满足三角不等式。</a:t>
            </a:r>
            <a:endParaRPr lang="zh-CN" altLang="en-US" dirty="0"/>
          </a:p>
        </p:txBody>
      </p:sp>
    </p:spTree>
    <p:extLst>
      <p:ext uri="{BB962C8B-B14F-4D97-AF65-F5344CB8AC3E}">
        <p14:creationId xmlns:p14="http://schemas.microsoft.com/office/powerpoint/2010/main" val="11956711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zix\Desktop\新建文件夹\jiegu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620688"/>
            <a:ext cx="7488832" cy="5606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03982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转</a:t>
            </a:r>
            <a:r>
              <a:rPr lang="zh-CN" altLang="en-US" dirty="0" smtClean="0"/>
              <a:t>钻头次数的优化</a:t>
            </a:r>
            <a:endParaRPr lang="zh-CN" altLang="en-US" dirty="0"/>
          </a:p>
        </p:txBody>
      </p:sp>
      <p:sp>
        <p:nvSpPr>
          <p:cNvPr id="3" name="内容占位符 2"/>
          <p:cNvSpPr>
            <a:spLocks noGrp="1"/>
          </p:cNvSpPr>
          <p:nvPr>
            <p:ph idx="1"/>
          </p:nvPr>
        </p:nvSpPr>
        <p:spPr/>
        <p:txBody>
          <a:bodyPr/>
          <a:lstStyle/>
          <a:p>
            <a:r>
              <a:rPr lang="zh-CN" altLang="en-US" dirty="0" smtClean="0"/>
              <a:t>如果只对时间做优化，由于时间的大部分都是在转钻头上，要保证时间最小化，转钻头次数最少。</a:t>
            </a:r>
            <a:endParaRPr lang="en-US" altLang="zh-CN" dirty="0" smtClean="0"/>
          </a:p>
          <a:p>
            <a:r>
              <a:rPr lang="zh-CN" altLang="en-US" dirty="0" smtClean="0"/>
              <a:t>在确定转钻头的顺序后，我们在此基础上，对每一类的打孔作业做优化，每一类都是无序打孔问题，这样可以利用原来的遗传算法实现</a:t>
            </a:r>
            <a:endParaRPr lang="zh-CN" altLang="en-US" dirty="0"/>
          </a:p>
        </p:txBody>
      </p:sp>
    </p:spTree>
    <p:extLst>
      <p:ext uri="{BB962C8B-B14F-4D97-AF65-F5344CB8AC3E}">
        <p14:creationId xmlns:p14="http://schemas.microsoft.com/office/powerpoint/2010/main" val="15177282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836712"/>
            <a:ext cx="2160358" cy="529128"/>
          </a:xfrm>
        </p:spPr>
        <p:txBody>
          <a:bodyPr>
            <a:normAutofit fontScale="90000"/>
          </a:bodyPr>
          <a:lstStyle/>
          <a:p>
            <a:r>
              <a:rPr lang="zh-CN" altLang="en-US" dirty="0"/>
              <a:t>十</a:t>
            </a:r>
            <a:r>
              <a:rPr lang="zh-CN" altLang="en-US" dirty="0" smtClean="0"/>
              <a:t>次转动</a:t>
            </a:r>
            <a:endParaRPr lang="zh-CN" altLang="en-US" dirty="0"/>
          </a:p>
        </p:txBody>
      </p:sp>
      <p:sp>
        <p:nvSpPr>
          <p:cNvPr id="3" name="内容占位符 2"/>
          <p:cNvSpPr>
            <a:spLocks noGrp="1"/>
          </p:cNvSpPr>
          <p:nvPr>
            <p:ph idx="1"/>
          </p:nvPr>
        </p:nvSpPr>
        <p:spPr>
          <a:xfrm>
            <a:off x="611560" y="1628800"/>
            <a:ext cx="7416824" cy="3456384"/>
          </a:xfrm>
        </p:spPr>
        <p:txBody>
          <a:bodyPr>
            <a:normAutofit/>
          </a:bodyPr>
          <a:lstStyle/>
          <a:p>
            <a:r>
              <a:rPr lang="zh-CN" altLang="en-US" dirty="0" smtClean="0"/>
              <a:t>由于考虑要形成回路所以转动必然是偶数次的，八次转动不可能，在十次转动的情况中有三种符合情况。</a:t>
            </a:r>
            <a:endParaRPr lang="en-US" altLang="zh-CN" dirty="0" smtClean="0"/>
          </a:p>
          <a:p>
            <a:endParaRPr lang="en-US" altLang="zh-CN" dirty="0" smtClean="0"/>
          </a:p>
          <a:p>
            <a:r>
              <a:rPr lang="en-US" altLang="zh-CN" dirty="0" err="1" smtClean="0"/>
              <a:t>cdefgfghabc</a:t>
            </a:r>
            <a:endParaRPr lang="en-US" altLang="zh-CN" dirty="0" smtClean="0"/>
          </a:p>
          <a:p>
            <a:r>
              <a:rPr lang="en-US" altLang="zh-CN" dirty="0" err="1" smtClean="0"/>
              <a:t>cdcbahgfedc</a:t>
            </a:r>
            <a:endParaRPr lang="en-US" altLang="zh-CN" dirty="0" smtClean="0"/>
          </a:p>
          <a:p>
            <a:r>
              <a:rPr lang="en-US" altLang="zh-CN" dirty="0" err="1" smtClean="0"/>
              <a:t>dcbahgfedcd</a:t>
            </a:r>
            <a:endParaRPr lang="zh-CN" altLang="zh-CN" dirty="0"/>
          </a:p>
          <a:p>
            <a:pPr marL="68580" indent="0">
              <a:buNone/>
            </a:pPr>
            <a:endParaRPr lang="zh-CN" altLang="en-US" dirty="0"/>
          </a:p>
        </p:txBody>
      </p:sp>
    </p:spTree>
    <p:extLst>
      <p:ext uri="{BB962C8B-B14F-4D97-AF65-F5344CB8AC3E}">
        <p14:creationId xmlns:p14="http://schemas.microsoft.com/office/powerpoint/2010/main" val="16409865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692696"/>
            <a:ext cx="3816542" cy="673144"/>
          </a:xfrm>
        </p:spPr>
        <p:txBody>
          <a:bodyPr>
            <a:normAutofit fontScale="90000"/>
          </a:bodyPr>
          <a:lstStyle/>
          <a:p>
            <a:r>
              <a:rPr lang="zh-CN" altLang="en-US" dirty="0" smtClean="0"/>
              <a:t>十次转动</a:t>
            </a:r>
            <a:endParaRPr lang="zh-CN" altLang="en-US" dirty="0"/>
          </a:p>
        </p:txBody>
      </p:sp>
      <p:sp>
        <p:nvSpPr>
          <p:cNvPr id="3" name="内容占位符 2"/>
          <p:cNvSpPr>
            <a:spLocks noGrp="1"/>
          </p:cNvSpPr>
          <p:nvPr>
            <p:ph idx="1"/>
          </p:nvPr>
        </p:nvSpPr>
        <p:spPr>
          <a:xfrm>
            <a:off x="755576" y="1484784"/>
            <a:ext cx="7416824" cy="4752528"/>
          </a:xfrm>
        </p:spPr>
        <p:txBody>
          <a:bodyPr>
            <a:normAutofit fontScale="70000" lnSpcReduction="20000"/>
          </a:bodyPr>
          <a:lstStyle/>
          <a:p>
            <a:r>
              <a:rPr lang="zh-CN" altLang="zh-CN" dirty="0"/>
              <a:t>假设</a:t>
            </a:r>
            <a:r>
              <a:rPr lang="en-US" altLang="zh-CN" dirty="0" err="1"/>
              <a:t>a</a:t>
            </a:r>
            <a:r>
              <a:rPr lang="en-US" altLang="zh-CN" baseline="30000" dirty="0" err="1"/>
              <a:t>­</a:t>
            </a:r>
            <a:r>
              <a:rPr lang="en-US" altLang="zh-CN" baseline="-25000" dirty="0" err="1"/>
              <a:t>i</a:t>
            </a:r>
            <a:r>
              <a:rPr lang="zh-CN" altLang="zh-CN" dirty="0"/>
              <a:t>为</a:t>
            </a:r>
            <a:r>
              <a:rPr lang="en-US" altLang="zh-CN" dirty="0"/>
              <a:t>+1</a:t>
            </a:r>
            <a:r>
              <a:rPr lang="zh-CN" altLang="zh-CN" dirty="0"/>
              <a:t>或者</a:t>
            </a:r>
            <a:r>
              <a:rPr lang="en-US" altLang="zh-CN" dirty="0"/>
              <a:t>-1</a:t>
            </a:r>
            <a:r>
              <a:rPr lang="zh-CN" altLang="zh-CN" dirty="0"/>
              <a:t>，</a:t>
            </a:r>
            <a:r>
              <a:rPr lang="en-US" altLang="zh-CN" dirty="0"/>
              <a:t>+1</a:t>
            </a:r>
            <a:r>
              <a:rPr lang="zh-CN" altLang="zh-CN" dirty="0"/>
              <a:t>表示第</a:t>
            </a:r>
            <a:r>
              <a:rPr lang="en-US" altLang="zh-CN" dirty="0"/>
              <a:t>i</a:t>
            </a:r>
            <a:r>
              <a:rPr lang="zh-CN" altLang="zh-CN" dirty="0"/>
              <a:t>次顺时针转动，</a:t>
            </a:r>
            <a:r>
              <a:rPr lang="en-US" altLang="zh-CN" dirty="0"/>
              <a:t>-1</a:t>
            </a:r>
            <a:r>
              <a:rPr lang="zh-CN" altLang="zh-CN" dirty="0"/>
              <a:t>表示第</a:t>
            </a:r>
            <a:r>
              <a:rPr lang="en-US" altLang="zh-CN" dirty="0"/>
              <a:t>i</a:t>
            </a:r>
            <a:r>
              <a:rPr lang="zh-CN" altLang="zh-CN" dirty="0"/>
              <a:t>次逆时针转动，令</a:t>
            </a:r>
            <a:r>
              <a:rPr lang="en-US" altLang="zh-CN" dirty="0" err="1"/>
              <a:t>b</a:t>
            </a:r>
            <a:r>
              <a:rPr lang="en-US" altLang="zh-CN" baseline="-25000" dirty="0" err="1"/>
              <a:t>j</a:t>
            </a:r>
            <a:r>
              <a:rPr lang="en-US" altLang="zh-CN" dirty="0"/>
              <a:t>=a</a:t>
            </a:r>
            <a:r>
              <a:rPr lang="en-US" altLang="zh-CN" baseline="-25000" dirty="0"/>
              <a:t>1</a:t>
            </a:r>
            <a:r>
              <a:rPr lang="en-US" altLang="zh-CN" dirty="0"/>
              <a:t>+…</a:t>
            </a:r>
            <a:r>
              <a:rPr lang="en-US" altLang="zh-CN" dirty="0" err="1"/>
              <a:t>a</a:t>
            </a:r>
            <a:r>
              <a:rPr lang="en-US" altLang="zh-CN" baseline="-25000" dirty="0" err="1"/>
              <a:t>j</a:t>
            </a:r>
            <a:r>
              <a:rPr lang="en-US" altLang="zh-CN" dirty="0"/>
              <a:t>,</a:t>
            </a:r>
            <a:r>
              <a:rPr lang="zh-CN" altLang="zh-CN" dirty="0"/>
              <a:t>即</a:t>
            </a:r>
            <a:r>
              <a:rPr lang="en-US" altLang="zh-CN" dirty="0" err="1"/>
              <a:t>b</a:t>
            </a:r>
            <a:r>
              <a:rPr lang="en-US" altLang="zh-CN" baseline="-25000" dirty="0" err="1"/>
              <a:t>j</a:t>
            </a:r>
            <a:r>
              <a:rPr lang="zh-CN" altLang="zh-CN" dirty="0"/>
              <a:t>（</a:t>
            </a:r>
            <a:r>
              <a:rPr lang="en-US" altLang="zh-CN" dirty="0"/>
              <a:t>mod8</a:t>
            </a:r>
            <a:r>
              <a:rPr lang="zh-CN" altLang="zh-CN" dirty="0"/>
              <a:t>）表示第</a:t>
            </a:r>
            <a:r>
              <a:rPr lang="en-US" altLang="zh-CN" dirty="0"/>
              <a:t>i</a:t>
            </a:r>
            <a:r>
              <a:rPr lang="zh-CN" altLang="zh-CN" dirty="0"/>
              <a:t>次转动后钻头所停留的位置，显然如果需要回到最初的位置则需要偶数次转动，易验证八次旋转不可能达到要求，现在考虑十次转动，即</a:t>
            </a:r>
            <a:r>
              <a:rPr lang="en-US" altLang="zh-CN" dirty="0"/>
              <a:t>b</a:t>
            </a:r>
            <a:r>
              <a:rPr lang="en-US" altLang="zh-CN" baseline="-25000" dirty="0"/>
              <a:t>10</a:t>
            </a:r>
            <a:r>
              <a:rPr lang="en-US" altLang="zh-CN" dirty="0"/>
              <a:t>=0(mod8)</a:t>
            </a:r>
            <a:r>
              <a:rPr lang="zh-CN" altLang="zh-CN" dirty="0"/>
              <a:t>，且对于任意整数</a:t>
            </a:r>
            <a:r>
              <a:rPr lang="en-US" altLang="zh-CN" dirty="0"/>
              <a:t>i</a:t>
            </a:r>
            <a:r>
              <a:rPr lang="zh-CN" altLang="zh-CN" dirty="0"/>
              <a:t>，</a:t>
            </a:r>
            <a:r>
              <a:rPr lang="en-US" altLang="zh-CN" dirty="0"/>
              <a:t>0&lt;i&lt;9</a:t>
            </a:r>
            <a:r>
              <a:rPr lang="zh-CN" altLang="zh-CN" dirty="0"/>
              <a:t>，存在</a:t>
            </a:r>
            <a:r>
              <a:rPr lang="en-US" altLang="zh-CN" dirty="0"/>
              <a:t>j</a:t>
            </a:r>
            <a:r>
              <a:rPr lang="zh-CN" altLang="zh-CN" dirty="0"/>
              <a:t>使得</a:t>
            </a:r>
            <a:r>
              <a:rPr lang="en-US" altLang="zh-CN" dirty="0" err="1"/>
              <a:t>b</a:t>
            </a:r>
            <a:r>
              <a:rPr lang="en-US" altLang="zh-CN" baseline="-25000" dirty="0" err="1"/>
              <a:t>j</a:t>
            </a:r>
            <a:r>
              <a:rPr lang="en-US" altLang="zh-CN" dirty="0"/>
              <a:t>=i(mod8)</a:t>
            </a:r>
            <a:r>
              <a:rPr lang="zh-CN" altLang="zh-CN" dirty="0"/>
              <a:t>。</a:t>
            </a:r>
            <a:r>
              <a:rPr lang="en-US" altLang="zh-CN" dirty="0"/>
              <a:t>b</a:t>
            </a:r>
            <a:r>
              <a:rPr lang="en-US" altLang="zh-CN" baseline="-25000" dirty="0"/>
              <a:t>i</a:t>
            </a:r>
            <a:r>
              <a:rPr lang="zh-CN" altLang="zh-CN" dirty="0"/>
              <a:t>的绝对值小于</a:t>
            </a:r>
            <a:r>
              <a:rPr lang="en-US" altLang="zh-CN" dirty="0"/>
              <a:t>i</a:t>
            </a:r>
            <a:r>
              <a:rPr lang="zh-CN" altLang="zh-CN" dirty="0"/>
              <a:t>，所以</a:t>
            </a:r>
            <a:r>
              <a:rPr lang="en-US" altLang="zh-CN" dirty="0"/>
              <a:t>b</a:t>
            </a:r>
            <a:r>
              <a:rPr lang="en-US" altLang="zh-CN" baseline="-25000" dirty="0"/>
              <a:t>10</a:t>
            </a:r>
            <a:r>
              <a:rPr lang="en-US" altLang="zh-CN" dirty="0"/>
              <a:t>=-8,0,8,</a:t>
            </a:r>
            <a:r>
              <a:rPr lang="zh-CN" altLang="zh-CN" dirty="0"/>
              <a:t>如果</a:t>
            </a:r>
            <a:r>
              <a:rPr lang="en-US" altLang="zh-CN" dirty="0"/>
              <a:t>b</a:t>
            </a:r>
            <a:r>
              <a:rPr lang="en-US" altLang="zh-CN" baseline="-25000" dirty="0"/>
              <a:t>10</a:t>
            </a:r>
            <a:r>
              <a:rPr lang="en-US" altLang="zh-CN" dirty="0"/>
              <a:t>=0,</a:t>
            </a:r>
            <a:r>
              <a:rPr lang="zh-CN" altLang="zh-CN" dirty="0"/>
              <a:t>则对于</a:t>
            </a:r>
            <a:r>
              <a:rPr lang="en-US" altLang="zh-CN" dirty="0"/>
              <a:t>b</a:t>
            </a:r>
            <a:r>
              <a:rPr lang="en-US" altLang="zh-CN" baseline="-25000" dirty="0"/>
              <a:t>i</a:t>
            </a:r>
            <a:r>
              <a:rPr lang="zh-CN" altLang="zh-CN" dirty="0"/>
              <a:t>这些数中除了最大最小值可能只取一次外，其他数如果取到至少两次。而又至少取到过八个不同的数字所以</a:t>
            </a:r>
            <a:r>
              <a:rPr lang="en-US" altLang="zh-CN" dirty="0" err="1"/>
              <a:t>b</a:t>
            </a:r>
            <a:r>
              <a:rPr lang="en-US" altLang="zh-CN" baseline="-25000" dirty="0" err="1"/>
              <a:t>j</a:t>
            </a:r>
            <a:r>
              <a:rPr lang="zh-CN" altLang="zh-CN" dirty="0"/>
              <a:t>中至少有</a:t>
            </a:r>
            <a:r>
              <a:rPr lang="en-US" altLang="zh-CN" dirty="0"/>
              <a:t>2+(8-2)*2=14</a:t>
            </a:r>
            <a:r>
              <a:rPr lang="zh-CN" altLang="zh-CN" dirty="0"/>
              <a:t>个数字，导出矛盾。所以</a:t>
            </a:r>
            <a:r>
              <a:rPr lang="en-US" altLang="zh-CN" dirty="0"/>
              <a:t>b</a:t>
            </a:r>
            <a:r>
              <a:rPr lang="en-US" altLang="zh-CN" baseline="-25000" dirty="0"/>
              <a:t>10</a:t>
            </a:r>
            <a:r>
              <a:rPr lang="en-US" altLang="zh-CN" dirty="0"/>
              <a:t>=-8</a:t>
            </a:r>
            <a:r>
              <a:rPr lang="zh-CN" altLang="zh-CN" dirty="0"/>
              <a:t>或者</a:t>
            </a:r>
            <a:r>
              <a:rPr lang="en-US" altLang="zh-CN" dirty="0"/>
              <a:t>8</a:t>
            </a:r>
            <a:r>
              <a:rPr lang="zh-CN" altLang="zh-CN" dirty="0"/>
              <a:t>。</a:t>
            </a:r>
            <a:r>
              <a:rPr lang="en-US" altLang="zh-CN" dirty="0" err="1"/>
              <a:t>a</a:t>
            </a:r>
            <a:r>
              <a:rPr lang="en-US" altLang="zh-CN" baseline="-25000" dirty="0" err="1"/>
              <a:t>i</a:t>
            </a:r>
            <a:r>
              <a:rPr lang="zh-CN" altLang="zh-CN" dirty="0"/>
              <a:t>中有九个取</a:t>
            </a:r>
            <a:r>
              <a:rPr lang="en-US" altLang="zh-CN" dirty="0"/>
              <a:t>1</a:t>
            </a:r>
            <a:r>
              <a:rPr lang="zh-CN" altLang="zh-CN" dirty="0"/>
              <a:t>一个</a:t>
            </a:r>
            <a:r>
              <a:rPr lang="en-US" altLang="zh-CN" dirty="0"/>
              <a:t>-1</a:t>
            </a:r>
            <a:r>
              <a:rPr lang="zh-CN" altLang="zh-CN" dirty="0"/>
              <a:t>，或者九个</a:t>
            </a:r>
            <a:r>
              <a:rPr lang="en-US" altLang="zh-CN" dirty="0"/>
              <a:t>-1</a:t>
            </a:r>
            <a:r>
              <a:rPr lang="zh-CN" altLang="zh-CN" dirty="0"/>
              <a:t>一个取</a:t>
            </a:r>
            <a:r>
              <a:rPr lang="en-US" altLang="zh-CN" dirty="0"/>
              <a:t>1</a:t>
            </a:r>
            <a:r>
              <a:rPr lang="zh-CN" altLang="zh-CN" dirty="0"/>
              <a:t>，直观上看钻头顺时针转动中夹着一次逆时针转动，或者逆时针转动中有一次顺时针转动。</a:t>
            </a:r>
          </a:p>
          <a:p>
            <a:r>
              <a:rPr lang="en-US" altLang="zh-CN" dirty="0"/>
              <a:t>	</a:t>
            </a:r>
            <a:r>
              <a:rPr lang="zh-CN" altLang="zh-CN" dirty="0"/>
              <a:t>注意到</a:t>
            </a:r>
            <a:r>
              <a:rPr lang="en-US" altLang="zh-CN" dirty="0"/>
              <a:t>EJ</a:t>
            </a:r>
            <a:r>
              <a:rPr lang="zh-CN" altLang="zh-CN" dirty="0"/>
              <a:t>两种孔型，使得以</a:t>
            </a:r>
            <a:r>
              <a:rPr lang="en-US" altLang="zh-CN" dirty="0"/>
              <a:t>ah</a:t>
            </a:r>
            <a:r>
              <a:rPr lang="zh-CN" altLang="zh-CN" dirty="0"/>
              <a:t>为起点的转动都无法满足要求。</a:t>
            </a:r>
          </a:p>
          <a:p>
            <a:r>
              <a:rPr lang="en-US" altLang="zh-CN" dirty="0"/>
              <a:t>	C</a:t>
            </a:r>
            <a:r>
              <a:rPr lang="zh-CN" altLang="zh-CN" dirty="0"/>
              <a:t>孔型使得以</a:t>
            </a:r>
            <a:r>
              <a:rPr lang="en-US" altLang="zh-CN" dirty="0" err="1"/>
              <a:t>efg</a:t>
            </a:r>
            <a:r>
              <a:rPr lang="zh-CN" altLang="zh-CN" dirty="0"/>
              <a:t>为起点的逆时针转动不可行。</a:t>
            </a:r>
          </a:p>
          <a:p>
            <a:r>
              <a:rPr lang="en-US" altLang="zh-CN" dirty="0"/>
              <a:t>	I</a:t>
            </a:r>
            <a:r>
              <a:rPr lang="zh-CN" altLang="zh-CN" dirty="0"/>
              <a:t>孔型使得以</a:t>
            </a:r>
            <a:r>
              <a:rPr lang="en-US" altLang="zh-CN" dirty="0" err="1"/>
              <a:t>bg</a:t>
            </a:r>
            <a:r>
              <a:rPr lang="zh-CN" altLang="zh-CN" dirty="0"/>
              <a:t>为起点的顺时针转动不可行。</a:t>
            </a:r>
          </a:p>
          <a:p>
            <a:r>
              <a:rPr lang="en-US" altLang="zh-CN" dirty="0"/>
              <a:t>	G</a:t>
            </a:r>
            <a:r>
              <a:rPr lang="zh-CN" altLang="zh-CN" dirty="0"/>
              <a:t>孔型使得</a:t>
            </a:r>
            <a:r>
              <a:rPr lang="en-US" altLang="zh-CN" dirty="0"/>
              <a:t>b</a:t>
            </a:r>
            <a:r>
              <a:rPr lang="zh-CN" altLang="zh-CN" dirty="0"/>
              <a:t>逆时针不可行。</a:t>
            </a:r>
          </a:p>
          <a:p>
            <a:r>
              <a:rPr lang="en-US" altLang="zh-CN" dirty="0"/>
              <a:t>	</a:t>
            </a:r>
            <a:r>
              <a:rPr lang="zh-CN" altLang="zh-CN" dirty="0"/>
              <a:t>对剩下六种大的情况进行讨论，</a:t>
            </a:r>
            <a:r>
              <a:rPr lang="en-US" altLang="zh-CN" dirty="0" err="1"/>
              <a:t>cdefgfghabc</a:t>
            </a:r>
            <a:r>
              <a:rPr lang="zh-CN" altLang="zh-CN" dirty="0"/>
              <a:t>，</a:t>
            </a:r>
            <a:r>
              <a:rPr lang="en-US" altLang="zh-CN" dirty="0" err="1"/>
              <a:t>cdcbahgfedc</a:t>
            </a:r>
            <a:r>
              <a:rPr lang="zh-CN" altLang="zh-CN" dirty="0"/>
              <a:t>，分别为</a:t>
            </a:r>
            <a:r>
              <a:rPr lang="en-US" altLang="zh-CN" dirty="0"/>
              <a:t>c</a:t>
            </a:r>
            <a:r>
              <a:rPr lang="zh-CN" altLang="zh-CN" dirty="0"/>
              <a:t>顺逆时针两种可行方案。</a:t>
            </a:r>
            <a:r>
              <a:rPr lang="en-US" altLang="zh-CN" dirty="0"/>
              <a:t>d</a:t>
            </a:r>
            <a:r>
              <a:rPr lang="zh-CN" altLang="zh-CN" dirty="0"/>
              <a:t>顺时针无法同时满足</a:t>
            </a:r>
            <a:r>
              <a:rPr lang="en-US" altLang="zh-CN" dirty="0"/>
              <a:t>ac</a:t>
            </a:r>
            <a:r>
              <a:rPr lang="zh-CN" altLang="zh-CN" dirty="0"/>
              <a:t>，</a:t>
            </a:r>
            <a:r>
              <a:rPr lang="en-US" altLang="zh-CN" dirty="0" err="1"/>
              <a:t>dgf</a:t>
            </a:r>
            <a:r>
              <a:rPr lang="zh-CN" altLang="zh-CN" dirty="0"/>
              <a:t>的顺序，</a:t>
            </a:r>
            <a:r>
              <a:rPr lang="en-US" altLang="zh-CN" dirty="0" err="1"/>
              <a:t>dcbahgfedcd</a:t>
            </a:r>
            <a:r>
              <a:rPr lang="zh-CN" altLang="zh-CN" dirty="0"/>
              <a:t>为逆时针的解。</a:t>
            </a:r>
            <a:r>
              <a:rPr lang="en-US" altLang="zh-CN" dirty="0"/>
              <a:t>e</a:t>
            </a:r>
            <a:r>
              <a:rPr lang="zh-CN" altLang="zh-CN" dirty="0"/>
              <a:t>顺时针无法同时满足</a:t>
            </a:r>
            <a:r>
              <a:rPr lang="en-US" altLang="zh-CN" dirty="0" err="1"/>
              <a:t>cf</a:t>
            </a:r>
            <a:r>
              <a:rPr lang="zh-CN" altLang="zh-CN" dirty="0"/>
              <a:t>，</a:t>
            </a:r>
            <a:r>
              <a:rPr lang="en-US" altLang="zh-CN" dirty="0" err="1"/>
              <a:t>dgf</a:t>
            </a:r>
            <a:r>
              <a:rPr lang="zh-CN" altLang="zh-CN" dirty="0"/>
              <a:t>。</a:t>
            </a:r>
            <a:r>
              <a:rPr lang="en-US" altLang="zh-CN" dirty="0"/>
              <a:t>f</a:t>
            </a:r>
            <a:r>
              <a:rPr lang="zh-CN" altLang="zh-CN" dirty="0"/>
              <a:t>顺时针无法同时满足</a:t>
            </a:r>
            <a:r>
              <a:rPr lang="en-US" altLang="zh-CN" dirty="0" err="1"/>
              <a:t>ec</a:t>
            </a:r>
            <a:r>
              <a:rPr lang="zh-CN" altLang="zh-CN" dirty="0"/>
              <a:t>，</a:t>
            </a:r>
            <a:r>
              <a:rPr lang="en-US" altLang="zh-CN" dirty="0" err="1"/>
              <a:t>dgf</a:t>
            </a:r>
            <a:r>
              <a:rPr lang="zh-CN" altLang="zh-CN" dirty="0"/>
              <a:t>。</a:t>
            </a:r>
          </a:p>
          <a:p>
            <a:r>
              <a:rPr lang="en-US" altLang="zh-CN" dirty="0"/>
              <a:t>	</a:t>
            </a:r>
            <a:r>
              <a:rPr lang="zh-CN" altLang="zh-CN" dirty="0"/>
              <a:t>所以转动十次有三种方式。</a:t>
            </a:r>
            <a:r>
              <a:rPr lang="en-US" altLang="zh-CN" dirty="0" err="1"/>
              <a:t>cdefgfghabc</a:t>
            </a:r>
            <a:r>
              <a:rPr lang="zh-CN" altLang="zh-CN" dirty="0"/>
              <a:t>，</a:t>
            </a:r>
            <a:r>
              <a:rPr lang="en-US" altLang="zh-CN" dirty="0" err="1"/>
              <a:t>cdcbahgfedc</a:t>
            </a:r>
            <a:r>
              <a:rPr lang="zh-CN" altLang="zh-CN" dirty="0"/>
              <a:t>，</a:t>
            </a:r>
            <a:r>
              <a:rPr lang="en-US" altLang="zh-CN" dirty="0" err="1"/>
              <a:t>dcbahgfedcd</a:t>
            </a:r>
            <a:r>
              <a:rPr lang="zh-CN" altLang="zh-CN" dirty="0"/>
              <a:t>。</a:t>
            </a:r>
          </a:p>
          <a:p>
            <a:endParaRPr lang="zh-CN" altLang="en-US" dirty="0"/>
          </a:p>
        </p:txBody>
      </p:sp>
    </p:spTree>
    <p:extLst>
      <p:ext uri="{BB962C8B-B14F-4D97-AF65-F5344CB8AC3E}">
        <p14:creationId xmlns:p14="http://schemas.microsoft.com/office/powerpoint/2010/main" val="32958489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深圳杯夏令营\10ciyichu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11207"/>
            <a:ext cx="9144000" cy="6462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67060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双钻头打孔问题</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14:m>
                  <m:oMath xmlns:m="http://schemas.openxmlformats.org/officeDocument/2006/math">
                    <m:r>
                      <a:rPr lang="en-US" altLang="zh-CN" b="0" i="1" smtClean="0">
                        <a:latin typeface="Cambria Math"/>
                      </a:rPr>
                      <m:t>𝑡𝑖𝑚𝑒</m:t>
                    </m:r>
                    <m:r>
                      <a:rPr lang="en-US" altLang="zh-CN" b="0" i="1" smtClean="0">
                        <a:latin typeface="Cambria Math"/>
                      </a:rPr>
                      <m:t>=</m:t>
                    </m:r>
                    <m:sSub>
                      <m:sSubPr>
                        <m:ctrlPr>
                          <a:rPr lang="en-US" altLang="zh-CN" b="0" i="1" smtClean="0">
                            <a:latin typeface="Cambria Math"/>
                          </a:rPr>
                        </m:ctrlPr>
                      </m:sSubPr>
                      <m:e>
                        <m:r>
                          <m:rPr>
                            <m:sty m:val="p"/>
                          </m:rPr>
                          <a:rPr lang="en-US" altLang="zh-CN" b="0" i="0" smtClean="0">
                            <a:latin typeface="Cambria Math"/>
                          </a:rPr>
                          <m:t>max</m:t>
                        </m:r>
                        <m:r>
                          <a:rPr lang="en-US" altLang="zh-CN" b="0" i="1" smtClean="0">
                            <a:latin typeface="Cambria Math"/>
                          </a:rPr>
                          <m:t>⁡(</m:t>
                        </m:r>
                        <m:r>
                          <a:rPr lang="en-US" altLang="zh-CN" i="1">
                            <a:latin typeface="Cambria Math"/>
                          </a:rPr>
                          <m:t>𝑡𝑖𝑚𝑒</m:t>
                        </m:r>
                      </m:e>
                      <m:sub>
                        <m:r>
                          <a:rPr lang="en-US" altLang="zh-CN" b="0" i="1" smtClean="0">
                            <a:latin typeface="Cambria Math"/>
                          </a:rPr>
                          <m:t>1</m:t>
                        </m:r>
                      </m:sub>
                    </m:sSub>
                    <m:r>
                      <a:rPr lang="en-US" altLang="zh-CN" b="0" i="1" smtClean="0">
                        <a:latin typeface="Cambria Math"/>
                      </a:rPr>
                      <m:t>,</m:t>
                    </m:r>
                    <m:sSub>
                      <m:sSubPr>
                        <m:ctrlPr>
                          <a:rPr lang="en-US" altLang="zh-CN" i="1">
                            <a:latin typeface="Cambria Math"/>
                          </a:rPr>
                        </m:ctrlPr>
                      </m:sSubPr>
                      <m:e>
                        <m:r>
                          <a:rPr lang="en-US" altLang="zh-CN" i="1">
                            <a:latin typeface="Cambria Math"/>
                          </a:rPr>
                          <m:t>𝑡𝑖𝑚𝑒</m:t>
                        </m:r>
                      </m:e>
                      <m:sub>
                        <m:r>
                          <a:rPr lang="en-US" altLang="zh-CN" b="0" i="1" smtClean="0">
                            <a:latin typeface="Cambria Math"/>
                          </a:rPr>
                          <m:t>2</m:t>
                        </m:r>
                      </m:sub>
                    </m:sSub>
                    <m:r>
                      <a:rPr lang="en-US" altLang="zh-CN" b="0" i="1" smtClean="0">
                        <a:latin typeface="Cambria Math"/>
                      </a:rPr>
                      <m:t>)</m:t>
                    </m:r>
                  </m:oMath>
                </a14:m>
                <a:endParaRPr lang="en-US" altLang="zh-CN" b="0" dirty="0" smtClean="0"/>
              </a:p>
              <a:p>
                <a14:m>
                  <m:oMath xmlns:m="http://schemas.openxmlformats.org/officeDocument/2006/math">
                    <m:r>
                      <a:rPr lang="en-US" altLang="zh-CN" b="0" i="1" smtClean="0">
                        <a:latin typeface="Cambria Math"/>
                      </a:rPr>
                      <m:t>𝑒𝑥𝑝𝑒𝑛𝑠𝑒</m:t>
                    </m:r>
                    <m:r>
                      <a:rPr lang="en-US" altLang="zh-CN" b="0" i="1" smtClean="0">
                        <a:latin typeface="Cambria Math"/>
                      </a:rPr>
                      <m:t>=</m:t>
                    </m:r>
                    <m:sSub>
                      <m:sSubPr>
                        <m:ctrlPr>
                          <a:rPr lang="en-US" altLang="zh-CN" b="0" i="1" smtClean="0">
                            <a:latin typeface="Cambria Math"/>
                          </a:rPr>
                        </m:ctrlPr>
                      </m:sSubPr>
                      <m:e>
                        <m:r>
                          <a:rPr lang="en-US" altLang="zh-CN" i="1">
                            <a:latin typeface="Cambria Math"/>
                          </a:rPr>
                          <m:t>𝑒𝑥𝑝𝑒𝑛𝑠𝑒</m:t>
                        </m:r>
                      </m:e>
                      <m:sub>
                        <m:r>
                          <a:rPr lang="en-US" altLang="zh-CN" b="0" i="1" smtClean="0">
                            <a:latin typeface="Cambria Math"/>
                          </a:rPr>
                          <m:t>1</m:t>
                        </m:r>
                      </m:sub>
                    </m:sSub>
                    <m:r>
                      <a:rPr lang="en-US" altLang="zh-CN" b="0" i="1" smtClean="0">
                        <a:latin typeface="Cambria Math"/>
                      </a:rPr>
                      <m:t>+</m:t>
                    </m:r>
                    <m:sSub>
                      <m:sSubPr>
                        <m:ctrlPr>
                          <a:rPr lang="en-US" altLang="zh-CN" i="1">
                            <a:latin typeface="Cambria Math"/>
                          </a:rPr>
                        </m:ctrlPr>
                      </m:sSubPr>
                      <m:e>
                        <m:r>
                          <a:rPr lang="en-US" altLang="zh-CN" i="1">
                            <a:latin typeface="Cambria Math"/>
                          </a:rPr>
                          <m:t>𝑒𝑥𝑝𝑒𝑛𝑠𝑒</m:t>
                        </m:r>
                      </m:e>
                      <m:sub>
                        <m:r>
                          <a:rPr lang="en-US" altLang="zh-CN" b="0" i="1" smtClean="0">
                            <a:latin typeface="Cambria Math"/>
                          </a:rPr>
                          <m:t>2</m:t>
                        </m:r>
                      </m:sub>
                    </m:sSub>
                  </m:oMath>
                </a14:m>
                <a:endParaRPr lang="en-US" altLang="zh-CN" b="0" dirty="0" smtClean="0"/>
              </a:p>
              <a:p>
                <a:pPr marL="68580" indent="0">
                  <a:buNone/>
                </a:pPr>
                <a:endParaRPr lang="en-US" altLang="zh-CN" dirty="0" smtClean="0"/>
              </a:p>
              <a:p>
                <a14:m>
                  <m:oMath xmlns:m="http://schemas.openxmlformats.org/officeDocument/2006/math">
                    <m:func>
                      <m:funcPr>
                        <m:ctrlPr>
                          <a:rPr lang="zh-CN" altLang="zh-CN" i="1">
                            <a:latin typeface="Cambria Math"/>
                          </a:rPr>
                        </m:ctrlPr>
                      </m:funcPr>
                      <m:fName>
                        <m:r>
                          <m:rPr>
                            <m:sty m:val="p"/>
                          </m:rPr>
                          <a:rPr lang="en-US" altLang="zh-CN">
                            <a:latin typeface="Cambria Math"/>
                          </a:rPr>
                          <m:t>min</m:t>
                        </m:r>
                      </m:fName>
                      <m:e>
                        <m:r>
                          <a:rPr lang="en-US" altLang="zh-CN" i="1">
                            <a:latin typeface="Cambria Math"/>
                          </a:rPr>
                          <m:t>  </m:t>
                        </m:r>
                        <m:r>
                          <a:rPr lang="en-US" altLang="zh-CN" i="1">
                            <a:latin typeface="Cambria Math"/>
                          </a:rPr>
                          <m:t>𝑒𝑥𝑝𝑒𝑛𝑠𝑒</m:t>
                        </m:r>
                        <m:r>
                          <a:rPr lang="en-US" altLang="zh-CN" i="1">
                            <a:latin typeface="Cambria Math"/>
                          </a:rPr>
                          <m:t>∙</m:t>
                        </m:r>
                        <m:r>
                          <a:rPr lang="en-US" altLang="zh-CN" i="1">
                            <a:latin typeface="Cambria Math"/>
                          </a:rPr>
                          <m:t>𝛾</m:t>
                        </m:r>
                        <m:r>
                          <a:rPr lang="en-US" altLang="zh-CN" i="1">
                            <a:latin typeface="Cambria Math"/>
                          </a:rPr>
                          <m:t>+</m:t>
                        </m:r>
                        <m:r>
                          <a:rPr lang="en-US" altLang="zh-CN" i="1">
                            <a:latin typeface="Cambria Math"/>
                          </a:rPr>
                          <m:t>𝑡𝑖𝑚𝑒</m:t>
                        </m:r>
                        <m:r>
                          <a:rPr lang="en-US" altLang="zh-CN" i="1">
                            <a:latin typeface="Cambria Math"/>
                          </a:rPr>
                          <m:t>∙(1−</m:t>
                        </m:r>
                        <m:r>
                          <a:rPr lang="en-US" altLang="zh-CN" i="1">
                            <a:latin typeface="Cambria Math"/>
                          </a:rPr>
                          <m:t>𝛾</m:t>
                        </m:r>
                        <m:r>
                          <a:rPr lang="en-US" altLang="zh-CN" i="1">
                            <a:latin typeface="Cambria Math"/>
                          </a:rPr>
                          <m:t>)</m:t>
                        </m:r>
                      </m:e>
                    </m:func>
                  </m:oMath>
                </a14:m>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010037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如何确保不碰撞</a:t>
            </a:r>
            <a:endParaRPr lang="zh-CN" altLang="en-US" dirty="0"/>
          </a:p>
        </p:txBody>
      </p:sp>
      <p:sp>
        <p:nvSpPr>
          <p:cNvPr id="3" name="内容占位符 2"/>
          <p:cNvSpPr>
            <a:spLocks noGrp="1"/>
          </p:cNvSpPr>
          <p:nvPr>
            <p:ph idx="1"/>
          </p:nvPr>
        </p:nvSpPr>
        <p:spPr/>
        <p:txBody>
          <a:bodyPr>
            <a:normAutofit/>
          </a:bodyPr>
          <a:lstStyle/>
          <a:p>
            <a:r>
              <a:rPr lang="zh-CN" altLang="en-US" dirty="0" smtClean="0"/>
              <a:t>时间的连续性。</a:t>
            </a:r>
            <a:endParaRPr lang="en-US" altLang="zh-CN" dirty="0" smtClean="0"/>
          </a:p>
          <a:p>
            <a:r>
              <a:rPr lang="zh-CN" altLang="en-US" dirty="0" smtClean="0"/>
              <a:t>注意到时域需要连续，这样才能保证连续。但可以分割成一些小段的总和，在这些小段的连续时域上求距离最小值。</a:t>
            </a:r>
            <a:endParaRPr lang="en-US" altLang="zh-CN" dirty="0" smtClean="0"/>
          </a:p>
          <a:p>
            <a:r>
              <a:rPr lang="zh-CN" altLang="en-US" dirty="0"/>
              <a:t>最</a:t>
            </a:r>
            <a:r>
              <a:rPr lang="zh-CN" altLang="en-US" dirty="0" smtClean="0"/>
              <a:t>简单的，先不考虑相撞条件，得到方案后，在连续时域上判断其是否相撞，若相撞则舍去。</a:t>
            </a:r>
            <a:endParaRPr lang="en-US" altLang="zh-CN" dirty="0" smtClean="0"/>
          </a:p>
          <a:p>
            <a:r>
              <a:rPr lang="zh-CN" altLang="en-US" dirty="0" smtClean="0"/>
              <a:t>虽然易于实现，但失败概率很高，且搜索范围有限，没有任何调整机制，无法得到最优路径。</a:t>
            </a:r>
            <a:endParaRPr lang="zh-CN" altLang="en-US" dirty="0"/>
          </a:p>
        </p:txBody>
      </p:sp>
    </p:spTree>
    <p:extLst>
      <p:ext uri="{BB962C8B-B14F-4D97-AF65-F5344CB8AC3E}">
        <p14:creationId xmlns:p14="http://schemas.microsoft.com/office/powerpoint/2010/main" val="8073872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最小</a:t>
            </a:r>
            <a:r>
              <a:rPr lang="zh-CN" altLang="en-US" dirty="0" smtClean="0"/>
              <a:t>化转钻头次数的方案</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smtClean="0"/>
                  <a:t>由第一问的思想，尝试手动给出转钻头的方案</a:t>
                </a:r>
                <a:endParaRPr lang="en-US" altLang="zh-CN" dirty="0" smtClean="0"/>
              </a:p>
              <a:p>
                <a:r>
                  <a:rPr lang="zh-CN" altLang="zh-CN" dirty="0"/>
                  <a:t>钻头</a:t>
                </a:r>
                <a:r>
                  <a:rPr lang="en-US" altLang="zh-CN" dirty="0"/>
                  <a:t>A</a:t>
                </a:r>
                <a:r>
                  <a:rPr lang="zh-CN" altLang="zh-CN" dirty="0"/>
                  <a:t>：</a:t>
                </a:r>
                <a14:m>
                  <m:oMath xmlns:m="http://schemas.openxmlformats.org/officeDocument/2006/math">
                    <m:r>
                      <m:rPr>
                        <m:sty m:val="p"/>
                      </m:rPr>
                      <a:rPr lang="en-US" altLang="zh-CN">
                        <a:latin typeface="Cambria Math"/>
                      </a:rPr>
                      <m:t>c</m:t>
                    </m:r>
                    <m:r>
                      <a:rPr lang="en-US" altLang="zh-CN">
                        <a:latin typeface="Cambria Math"/>
                      </a:rPr>
                      <m:t>→</m:t>
                    </m:r>
                    <m:r>
                      <m:rPr>
                        <m:sty m:val="p"/>
                      </m:rPr>
                      <a:rPr lang="en-US" altLang="zh-CN">
                        <a:latin typeface="Cambria Math"/>
                      </a:rPr>
                      <m:t>d</m:t>
                    </m:r>
                    <m:r>
                      <a:rPr lang="en-US" altLang="zh-CN">
                        <a:latin typeface="Cambria Math"/>
                      </a:rPr>
                      <m:t>→</m:t>
                    </m:r>
                    <m:r>
                      <m:rPr>
                        <m:sty m:val="p"/>
                      </m:rPr>
                      <a:rPr lang="en-US" altLang="zh-CN">
                        <a:latin typeface="Cambria Math"/>
                      </a:rPr>
                      <m:t>b</m:t>
                    </m:r>
                    <m:r>
                      <a:rPr lang="en-US" altLang="zh-CN">
                        <a:latin typeface="Cambria Math"/>
                      </a:rPr>
                      <m:t>→</m:t>
                    </m:r>
                    <m:r>
                      <m:rPr>
                        <m:sty m:val="p"/>
                      </m:rPr>
                      <a:rPr lang="en-US" altLang="zh-CN">
                        <a:latin typeface="Cambria Math"/>
                      </a:rPr>
                      <m:t>a</m:t>
                    </m:r>
                    <m:r>
                      <a:rPr lang="en-US" altLang="zh-CN">
                        <a:latin typeface="Cambria Math"/>
                      </a:rPr>
                      <m:t>→</m:t>
                    </m:r>
                    <m:r>
                      <m:rPr>
                        <m:sty m:val="p"/>
                      </m:rPr>
                      <a:rPr lang="en-US" altLang="zh-CN">
                        <a:latin typeface="Cambria Math"/>
                      </a:rPr>
                      <m:t>h</m:t>
                    </m:r>
                  </m:oMath>
                </a14:m>
                <a:endParaRPr lang="zh-CN" altLang="zh-CN" dirty="0"/>
              </a:p>
              <a:p>
                <a:r>
                  <a:rPr lang="zh-CN" altLang="zh-CN" dirty="0"/>
                  <a:t>钻头</a:t>
                </a:r>
                <a:r>
                  <a:rPr lang="en-US" altLang="zh-CN" dirty="0"/>
                  <a:t>B</a:t>
                </a:r>
                <a:r>
                  <a:rPr lang="zh-CN" altLang="zh-CN" dirty="0"/>
                  <a:t>：</a:t>
                </a:r>
                <a14:m>
                  <m:oMath xmlns:m="http://schemas.openxmlformats.org/officeDocument/2006/math">
                    <m:r>
                      <m:rPr>
                        <m:sty m:val="p"/>
                      </m:rPr>
                      <a:rPr lang="en-US" altLang="zh-CN">
                        <a:latin typeface="Cambria Math"/>
                      </a:rPr>
                      <m:t>h</m:t>
                    </m:r>
                    <m:r>
                      <a:rPr lang="en-US" altLang="zh-CN">
                        <a:latin typeface="Cambria Math"/>
                      </a:rPr>
                      <m:t>→</m:t>
                    </m:r>
                    <m:r>
                      <m:rPr>
                        <m:sty m:val="p"/>
                      </m:rPr>
                      <a:rPr lang="en-US" altLang="zh-CN">
                        <a:latin typeface="Cambria Math"/>
                      </a:rPr>
                      <m:t>g</m:t>
                    </m:r>
                    <m:r>
                      <a:rPr lang="en-US" altLang="zh-CN">
                        <a:latin typeface="Cambria Math"/>
                      </a:rPr>
                      <m:t>→</m:t>
                    </m:r>
                    <m:r>
                      <m:rPr>
                        <m:sty m:val="p"/>
                      </m:rPr>
                      <a:rPr lang="en-US" altLang="zh-CN">
                        <a:latin typeface="Cambria Math"/>
                      </a:rPr>
                      <m:t>f</m:t>
                    </m:r>
                    <m:r>
                      <a:rPr lang="en-US" altLang="zh-CN">
                        <a:latin typeface="Cambria Math"/>
                      </a:rPr>
                      <m:t>→</m:t>
                    </m:r>
                    <m:r>
                      <m:rPr>
                        <m:sty m:val="p"/>
                      </m:rPr>
                      <a:rPr lang="en-US" altLang="zh-CN">
                        <a:latin typeface="Cambria Math"/>
                      </a:rPr>
                      <m:t>e</m:t>
                    </m:r>
                    <m:r>
                      <a:rPr lang="en-US" altLang="zh-CN">
                        <a:latin typeface="Cambria Math"/>
                      </a:rPr>
                      <m:t>→</m:t>
                    </m:r>
                    <m:r>
                      <m:rPr>
                        <m:sty m:val="p"/>
                      </m:rPr>
                      <a:rPr lang="en-US" altLang="zh-CN">
                        <a:latin typeface="Cambria Math"/>
                      </a:rPr>
                      <m:t>c</m:t>
                    </m:r>
                  </m:oMath>
                </a14:m>
                <a:endParaRPr lang="en-US" altLang="zh-CN" dirty="0" smtClean="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1910"/>
                </a:stretch>
              </a:blipFill>
            </p:spPr>
            <p:txBody>
              <a:bodyPr/>
              <a:lstStyle/>
              <a:p>
                <a:r>
                  <a:rPr lang="zh-CN" altLang="en-US">
                    <a:noFill/>
                  </a:rPr>
                  <a:t> </a:t>
                </a:r>
              </a:p>
            </p:txBody>
          </p:sp>
        </mc:Fallback>
      </mc:AlternateContent>
      <p:graphicFrame>
        <p:nvGraphicFramePr>
          <p:cNvPr id="4" name="表格 3"/>
          <p:cNvGraphicFramePr>
            <a:graphicFrameLocks noGrp="1"/>
          </p:cNvGraphicFramePr>
          <p:nvPr>
            <p:extLst>
              <p:ext uri="{D42A27DB-BD31-4B8C-83A1-F6EECF244321}">
                <p14:modId xmlns:p14="http://schemas.microsoft.com/office/powerpoint/2010/main" val="934190721"/>
              </p:ext>
            </p:extLst>
          </p:nvPr>
        </p:nvGraphicFramePr>
        <p:xfrm>
          <a:off x="827584" y="3789041"/>
          <a:ext cx="7488830" cy="2673647"/>
        </p:xfrm>
        <a:graphic>
          <a:graphicData uri="http://schemas.openxmlformats.org/drawingml/2006/table">
            <a:tbl>
              <a:tblPr firstRow="1" firstCol="1" bandRow="1">
                <a:tableStyleId>{5C22544A-7EE6-4342-B048-85BDC9FD1C3A}</a:tableStyleId>
              </a:tblPr>
              <a:tblGrid>
                <a:gridCol w="856722"/>
                <a:gridCol w="947444"/>
                <a:gridCol w="947444"/>
                <a:gridCol w="947444"/>
                <a:gridCol w="947444"/>
                <a:gridCol w="947444"/>
                <a:gridCol w="947444"/>
                <a:gridCol w="947444"/>
              </a:tblGrid>
              <a:tr h="700073">
                <a:tc>
                  <a:txBody>
                    <a:bodyPr/>
                    <a:lstStyle/>
                    <a:p>
                      <a:pPr algn="ctr">
                        <a:spcAft>
                          <a:spcPts val="0"/>
                        </a:spcAft>
                      </a:pPr>
                      <a:r>
                        <a:rPr lang="zh-CN" sz="1400" kern="100" dirty="0">
                          <a:effectLst/>
                        </a:rPr>
                        <a:t>时间点（</a:t>
                      </a:r>
                      <a:r>
                        <a:rPr lang="en-US" sz="1400" kern="100" dirty="0">
                          <a:effectLst/>
                        </a:rPr>
                        <a:t>s</a:t>
                      </a:r>
                      <a:r>
                        <a:rPr lang="zh-CN" sz="1400" kern="100" dirty="0">
                          <a:effectLst/>
                        </a:rPr>
                        <a:t>）</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en-US" sz="1400" kern="100" dirty="0">
                          <a:effectLst/>
                        </a:rPr>
                        <a:t>0</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en-US" sz="1400" kern="100" dirty="0">
                          <a:effectLst/>
                        </a:rPr>
                        <a:t>22.3667</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en-US" sz="1400" kern="100" dirty="0">
                          <a:effectLst/>
                        </a:rPr>
                        <a:t>31.9657</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en-US" sz="1400" kern="100">
                          <a:effectLst/>
                        </a:rPr>
                        <a:t>120.8873</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en-US" sz="1400" kern="100">
                          <a:effectLst/>
                        </a:rPr>
                        <a:t>127.4681</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en-US" sz="1400" kern="100">
                          <a:effectLst/>
                        </a:rPr>
                        <a:t>138.8873</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en-US" sz="1400" kern="100">
                          <a:effectLst/>
                        </a:rPr>
                        <a:t>140.5054</a:t>
                      </a:r>
                      <a:endParaRPr lang="zh-CN" sz="1400" kern="100">
                        <a:effectLst/>
                        <a:latin typeface="Calibri"/>
                        <a:ea typeface="宋体"/>
                        <a:cs typeface="Times New Roman"/>
                      </a:endParaRPr>
                    </a:p>
                  </a:txBody>
                  <a:tcPr marL="68580" marR="68580" marT="0" marB="0" anchor="ctr"/>
                </a:tc>
              </a:tr>
              <a:tr h="700073">
                <a:tc>
                  <a:txBody>
                    <a:bodyPr/>
                    <a:lstStyle/>
                    <a:p>
                      <a:pPr algn="ctr">
                        <a:spcAft>
                          <a:spcPts val="0"/>
                        </a:spcAft>
                      </a:pPr>
                      <a:r>
                        <a:rPr lang="zh-CN" sz="1400" kern="100" dirty="0">
                          <a:effectLst/>
                        </a:rPr>
                        <a:t>钻头</a:t>
                      </a:r>
                      <a:r>
                        <a:rPr lang="en-US" sz="1400" kern="100" dirty="0">
                          <a:effectLst/>
                        </a:rPr>
                        <a:t>A</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开始作业刀具</a:t>
                      </a:r>
                      <a:r>
                        <a:rPr lang="en-US" sz="1400" kern="100" dirty="0">
                          <a:effectLst/>
                        </a:rPr>
                        <a:t>c</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正在作业刀具</a:t>
                      </a:r>
                      <a:r>
                        <a:rPr lang="en-US" sz="1400" kern="100" dirty="0">
                          <a:effectLst/>
                        </a:rPr>
                        <a:t>d</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完成刀具</a:t>
                      </a:r>
                      <a:r>
                        <a:rPr lang="en-US" sz="1400" kern="100" dirty="0">
                          <a:effectLst/>
                        </a:rPr>
                        <a:t>d</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完成刀具</a:t>
                      </a:r>
                      <a:r>
                        <a:rPr lang="en-US" sz="1400" kern="100" dirty="0">
                          <a:effectLst/>
                        </a:rPr>
                        <a:t>a</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正在转至刀具</a:t>
                      </a:r>
                      <a:r>
                        <a:rPr lang="en-US" sz="1400" kern="100" dirty="0">
                          <a:effectLst/>
                        </a:rPr>
                        <a:t>h</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a:effectLst/>
                        </a:rPr>
                        <a:t>完成转至刀具</a:t>
                      </a:r>
                      <a:r>
                        <a:rPr lang="en-US" sz="1400" kern="100">
                          <a:effectLst/>
                        </a:rPr>
                        <a:t>h</a:t>
                      </a:r>
                      <a:r>
                        <a:rPr lang="zh-CN" sz="1400" kern="100">
                          <a:effectLst/>
                        </a:rPr>
                        <a:t>，等待作业下一块板</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100">
                          <a:effectLst/>
                        </a:rPr>
                        <a:t>进入下一块板</a:t>
                      </a:r>
                      <a:endParaRPr lang="zh-CN" sz="1400" kern="100">
                        <a:effectLst/>
                        <a:latin typeface="Calibri"/>
                        <a:ea typeface="宋体"/>
                        <a:cs typeface="Times New Roman"/>
                      </a:endParaRPr>
                    </a:p>
                  </a:txBody>
                  <a:tcPr marL="68580" marR="68580" marT="0" marB="0" anchor="ctr"/>
                </a:tc>
              </a:tr>
              <a:tr h="1120134">
                <a:tc>
                  <a:txBody>
                    <a:bodyPr/>
                    <a:lstStyle/>
                    <a:p>
                      <a:pPr algn="ctr">
                        <a:spcAft>
                          <a:spcPts val="0"/>
                        </a:spcAft>
                      </a:pPr>
                      <a:r>
                        <a:rPr lang="zh-CN" sz="1400" kern="100">
                          <a:effectLst/>
                        </a:rPr>
                        <a:t>钻头</a:t>
                      </a:r>
                      <a:r>
                        <a:rPr lang="en-US" sz="1400" kern="100">
                          <a:effectLst/>
                        </a:rPr>
                        <a:t>B</a:t>
                      </a:r>
                      <a:endParaRPr lang="zh-CN" sz="1400" kern="10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开始作业刀具</a:t>
                      </a:r>
                      <a:r>
                        <a:rPr lang="en-US" sz="1400" kern="100" dirty="0">
                          <a:effectLst/>
                        </a:rPr>
                        <a:t>h</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完成刀具</a:t>
                      </a:r>
                      <a:r>
                        <a:rPr lang="en-US" sz="1400" kern="100" dirty="0">
                          <a:effectLst/>
                        </a:rPr>
                        <a:t>h</a:t>
                      </a:r>
                      <a:r>
                        <a:rPr lang="zh-CN" sz="1400" kern="100" dirty="0">
                          <a:effectLst/>
                        </a:rPr>
                        <a:t>并已转至刀具</a:t>
                      </a:r>
                      <a:r>
                        <a:rPr lang="en-US" sz="1400" kern="100" dirty="0">
                          <a:effectLst/>
                        </a:rPr>
                        <a:t>g</a:t>
                      </a:r>
                      <a:r>
                        <a:rPr lang="zh-CN" sz="1400" kern="100" dirty="0">
                          <a:effectLst/>
                        </a:rPr>
                        <a:t>，开始等待</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开始作业刀具</a:t>
                      </a:r>
                      <a:r>
                        <a:rPr lang="en-US" sz="1400" kern="100" dirty="0">
                          <a:effectLst/>
                        </a:rPr>
                        <a:t>g</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正在转至刀具</a:t>
                      </a:r>
                      <a:r>
                        <a:rPr lang="en-US" sz="1400" kern="100" dirty="0">
                          <a:effectLst/>
                        </a:rPr>
                        <a:t>c</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开始作业刀具</a:t>
                      </a:r>
                      <a:r>
                        <a:rPr lang="en-US" sz="1400" kern="100" dirty="0">
                          <a:effectLst/>
                        </a:rPr>
                        <a:t>c</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正在作业刀具</a:t>
                      </a:r>
                      <a:r>
                        <a:rPr lang="en-US" sz="1400" kern="100" dirty="0">
                          <a:effectLst/>
                        </a:rPr>
                        <a:t>c</a:t>
                      </a:r>
                      <a:endParaRPr lang="zh-CN" sz="1400" kern="100" dirty="0">
                        <a:effectLst/>
                        <a:latin typeface="Calibri"/>
                        <a:ea typeface="宋体"/>
                        <a:cs typeface="Times New Roman"/>
                      </a:endParaRPr>
                    </a:p>
                  </a:txBody>
                  <a:tcPr marL="68580" marR="68580" marT="0" marB="0" anchor="ctr"/>
                </a:tc>
                <a:tc>
                  <a:txBody>
                    <a:bodyPr/>
                    <a:lstStyle/>
                    <a:p>
                      <a:pPr algn="ctr">
                        <a:spcAft>
                          <a:spcPts val="0"/>
                        </a:spcAft>
                      </a:pPr>
                      <a:r>
                        <a:rPr lang="zh-CN" sz="1400" kern="100" dirty="0">
                          <a:effectLst/>
                        </a:rPr>
                        <a:t>完成刀具</a:t>
                      </a:r>
                      <a:r>
                        <a:rPr lang="en-US" sz="1400" kern="100" dirty="0">
                          <a:effectLst/>
                        </a:rPr>
                        <a:t>c</a:t>
                      </a:r>
                      <a:r>
                        <a:rPr lang="zh-CN" sz="1400" kern="100" dirty="0">
                          <a:effectLst/>
                        </a:rPr>
                        <a:t>，进入下一块板</a:t>
                      </a:r>
                      <a:endParaRPr lang="zh-CN" sz="1400" kern="100" dirty="0">
                        <a:effectLst/>
                        <a:latin typeface="Calibri"/>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37740786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等待是否能避免碰撞？</a:t>
            </a:r>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椭圆 3"/>
          <p:cNvSpPr/>
          <p:nvPr/>
        </p:nvSpPr>
        <p:spPr>
          <a:xfrm>
            <a:off x="2051720" y="4089407"/>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457128" y="3646812"/>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131840" y="4017399"/>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995936" y="4017399"/>
            <a:ext cx="144016" cy="144016"/>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60032" y="3502796"/>
            <a:ext cx="144016" cy="144016"/>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724128" y="4293096"/>
            <a:ext cx="144016" cy="144016"/>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99972" y="3580726"/>
            <a:ext cx="144016" cy="144016"/>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419872" y="3790828"/>
            <a:ext cx="144016" cy="144016"/>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736210" y="4365104"/>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008928" y="5301208"/>
            <a:ext cx="144016" cy="144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169096" y="2784159"/>
            <a:ext cx="144016" cy="144016"/>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曲线连接符 17"/>
          <p:cNvCxnSpPr>
            <a:stCxn id="9" idx="1"/>
            <a:endCxn id="8" idx="6"/>
          </p:cNvCxnSpPr>
          <p:nvPr/>
        </p:nvCxnSpPr>
        <p:spPr>
          <a:xfrm rot="16200000" flipV="1">
            <a:off x="5004943" y="3573910"/>
            <a:ext cx="739383" cy="741171"/>
          </a:xfrm>
          <a:prstGeom prst="curvedConnector2">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stCxn id="8" idx="3"/>
            <a:endCxn id="7" idx="7"/>
          </p:cNvCxnSpPr>
          <p:nvPr/>
        </p:nvCxnSpPr>
        <p:spPr>
          <a:xfrm flipH="1">
            <a:off x="4118861" y="3625721"/>
            <a:ext cx="762262" cy="412769"/>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7" idx="2"/>
            <a:endCxn id="11" idx="5"/>
          </p:cNvCxnSpPr>
          <p:nvPr/>
        </p:nvCxnSpPr>
        <p:spPr>
          <a:xfrm flipH="1" flipV="1">
            <a:off x="3542797" y="3913753"/>
            <a:ext cx="453139" cy="175654"/>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11" idx="1"/>
            <a:endCxn id="10" idx="5"/>
          </p:cNvCxnSpPr>
          <p:nvPr/>
        </p:nvCxnSpPr>
        <p:spPr>
          <a:xfrm flipH="1" flipV="1">
            <a:off x="2922897" y="3703651"/>
            <a:ext cx="518066" cy="108268"/>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10" idx="1"/>
            <a:endCxn id="16" idx="5"/>
          </p:cNvCxnSpPr>
          <p:nvPr/>
        </p:nvCxnSpPr>
        <p:spPr>
          <a:xfrm flipH="1" flipV="1">
            <a:off x="2292021" y="2907084"/>
            <a:ext cx="529042" cy="694733"/>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endCxn id="9" idx="5"/>
          </p:cNvCxnSpPr>
          <p:nvPr/>
        </p:nvCxnSpPr>
        <p:spPr>
          <a:xfrm flipH="1" flipV="1">
            <a:off x="5847053" y="4416021"/>
            <a:ext cx="1317235" cy="309123"/>
          </a:xfrm>
          <a:prstGeom prst="straightConnector1">
            <a:avLst/>
          </a:prstGeom>
          <a:ln cmpd="sng">
            <a:solidFill>
              <a:srgbClr val="00B0F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4" idx="7"/>
            <a:endCxn id="5" idx="3"/>
          </p:cNvCxnSpPr>
          <p:nvPr/>
        </p:nvCxnSpPr>
        <p:spPr>
          <a:xfrm flipV="1">
            <a:off x="2174645" y="3769737"/>
            <a:ext cx="303574" cy="3407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a:stCxn id="5" idx="6"/>
            <a:endCxn id="6" idx="2"/>
          </p:cNvCxnSpPr>
          <p:nvPr/>
        </p:nvCxnSpPr>
        <p:spPr>
          <a:xfrm>
            <a:off x="2601144" y="3718820"/>
            <a:ext cx="530696" cy="370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a:stCxn id="6" idx="5"/>
            <a:endCxn id="12" idx="1"/>
          </p:cNvCxnSpPr>
          <p:nvPr/>
        </p:nvCxnSpPr>
        <p:spPr>
          <a:xfrm>
            <a:off x="3254765" y="4140324"/>
            <a:ext cx="502536" cy="2458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a:stCxn id="12" idx="5"/>
            <a:endCxn id="13" idx="0"/>
          </p:cNvCxnSpPr>
          <p:nvPr/>
        </p:nvCxnSpPr>
        <p:spPr>
          <a:xfrm>
            <a:off x="3859135" y="4488029"/>
            <a:ext cx="221801" cy="8131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endCxn id="4" idx="3"/>
          </p:cNvCxnSpPr>
          <p:nvPr/>
        </p:nvCxnSpPr>
        <p:spPr>
          <a:xfrm flipV="1">
            <a:off x="1331640" y="4212332"/>
            <a:ext cx="741171" cy="682286"/>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a:stCxn id="13" idx="5"/>
          </p:cNvCxnSpPr>
          <p:nvPr/>
        </p:nvCxnSpPr>
        <p:spPr>
          <a:xfrm>
            <a:off x="4131853" y="5424133"/>
            <a:ext cx="2168339" cy="237115"/>
          </a:xfrm>
          <a:prstGeom prst="straightConnector1">
            <a:avLst/>
          </a:prstGeom>
          <a:ln>
            <a:prstDash val="sysDash"/>
            <a:tailEnd type="arrow"/>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381029" y="2968009"/>
            <a:ext cx="1789654" cy="1789654"/>
          </a:xfrm>
          <a:prstGeom prst="ellipse">
            <a:avLst/>
          </a:prstGeom>
          <a:solidFill>
            <a:srgbClr val="FF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箭头连接符 55"/>
          <p:cNvCxnSpPr>
            <a:stCxn id="16" idx="1"/>
          </p:cNvCxnSpPr>
          <p:nvPr/>
        </p:nvCxnSpPr>
        <p:spPr>
          <a:xfrm flipH="1" flipV="1">
            <a:off x="899592" y="2132856"/>
            <a:ext cx="1290595" cy="672394"/>
          </a:xfrm>
          <a:prstGeom prst="straightConnector1">
            <a:avLst/>
          </a:prstGeom>
          <a:ln cmpd="sng">
            <a:solidFill>
              <a:srgbClr val="00B0F0"/>
            </a:solidFill>
            <a:prstDash val="sys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9375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改进蚁群算法</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smtClean="0"/>
                  <a:t>一只蚂蚁</a:t>
                </a:r>
                <a14:m>
                  <m:oMath xmlns:m="http://schemas.openxmlformats.org/officeDocument/2006/math">
                    <m:r>
                      <a:rPr lang="zh-CN" altLang="en-US" i="1" smtClean="0">
                        <a:latin typeface="Cambria Math"/>
                      </a:rPr>
                      <m:t>→</m:t>
                    </m:r>
                    <m:r>
                      <a:rPr lang="zh-CN" altLang="en-US" i="1">
                        <a:latin typeface="Cambria Math"/>
                      </a:rPr>
                      <m:t>一对</m:t>
                    </m:r>
                    <m:r>
                      <a:rPr lang="zh-CN" altLang="en-US" i="1" smtClean="0">
                        <a:latin typeface="Cambria Math"/>
                      </a:rPr>
                      <m:t>蚂蚁</m:t>
                    </m:r>
                    <m:r>
                      <a:rPr lang="zh-CN" altLang="en-US" b="0" i="1" smtClean="0">
                        <a:latin typeface="Cambria Math"/>
                      </a:rPr>
                      <m:t>（</m:t>
                    </m:r>
                    <m:r>
                      <a:rPr lang="zh-CN" altLang="en-US" i="1">
                        <a:latin typeface="Cambria Math"/>
                      </a:rPr>
                      <m:t>两只</m:t>
                    </m:r>
                    <m:r>
                      <a:rPr lang="zh-CN" altLang="en-US" b="0" i="1" smtClean="0">
                        <a:latin typeface="Cambria Math"/>
                      </a:rPr>
                      <m:t>）</m:t>
                    </m:r>
                  </m:oMath>
                </a14:m>
                <a:endParaRPr lang="en-US" altLang="zh-CN" dirty="0" smtClean="0"/>
              </a:p>
              <a:p>
                <a:r>
                  <a:rPr lang="zh-CN" altLang="en-US" dirty="0" smtClean="0"/>
                  <a:t>确保这对蚂蚁不碰撞</a:t>
                </a:r>
                <a:endParaRPr lang="en-US" altLang="zh-CN" dirty="0" smtClean="0"/>
              </a:p>
              <a:p>
                <a:r>
                  <a:rPr lang="zh-CN" altLang="en-US" dirty="0" smtClean="0"/>
                  <a:t>信息素共享</a:t>
                </a:r>
                <a:endParaRPr lang="en-US" altLang="zh-CN" dirty="0" smtClean="0"/>
              </a:p>
              <a:p>
                <a:endParaRPr lang="en-US" altLang="zh-CN" dirty="0" smtClean="0"/>
              </a:p>
              <a:p>
                <a:r>
                  <a:rPr lang="zh-CN" altLang="en-US" dirty="0"/>
                  <a:t>每</a:t>
                </a:r>
                <a:r>
                  <a:rPr lang="zh-CN" altLang="en-US" dirty="0" smtClean="0"/>
                  <a:t>一代有</a:t>
                </a:r>
                <a:r>
                  <a:rPr lang="en-US" altLang="zh-CN" dirty="0" smtClean="0"/>
                  <a:t>m</a:t>
                </a:r>
                <a:r>
                  <a:rPr lang="zh-CN" altLang="en-US" dirty="0" smtClean="0"/>
                  <a:t>对蚂蚁</a:t>
                </a:r>
                <a:endParaRPr lang="en-US" altLang="zh-CN" dirty="0" smtClean="0"/>
              </a:p>
              <a:p>
                <a:r>
                  <a:rPr lang="zh-CN" altLang="en-US" dirty="0" smtClean="0"/>
                  <a:t>一共迭代</a:t>
                </a:r>
                <a:r>
                  <a:rPr lang="en-US" altLang="zh-CN" dirty="0" smtClean="0"/>
                  <a:t>K</a:t>
                </a:r>
                <a:r>
                  <a:rPr lang="zh-CN" altLang="en-US" dirty="0" smtClean="0"/>
                  <a:t>代</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191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269105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620688"/>
            <a:ext cx="2664414" cy="529128"/>
          </a:xfrm>
        </p:spPr>
        <p:txBody>
          <a:bodyPr>
            <a:normAutofit fontScale="90000"/>
          </a:bodyPr>
          <a:lstStyle/>
          <a:p>
            <a:r>
              <a:rPr lang="zh-CN" altLang="en-US" dirty="0" smtClean="0"/>
              <a:t>三角不等式</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755576" y="1196752"/>
                <a:ext cx="7560840" cy="3672408"/>
              </a:xfrm>
            </p:spPr>
            <p:txBody>
              <a:bodyPr>
                <a:normAutofit fontScale="62500" lnSpcReduction="20000"/>
              </a:bodyPr>
              <a:lstStyle/>
              <a:p>
                <a14:m>
                  <m:oMath xmlns:m="http://schemas.openxmlformats.org/officeDocument/2006/math">
                    <m:r>
                      <a:rPr lang="en-US" altLang="zh-CN" i="1" smtClean="0">
                        <a:latin typeface="Cambria Math"/>
                      </a:rPr>
                      <m:t>𝑑</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𝑏</m:t>
                        </m:r>
                      </m:e>
                    </m:d>
                    <m:r>
                      <a:rPr lang="en-US" altLang="zh-CN" i="1">
                        <a:latin typeface="Cambria Math"/>
                      </a:rPr>
                      <m:t>=</m:t>
                    </m:r>
                    <m:r>
                      <a:rPr lang="en-US" altLang="zh-CN" i="1">
                        <a:latin typeface="Cambria Math"/>
                      </a:rPr>
                      <m:t>𝐴𝑠</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𝑏</m:t>
                        </m:r>
                      </m:e>
                    </m:d>
                    <m:r>
                      <a:rPr lang="en-US" altLang="zh-CN" i="1">
                        <a:latin typeface="Cambria Math"/>
                      </a:rPr>
                      <m:t>+</m:t>
                    </m:r>
                    <m:r>
                      <a:rPr lang="en-US" altLang="zh-CN" i="1">
                        <a:latin typeface="Cambria Math"/>
                      </a:rPr>
                      <m:t>𝐵𝑛</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𝑏</m:t>
                        </m:r>
                      </m:e>
                    </m:d>
                    <m:r>
                      <a:rPr lang="en-US" altLang="zh-CN" i="1">
                        <a:latin typeface="Cambria Math"/>
                      </a:rPr>
                      <m:t>+</m:t>
                    </m:r>
                    <m:r>
                      <a:rPr lang="en-US" altLang="zh-CN" i="1">
                        <a:latin typeface="Cambria Math"/>
                      </a:rPr>
                      <m:t>𝐸</m:t>
                    </m:r>
                    <m:func>
                      <m:funcPr>
                        <m:ctrlPr>
                          <a:rPr lang="zh-CN" altLang="zh-CN" i="1">
                            <a:latin typeface="Cambria Math"/>
                          </a:rPr>
                        </m:ctrlPr>
                      </m:funcPr>
                      <m:fName>
                        <m:limLow>
                          <m:limLowPr>
                            <m:ctrlPr>
                              <a:rPr lang="zh-CN" altLang="zh-CN" i="1">
                                <a:latin typeface="Cambria Math"/>
                              </a:rPr>
                            </m:ctrlPr>
                          </m:limLowPr>
                          <m:e>
                            <m:r>
                              <a:rPr lang="en-US" altLang="zh-CN" i="1">
                                <a:latin typeface="Cambria Math"/>
                              </a:rPr>
                              <m:t>𝑚𝑎𝑥</m:t>
                            </m:r>
                          </m:e>
                          <m:lim/>
                        </m:limLow>
                      </m:fName>
                      <m:e>
                        <m:d>
                          <m:dPr>
                            <m:begChr m:val="{"/>
                            <m:endChr m:val="}"/>
                            <m:ctrlPr>
                              <a:rPr lang="zh-CN" altLang="zh-CN" i="1">
                                <a:latin typeface="Cambria Math"/>
                              </a:rPr>
                            </m:ctrlPr>
                          </m:dPr>
                          <m:e>
                            <m:r>
                              <a:rPr lang="en-US" altLang="zh-CN" i="1">
                                <a:latin typeface="Cambria Math"/>
                              </a:rPr>
                              <m:t>𝐶𝑠</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𝑏</m:t>
                                </m:r>
                              </m:e>
                            </m:d>
                            <m:r>
                              <a:rPr lang="en-US" altLang="zh-CN" i="1">
                                <a:latin typeface="Cambria Math"/>
                              </a:rPr>
                              <m:t>,</m:t>
                            </m:r>
                            <m:r>
                              <a:rPr lang="en-US" altLang="zh-CN" i="1">
                                <a:latin typeface="Cambria Math"/>
                              </a:rPr>
                              <m:t>𝐷𝑛</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𝑏</m:t>
                                </m:r>
                              </m:e>
                            </m:d>
                          </m:e>
                        </m:d>
                      </m:e>
                    </m:func>
                  </m:oMath>
                </a14:m>
                <a:endParaRPr lang="en-US" altLang="zh-CN" i="1" dirty="0" smtClean="0"/>
              </a:p>
              <a:p>
                <a:r>
                  <a:rPr lang="en-US" altLang="zh-CN" dirty="0"/>
                  <a:t>s</a:t>
                </a:r>
                <a:r>
                  <a:rPr lang="zh-CN" altLang="zh-CN" dirty="0"/>
                  <a:t>为</a:t>
                </a:r>
                <a:r>
                  <a:rPr lang="en-US" altLang="zh-CN" dirty="0" err="1"/>
                  <a:t>ab</a:t>
                </a:r>
                <a:r>
                  <a:rPr lang="zh-CN" altLang="zh-CN" dirty="0"/>
                  <a:t>所属孔之间的几何</a:t>
                </a:r>
                <a:r>
                  <a:rPr lang="zh-CN" altLang="zh-CN" dirty="0" smtClean="0"/>
                  <a:t>距离</a:t>
                </a:r>
                <a:endParaRPr lang="en-US" altLang="zh-CN" dirty="0" smtClean="0"/>
              </a:p>
              <a:p>
                <a:r>
                  <a:rPr lang="en-US" altLang="zh-CN" dirty="0" smtClean="0"/>
                  <a:t>n</a:t>
                </a:r>
                <a:r>
                  <a:rPr lang="zh-CN" altLang="zh-CN" dirty="0"/>
                  <a:t>为</a:t>
                </a:r>
                <a:r>
                  <a:rPr lang="en-US" altLang="zh-CN" dirty="0" err="1"/>
                  <a:t>ab</a:t>
                </a:r>
                <a:r>
                  <a:rPr lang="zh-CN" altLang="zh-CN" dirty="0"/>
                  <a:t>两种刀具需要转换的</a:t>
                </a:r>
                <a:r>
                  <a:rPr lang="zh-CN" altLang="zh-CN" dirty="0" smtClean="0"/>
                  <a:t>次数</a:t>
                </a:r>
                <a:endParaRPr lang="en-US" altLang="zh-CN" dirty="0" smtClean="0"/>
              </a:p>
              <a:p>
                <a:r>
                  <a:rPr lang="en-US" altLang="zh-CN" dirty="0" smtClean="0"/>
                  <a:t>A</a:t>
                </a:r>
                <a:r>
                  <a:rPr lang="zh-CN" altLang="zh-CN" dirty="0"/>
                  <a:t>为钻头移动单位距离的不满意度（代价、花费），</a:t>
                </a:r>
                <a:r>
                  <a:rPr lang="en-US" altLang="zh-CN" dirty="0"/>
                  <a:t>B</a:t>
                </a:r>
                <a:r>
                  <a:rPr lang="zh-CN" altLang="zh-CN" dirty="0"/>
                  <a:t>为刀具转换一次的费用，</a:t>
                </a:r>
                <a:r>
                  <a:rPr lang="en-US" altLang="zh-CN" dirty="0"/>
                  <a:t>E</a:t>
                </a:r>
                <a:r>
                  <a:rPr lang="zh-CN" altLang="zh-CN" dirty="0"/>
                  <a:t>为单位时间产生的不满意度（代价、花费），</a:t>
                </a:r>
                <a:r>
                  <a:rPr lang="en-US" altLang="zh-CN" dirty="0"/>
                  <a:t>C</a:t>
                </a:r>
                <a:r>
                  <a:rPr lang="zh-CN" altLang="zh-CN" dirty="0"/>
                  <a:t>为钻头速度的倒数，</a:t>
                </a:r>
                <a:r>
                  <a:rPr lang="en-US" altLang="zh-CN" dirty="0"/>
                  <a:t>D</a:t>
                </a:r>
                <a:r>
                  <a:rPr lang="zh-CN" altLang="zh-CN" dirty="0"/>
                  <a:t>为钻头转换一次的时间。</a:t>
                </a:r>
                <a:endParaRPr lang="en-US" altLang="zh-CN" dirty="0" smtClean="0"/>
              </a:p>
              <a:p>
                <a14:m>
                  <m:oMath xmlns:m="http://schemas.openxmlformats.org/officeDocument/2006/math">
                    <m:r>
                      <m:rPr>
                        <m:sty m:val="p"/>
                      </m:rPr>
                      <a:rPr lang="en-US" altLang="zh-CN">
                        <a:latin typeface="Cambria Math"/>
                      </a:rPr>
                      <m:t>d</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b</m:t>
                        </m:r>
                      </m:e>
                    </m:d>
                    <m:r>
                      <a:rPr lang="en-US" altLang="zh-CN">
                        <a:latin typeface="Cambria Math"/>
                      </a:rPr>
                      <m:t>=0</m:t>
                    </m:r>
                    <m:box>
                      <m:boxPr>
                        <m:ctrlPr>
                          <a:rPr lang="zh-CN" altLang="zh-CN" i="1">
                            <a:latin typeface="Cambria Math"/>
                          </a:rPr>
                        </m:ctrlPr>
                      </m:boxPr>
                      <m:e>
                        <m:groupChr>
                          <m:groupChrPr>
                            <m:chr m:val="⇔"/>
                            <m:vertJc m:val="bot"/>
                            <m:ctrlPr>
                              <a:rPr lang="zh-CN" altLang="zh-CN" i="1">
                                <a:latin typeface="Cambria Math"/>
                              </a:rPr>
                            </m:ctrlPr>
                          </m:groupChrPr>
                          <m:e/>
                        </m:groupChr>
                      </m:e>
                    </m:box>
                    <m:r>
                      <a:rPr lang="en-US" altLang="zh-CN" i="1">
                        <a:latin typeface="Cambria Math"/>
                      </a:rPr>
                      <m:t>𝑎</m:t>
                    </m:r>
                    <m:r>
                      <a:rPr lang="en-US" altLang="zh-CN" i="1">
                        <a:latin typeface="Cambria Math"/>
                      </a:rPr>
                      <m:t>=</m:t>
                    </m:r>
                    <m:r>
                      <a:rPr lang="en-US" altLang="zh-CN" i="1">
                        <a:latin typeface="Cambria Math"/>
                      </a:rPr>
                      <m:t>𝑏</m:t>
                    </m:r>
                  </m:oMath>
                </a14:m>
                <a:r>
                  <a:rPr lang="zh-CN" altLang="zh-CN" dirty="0"/>
                  <a:t>，显然</a:t>
                </a:r>
                <a14:m>
                  <m:oMath xmlns:m="http://schemas.openxmlformats.org/officeDocument/2006/math">
                    <m:r>
                      <m:rPr>
                        <m:sty m:val="p"/>
                      </m:rPr>
                      <a:rPr lang="en-US" altLang="zh-CN">
                        <a:latin typeface="Cambria Math"/>
                      </a:rPr>
                      <m:t>d</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b</m:t>
                        </m:r>
                      </m:e>
                    </m:d>
                    <m:r>
                      <a:rPr lang="en-US" altLang="zh-CN">
                        <a:latin typeface="Cambria Math"/>
                      </a:rPr>
                      <m:t>=</m:t>
                    </m:r>
                    <m:r>
                      <m:rPr>
                        <m:sty m:val="p"/>
                      </m:rPr>
                      <a:rPr lang="en-US" altLang="zh-CN">
                        <a:latin typeface="Cambria Math"/>
                      </a:rPr>
                      <m:t>d</m:t>
                    </m:r>
                    <m:r>
                      <a:rPr lang="en-US" altLang="zh-CN">
                        <a:latin typeface="Cambria Math"/>
                      </a:rPr>
                      <m:t>(</m:t>
                    </m:r>
                    <m:r>
                      <m:rPr>
                        <m:sty m:val="p"/>
                      </m:rPr>
                      <a:rPr lang="en-US" altLang="zh-CN">
                        <a:latin typeface="Cambria Math"/>
                      </a:rPr>
                      <m:t>b</m:t>
                    </m:r>
                    <m:r>
                      <a:rPr lang="en-US" altLang="zh-CN">
                        <a:latin typeface="Cambria Math"/>
                      </a:rPr>
                      <m:t>,</m:t>
                    </m:r>
                    <m:r>
                      <a:rPr lang="en-US" altLang="zh-CN" i="1">
                        <a:latin typeface="Cambria Math"/>
                      </a:rPr>
                      <m:t>𝑎</m:t>
                    </m:r>
                    <m:r>
                      <a:rPr lang="en-US" altLang="zh-CN" smtClean="0">
                        <a:latin typeface="Cambria Math"/>
                      </a:rPr>
                      <m:t>)</m:t>
                    </m:r>
                  </m:oMath>
                </a14:m>
                <a:r>
                  <a:rPr lang="en-US" altLang="zh-CN" dirty="0"/>
                  <a:t>.</a:t>
                </a:r>
                <a:endParaRPr lang="en-US" altLang="zh-CN" dirty="0" smtClean="0"/>
              </a:p>
              <a:p>
                <a14:m>
                  <m:oMath xmlns:m="http://schemas.openxmlformats.org/officeDocument/2006/math">
                    <m:r>
                      <m:rPr>
                        <m:sty m:val="p"/>
                      </m:rPr>
                      <a:rPr lang="en-US" altLang="zh-CN">
                        <a:latin typeface="Cambria Math"/>
                      </a:rPr>
                      <m:t>s</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b</m:t>
                        </m:r>
                      </m:e>
                    </m:d>
                    <m:r>
                      <a:rPr lang="en-US" altLang="zh-CN" i="1">
                        <a:latin typeface="Cambria Math"/>
                      </a:rPr>
                      <m:t>≤</m:t>
                    </m:r>
                    <m:r>
                      <m:rPr>
                        <m:sty m:val="p"/>
                      </m:rPr>
                      <a:rPr lang="en-US" altLang="zh-CN">
                        <a:latin typeface="Cambria Math"/>
                      </a:rPr>
                      <m:t>s</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c</m:t>
                        </m:r>
                      </m:e>
                    </m:d>
                    <m:r>
                      <a:rPr lang="en-US" altLang="zh-CN" i="1">
                        <a:latin typeface="Cambria Math"/>
                      </a:rPr>
                      <m:t>+</m:t>
                    </m:r>
                    <m:r>
                      <m:rPr>
                        <m:sty m:val="p"/>
                      </m:rPr>
                      <a:rPr lang="en-US" altLang="zh-CN">
                        <a:latin typeface="Cambria Math"/>
                      </a:rPr>
                      <m:t>s</m:t>
                    </m:r>
                    <m:d>
                      <m:dPr>
                        <m:ctrlPr>
                          <a:rPr lang="zh-CN" altLang="zh-CN" i="1">
                            <a:latin typeface="Cambria Math"/>
                          </a:rPr>
                        </m:ctrlPr>
                      </m:dPr>
                      <m:e>
                        <m:r>
                          <a:rPr lang="en-US" altLang="zh-CN" i="1">
                            <a:latin typeface="Cambria Math"/>
                          </a:rPr>
                          <m:t>𝑐</m:t>
                        </m:r>
                        <m:r>
                          <a:rPr lang="en-US" altLang="zh-CN">
                            <a:latin typeface="Cambria Math"/>
                          </a:rPr>
                          <m:t>,</m:t>
                        </m:r>
                        <m:r>
                          <m:rPr>
                            <m:sty m:val="p"/>
                          </m:rPr>
                          <a:rPr lang="en-US" altLang="zh-CN">
                            <a:latin typeface="Cambria Math"/>
                          </a:rPr>
                          <m:t>b</m:t>
                        </m:r>
                      </m:e>
                    </m:d>
                  </m:oMath>
                </a14:m>
                <a:r>
                  <a:rPr lang="zh-CN" altLang="zh-CN" dirty="0"/>
                  <a:t>，钻头转换次数同样满足，</a:t>
                </a:r>
                <a14:m>
                  <m:oMath xmlns:m="http://schemas.openxmlformats.org/officeDocument/2006/math">
                    <m:r>
                      <m:rPr>
                        <m:sty m:val="p"/>
                      </m:rPr>
                      <a:rPr lang="en-US" altLang="zh-CN">
                        <a:latin typeface="Cambria Math"/>
                      </a:rPr>
                      <m:t>n</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b</m:t>
                        </m:r>
                      </m:e>
                    </m:d>
                    <m:r>
                      <a:rPr lang="en-US" altLang="zh-CN" i="1">
                        <a:latin typeface="Cambria Math"/>
                      </a:rPr>
                      <m:t>≤</m:t>
                    </m:r>
                    <m:r>
                      <m:rPr>
                        <m:sty m:val="p"/>
                      </m:rPr>
                      <a:rPr lang="en-US" altLang="zh-CN">
                        <a:latin typeface="Cambria Math"/>
                      </a:rPr>
                      <m:t>n</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c</m:t>
                        </m:r>
                      </m:e>
                    </m:d>
                    <m:r>
                      <a:rPr lang="en-US" altLang="zh-CN" i="1">
                        <a:latin typeface="Cambria Math"/>
                      </a:rPr>
                      <m:t>+</m:t>
                    </m:r>
                    <m:r>
                      <m:rPr>
                        <m:sty m:val="p"/>
                      </m:rPr>
                      <a:rPr lang="en-US" altLang="zh-CN">
                        <a:latin typeface="Cambria Math"/>
                      </a:rPr>
                      <m:t>n</m:t>
                    </m:r>
                    <m:d>
                      <m:dPr>
                        <m:ctrlPr>
                          <a:rPr lang="zh-CN" altLang="zh-CN" i="1">
                            <a:latin typeface="Cambria Math"/>
                          </a:rPr>
                        </m:ctrlPr>
                      </m:dPr>
                      <m:e>
                        <m:r>
                          <a:rPr lang="en-US" altLang="zh-CN" i="1">
                            <a:latin typeface="Cambria Math"/>
                          </a:rPr>
                          <m:t>𝑐</m:t>
                        </m:r>
                        <m:r>
                          <a:rPr lang="en-US" altLang="zh-CN">
                            <a:latin typeface="Cambria Math"/>
                          </a:rPr>
                          <m:t>,</m:t>
                        </m:r>
                        <m:r>
                          <m:rPr>
                            <m:sty m:val="p"/>
                          </m:rPr>
                          <a:rPr lang="en-US" altLang="zh-CN">
                            <a:latin typeface="Cambria Math"/>
                          </a:rPr>
                          <m:t>b</m:t>
                        </m:r>
                      </m:e>
                    </m:d>
                  </m:oMath>
                </a14:m>
                <a:endParaRPr lang="en-US" altLang="zh-CN" i="1" dirty="0" smtClean="0">
                  <a:latin typeface="Cambria Math"/>
                </a:endParaRPr>
              </a:p>
              <a:p>
                <a14:m>
                  <m:oMath xmlns:m="http://schemas.openxmlformats.org/officeDocument/2006/math">
                    <m:r>
                      <m:rPr>
                        <m:sty m:val="p"/>
                      </m:rPr>
                      <a:rPr lang="en-US" altLang="zh-CN">
                        <a:latin typeface="Cambria Math"/>
                      </a:rPr>
                      <m:t>Cs</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b</m:t>
                        </m:r>
                      </m:e>
                    </m:d>
                    <m:r>
                      <a:rPr lang="en-US" altLang="zh-CN" i="1">
                        <a:latin typeface="Cambria Math"/>
                      </a:rPr>
                      <m:t>≤</m:t>
                    </m:r>
                    <m:r>
                      <a:rPr lang="en-US" altLang="zh-CN" i="1">
                        <a:latin typeface="Cambria Math"/>
                      </a:rPr>
                      <m:t>𝐶</m:t>
                    </m:r>
                    <m:r>
                      <m:rPr>
                        <m:sty m:val="p"/>
                      </m:rPr>
                      <a:rPr lang="en-US" altLang="zh-CN">
                        <a:latin typeface="Cambria Math"/>
                      </a:rPr>
                      <m:t>s</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c</m:t>
                        </m:r>
                      </m:e>
                    </m:d>
                    <m:r>
                      <a:rPr lang="en-US" altLang="zh-CN" i="1">
                        <a:latin typeface="Cambria Math"/>
                      </a:rPr>
                      <m:t>+</m:t>
                    </m:r>
                    <m:r>
                      <a:rPr lang="en-US" altLang="zh-CN" i="1">
                        <a:latin typeface="Cambria Math"/>
                      </a:rPr>
                      <m:t>𝐶</m:t>
                    </m:r>
                    <m:r>
                      <m:rPr>
                        <m:sty m:val="p"/>
                      </m:rPr>
                      <a:rPr lang="en-US" altLang="zh-CN">
                        <a:latin typeface="Cambria Math"/>
                      </a:rPr>
                      <m:t>s</m:t>
                    </m:r>
                    <m:d>
                      <m:dPr>
                        <m:ctrlPr>
                          <a:rPr lang="zh-CN" altLang="zh-CN" i="1">
                            <a:latin typeface="Cambria Math"/>
                          </a:rPr>
                        </m:ctrlPr>
                      </m:dPr>
                      <m:e>
                        <m:r>
                          <a:rPr lang="en-US" altLang="zh-CN" i="1">
                            <a:latin typeface="Cambria Math"/>
                          </a:rPr>
                          <m:t>𝑐</m:t>
                        </m:r>
                        <m:r>
                          <a:rPr lang="en-US" altLang="zh-CN">
                            <a:latin typeface="Cambria Math"/>
                          </a:rPr>
                          <m:t>,</m:t>
                        </m:r>
                        <m:r>
                          <m:rPr>
                            <m:sty m:val="p"/>
                          </m:rPr>
                          <a:rPr lang="en-US" altLang="zh-CN">
                            <a:latin typeface="Cambria Math"/>
                          </a:rPr>
                          <m:t>b</m:t>
                        </m:r>
                      </m:e>
                    </m:d>
                    <m:r>
                      <a:rPr lang="en-US" altLang="zh-CN" i="1">
                        <a:latin typeface="Cambria Math"/>
                      </a:rPr>
                      <m:t>≤</m:t>
                    </m:r>
                    <m:func>
                      <m:funcPr>
                        <m:ctrlPr>
                          <a:rPr lang="zh-CN" altLang="zh-CN" i="1">
                            <a:latin typeface="Cambria Math"/>
                          </a:rPr>
                        </m:ctrlPr>
                      </m:funcPr>
                      <m:fName>
                        <m:limLow>
                          <m:limLowPr>
                            <m:ctrlPr>
                              <a:rPr lang="zh-CN" altLang="zh-CN" i="1">
                                <a:latin typeface="Cambria Math"/>
                              </a:rPr>
                            </m:ctrlPr>
                          </m:limLowPr>
                          <m:e>
                            <m:r>
                              <m:rPr>
                                <m:sty m:val="p"/>
                              </m:rPr>
                              <a:rPr lang="en-US" altLang="zh-CN">
                                <a:latin typeface="Cambria Math"/>
                              </a:rPr>
                              <m:t>max</m:t>
                            </m:r>
                          </m:e>
                          <m:lim/>
                        </m:limLow>
                      </m:fName>
                      <m:e>
                        <m:d>
                          <m:dPr>
                            <m:begChr m:val="{"/>
                            <m:endChr m:val="}"/>
                            <m:ctrlPr>
                              <a:rPr lang="zh-CN" altLang="zh-CN" i="1">
                                <a:latin typeface="Cambria Math"/>
                              </a:rPr>
                            </m:ctrlPr>
                          </m:dPr>
                          <m:e>
                            <m:r>
                              <a:rPr lang="en-US" altLang="zh-CN" i="1">
                                <a:latin typeface="Cambria Math"/>
                              </a:rPr>
                              <m:t>𝐶𝑠</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𝑐</m:t>
                                </m:r>
                              </m:e>
                            </m:d>
                            <m:r>
                              <a:rPr lang="en-US" altLang="zh-CN" i="1">
                                <a:latin typeface="Cambria Math"/>
                              </a:rPr>
                              <m:t>,</m:t>
                            </m:r>
                            <m:r>
                              <a:rPr lang="en-US" altLang="zh-CN" i="1">
                                <a:latin typeface="Cambria Math"/>
                              </a:rPr>
                              <m:t>𝐷𝑛</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𝑐</m:t>
                                </m:r>
                              </m:e>
                            </m:d>
                          </m:e>
                        </m:d>
                      </m:e>
                    </m:func>
                    <m:r>
                      <a:rPr lang="en-US" altLang="zh-CN" i="1">
                        <a:latin typeface="Cambria Math"/>
                      </a:rPr>
                      <m:t>+</m:t>
                    </m:r>
                    <m:func>
                      <m:funcPr>
                        <m:ctrlPr>
                          <a:rPr lang="zh-CN" altLang="zh-CN" i="1">
                            <a:latin typeface="Cambria Math"/>
                          </a:rPr>
                        </m:ctrlPr>
                      </m:funcPr>
                      <m:fName>
                        <m:limLow>
                          <m:limLowPr>
                            <m:ctrlPr>
                              <a:rPr lang="zh-CN" altLang="zh-CN" i="1">
                                <a:latin typeface="Cambria Math"/>
                              </a:rPr>
                            </m:ctrlPr>
                          </m:limLowPr>
                          <m:e>
                            <m:r>
                              <m:rPr>
                                <m:sty m:val="p"/>
                              </m:rPr>
                              <a:rPr lang="en-US" altLang="zh-CN">
                                <a:latin typeface="Cambria Math"/>
                              </a:rPr>
                              <m:t>max</m:t>
                            </m:r>
                          </m:e>
                          <m:lim/>
                        </m:limLow>
                      </m:fName>
                      <m:e>
                        <m:d>
                          <m:dPr>
                            <m:begChr m:val="{"/>
                            <m:endChr m:val="}"/>
                            <m:ctrlPr>
                              <a:rPr lang="zh-CN" altLang="zh-CN" i="1">
                                <a:latin typeface="Cambria Math"/>
                              </a:rPr>
                            </m:ctrlPr>
                          </m:dPr>
                          <m:e>
                            <m:r>
                              <a:rPr lang="en-US" altLang="zh-CN" i="1">
                                <a:latin typeface="Cambria Math"/>
                              </a:rPr>
                              <m:t>𝐶𝑠</m:t>
                            </m:r>
                            <m:d>
                              <m:dPr>
                                <m:ctrlPr>
                                  <a:rPr lang="zh-CN" altLang="zh-CN" i="1">
                                    <a:latin typeface="Cambria Math"/>
                                  </a:rPr>
                                </m:ctrlPr>
                              </m:dPr>
                              <m:e>
                                <m:r>
                                  <a:rPr lang="en-US" altLang="zh-CN" i="1">
                                    <a:latin typeface="Cambria Math"/>
                                  </a:rPr>
                                  <m:t>𝑐</m:t>
                                </m:r>
                                <m:r>
                                  <a:rPr lang="en-US" altLang="zh-CN" i="1">
                                    <a:latin typeface="Cambria Math"/>
                                  </a:rPr>
                                  <m:t>,</m:t>
                                </m:r>
                                <m:r>
                                  <a:rPr lang="en-US" altLang="zh-CN" i="1">
                                    <a:latin typeface="Cambria Math"/>
                                  </a:rPr>
                                  <m:t>𝑏</m:t>
                                </m:r>
                              </m:e>
                            </m:d>
                            <m:r>
                              <a:rPr lang="en-US" altLang="zh-CN" i="1">
                                <a:latin typeface="Cambria Math"/>
                              </a:rPr>
                              <m:t>,</m:t>
                            </m:r>
                            <m:r>
                              <a:rPr lang="en-US" altLang="zh-CN" i="1">
                                <a:latin typeface="Cambria Math"/>
                              </a:rPr>
                              <m:t>𝐷𝑛</m:t>
                            </m:r>
                            <m:d>
                              <m:dPr>
                                <m:ctrlPr>
                                  <a:rPr lang="zh-CN" altLang="zh-CN" i="1">
                                    <a:latin typeface="Cambria Math"/>
                                  </a:rPr>
                                </m:ctrlPr>
                              </m:dPr>
                              <m:e>
                                <m:r>
                                  <a:rPr lang="en-US" altLang="zh-CN" i="1">
                                    <a:latin typeface="Cambria Math"/>
                                  </a:rPr>
                                  <m:t>𝑐</m:t>
                                </m:r>
                                <m:r>
                                  <a:rPr lang="en-US" altLang="zh-CN" i="1">
                                    <a:latin typeface="Cambria Math"/>
                                  </a:rPr>
                                  <m:t>,</m:t>
                                </m:r>
                                <m:r>
                                  <a:rPr lang="en-US" altLang="zh-CN" i="1">
                                    <a:latin typeface="Cambria Math"/>
                                  </a:rPr>
                                  <m:t>𝑏</m:t>
                                </m:r>
                              </m:e>
                            </m:d>
                          </m:e>
                        </m:d>
                      </m:e>
                    </m:func>
                  </m:oMath>
                </a14:m>
                <a:r>
                  <a:rPr lang="zh-CN" altLang="zh-CN" dirty="0"/>
                  <a:t>，</a:t>
                </a:r>
                <a14:m>
                  <m:oMath xmlns:m="http://schemas.openxmlformats.org/officeDocument/2006/math">
                    <m:r>
                      <m:rPr>
                        <m:sty m:val="p"/>
                      </m:rPr>
                      <a:rPr lang="en-US" altLang="zh-CN">
                        <a:latin typeface="Cambria Math"/>
                      </a:rPr>
                      <m:t>Dn</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b</m:t>
                        </m:r>
                      </m:e>
                    </m:d>
                    <m:r>
                      <a:rPr lang="en-US" altLang="zh-CN" i="1">
                        <a:latin typeface="Cambria Math"/>
                      </a:rPr>
                      <m:t>≤</m:t>
                    </m:r>
                    <m:r>
                      <a:rPr lang="en-US" altLang="zh-CN" i="1">
                        <a:latin typeface="Cambria Math"/>
                      </a:rPr>
                      <m:t>𝐷𝑛</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c</m:t>
                        </m:r>
                      </m:e>
                    </m:d>
                    <m:r>
                      <a:rPr lang="en-US" altLang="zh-CN" i="1">
                        <a:latin typeface="Cambria Math"/>
                      </a:rPr>
                      <m:t>+</m:t>
                    </m:r>
                    <m:r>
                      <a:rPr lang="en-US" altLang="zh-CN" i="1">
                        <a:latin typeface="Cambria Math"/>
                      </a:rPr>
                      <m:t>𝐷𝑛</m:t>
                    </m:r>
                    <m:d>
                      <m:dPr>
                        <m:ctrlPr>
                          <a:rPr lang="zh-CN" altLang="zh-CN" i="1">
                            <a:latin typeface="Cambria Math"/>
                          </a:rPr>
                        </m:ctrlPr>
                      </m:dPr>
                      <m:e>
                        <m:r>
                          <a:rPr lang="en-US" altLang="zh-CN" i="1">
                            <a:latin typeface="Cambria Math"/>
                          </a:rPr>
                          <m:t>𝑐</m:t>
                        </m:r>
                        <m:r>
                          <a:rPr lang="en-US" altLang="zh-CN">
                            <a:latin typeface="Cambria Math"/>
                          </a:rPr>
                          <m:t>,</m:t>
                        </m:r>
                        <m:r>
                          <m:rPr>
                            <m:sty m:val="p"/>
                          </m:rPr>
                          <a:rPr lang="en-US" altLang="zh-CN">
                            <a:latin typeface="Cambria Math"/>
                          </a:rPr>
                          <m:t>b</m:t>
                        </m:r>
                      </m:e>
                    </m:d>
                    <m:r>
                      <a:rPr lang="en-US" altLang="zh-CN" i="1">
                        <a:latin typeface="Cambria Math"/>
                      </a:rPr>
                      <m:t>≤</m:t>
                    </m:r>
                    <m:func>
                      <m:funcPr>
                        <m:ctrlPr>
                          <a:rPr lang="zh-CN" altLang="zh-CN" i="1">
                            <a:latin typeface="Cambria Math"/>
                          </a:rPr>
                        </m:ctrlPr>
                      </m:funcPr>
                      <m:fName>
                        <m:limLow>
                          <m:limLowPr>
                            <m:ctrlPr>
                              <a:rPr lang="zh-CN" altLang="zh-CN" i="1">
                                <a:latin typeface="Cambria Math"/>
                              </a:rPr>
                            </m:ctrlPr>
                          </m:limLowPr>
                          <m:e>
                            <m:r>
                              <m:rPr>
                                <m:sty m:val="p"/>
                              </m:rPr>
                              <a:rPr lang="en-US" altLang="zh-CN">
                                <a:latin typeface="Cambria Math"/>
                              </a:rPr>
                              <m:t>max</m:t>
                            </m:r>
                          </m:e>
                          <m:lim/>
                        </m:limLow>
                      </m:fName>
                      <m:e>
                        <m:d>
                          <m:dPr>
                            <m:begChr m:val="{"/>
                            <m:endChr m:val="}"/>
                            <m:ctrlPr>
                              <a:rPr lang="zh-CN" altLang="zh-CN" i="1">
                                <a:latin typeface="Cambria Math"/>
                              </a:rPr>
                            </m:ctrlPr>
                          </m:dPr>
                          <m:e>
                            <m:r>
                              <a:rPr lang="en-US" altLang="zh-CN" i="1">
                                <a:latin typeface="Cambria Math"/>
                              </a:rPr>
                              <m:t>𝐶𝑠</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𝑐</m:t>
                                </m:r>
                              </m:e>
                            </m:d>
                            <m:r>
                              <a:rPr lang="en-US" altLang="zh-CN" i="1">
                                <a:latin typeface="Cambria Math"/>
                              </a:rPr>
                              <m:t>,</m:t>
                            </m:r>
                            <m:r>
                              <a:rPr lang="en-US" altLang="zh-CN" i="1">
                                <a:latin typeface="Cambria Math"/>
                              </a:rPr>
                              <m:t>𝐷𝑛</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𝑐</m:t>
                                </m:r>
                              </m:e>
                            </m:d>
                          </m:e>
                        </m:d>
                      </m:e>
                    </m:func>
                    <m:r>
                      <a:rPr lang="en-US" altLang="zh-CN" i="1">
                        <a:latin typeface="Cambria Math"/>
                      </a:rPr>
                      <m:t>+</m:t>
                    </m:r>
                    <m:func>
                      <m:funcPr>
                        <m:ctrlPr>
                          <a:rPr lang="zh-CN" altLang="zh-CN" i="1">
                            <a:latin typeface="Cambria Math"/>
                          </a:rPr>
                        </m:ctrlPr>
                      </m:funcPr>
                      <m:fName>
                        <m:limLow>
                          <m:limLowPr>
                            <m:ctrlPr>
                              <a:rPr lang="zh-CN" altLang="zh-CN" i="1">
                                <a:latin typeface="Cambria Math"/>
                              </a:rPr>
                            </m:ctrlPr>
                          </m:limLowPr>
                          <m:e>
                            <m:r>
                              <m:rPr>
                                <m:sty m:val="p"/>
                              </m:rPr>
                              <a:rPr lang="en-US" altLang="zh-CN">
                                <a:latin typeface="Cambria Math"/>
                              </a:rPr>
                              <m:t>max</m:t>
                            </m:r>
                          </m:e>
                          <m:lim/>
                        </m:limLow>
                      </m:fName>
                      <m:e>
                        <m:d>
                          <m:dPr>
                            <m:begChr m:val="{"/>
                            <m:endChr m:val="}"/>
                            <m:ctrlPr>
                              <a:rPr lang="zh-CN" altLang="zh-CN" i="1">
                                <a:latin typeface="Cambria Math"/>
                              </a:rPr>
                            </m:ctrlPr>
                          </m:dPr>
                          <m:e>
                            <m:r>
                              <a:rPr lang="en-US" altLang="zh-CN" i="1">
                                <a:latin typeface="Cambria Math"/>
                              </a:rPr>
                              <m:t>𝐶𝑠</m:t>
                            </m:r>
                            <m:d>
                              <m:dPr>
                                <m:ctrlPr>
                                  <a:rPr lang="zh-CN" altLang="zh-CN" i="1">
                                    <a:latin typeface="Cambria Math"/>
                                  </a:rPr>
                                </m:ctrlPr>
                              </m:dPr>
                              <m:e>
                                <m:r>
                                  <a:rPr lang="en-US" altLang="zh-CN" i="1">
                                    <a:latin typeface="Cambria Math"/>
                                  </a:rPr>
                                  <m:t>𝑐</m:t>
                                </m:r>
                                <m:r>
                                  <a:rPr lang="en-US" altLang="zh-CN" i="1">
                                    <a:latin typeface="Cambria Math"/>
                                  </a:rPr>
                                  <m:t>,</m:t>
                                </m:r>
                                <m:r>
                                  <a:rPr lang="en-US" altLang="zh-CN" i="1">
                                    <a:latin typeface="Cambria Math"/>
                                  </a:rPr>
                                  <m:t>𝑏</m:t>
                                </m:r>
                              </m:e>
                            </m:d>
                            <m:r>
                              <a:rPr lang="en-US" altLang="zh-CN" i="1">
                                <a:latin typeface="Cambria Math"/>
                              </a:rPr>
                              <m:t>,</m:t>
                            </m:r>
                            <m:r>
                              <a:rPr lang="en-US" altLang="zh-CN" i="1">
                                <a:latin typeface="Cambria Math"/>
                              </a:rPr>
                              <m:t>𝐷𝑛</m:t>
                            </m:r>
                            <m:d>
                              <m:dPr>
                                <m:ctrlPr>
                                  <a:rPr lang="zh-CN" altLang="zh-CN" i="1">
                                    <a:latin typeface="Cambria Math"/>
                                  </a:rPr>
                                </m:ctrlPr>
                              </m:dPr>
                              <m:e>
                                <m:r>
                                  <a:rPr lang="en-US" altLang="zh-CN" i="1">
                                    <a:latin typeface="Cambria Math"/>
                                  </a:rPr>
                                  <m:t>𝑐</m:t>
                                </m:r>
                                <m:r>
                                  <a:rPr lang="en-US" altLang="zh-CN" i="1">
                                    <a:latin typeface="Cambria Math"/>
                                  </a:rPr>
                                  <m:t>,</m:t>
                                </m:r>
                                <m:r>
                                  <a:rPr lang="en-US" altLang="zh-CN" i="1">
                                    <a:latin typeface="Cambria Math"/>
                                  </a:rPr>
                                  <m:t>𝑏</m:t>
                                </m:r>
                              </m:e>
                            </m:d>
                          </m:e>
                        </m:d>
                      </m:e>
                    </m:func>
                  </m:oMath>
                </a14:m>
                <a:r>
                  <a:rPr lang="zh-CN" altLang="zh-CN" dirty="0"/>
                  <a:t>，</a:t>
                </a:r>
                <a14:m>
                  <m:oMath xmlns:m="http://schemas.openxmlformats.org/officeDocument/2006/math">
                    <m:func>
                      <m:funcPr>
                        <m:ctrlPr>
                          <a:rPr lang="zh-CN" altLang="zh-CN" i="1">
                            <a:latin typeface="Cambria Math"/>
                          </a:rPr>
                        </m:ctrlPr>
                      </m:funcPr>
                      <m:fName>
                        <m:limLow>
                          <m:limLowPr>
                            <m:ctrlPr>
                              <a:rPr lang="zh-CN" altLang="zh-CN" i="1">
                                <a:latin typeface="Cambria Math"/>
                              </a:rPr>
                            </m:ctrlPr>
                          </m:limLowPr>
                          <m:e>
                            <m:r>
                              <m:rPr>
                                <m:sty m:val="p"/>
                              </m:rPr>
                              <a:rPr lang="en-US" altLang="zh-CN">
                                <a:latin typeface="Cambria Math"/>
                              </a:rPr>
                              <m:t>max</m:t>
                            </m:r>
                          </m:e>
                          <m:lim/>
                        </m:limLow>
                      </m:fName>
                      <m:e>
                        <m:d>
                          <m:dPr>
                            <m:begChr m:val="{"/>
                            <m:endChr m:val="}"/>
                            <m:ctrlPr>
                              <a:rPr lang="zh-CN" altLang="zh-CN" i="1">
                                <a:latin typeface="Cambria Math"/>
                              </a:rPr>
                            </m:ctrlPr>
                          </m:dPr>
                          <m:e>
                            <m:r>
                              <a:rPr lang="en-US" altLang="zh-CN" i="1">
                                <a:latin typeface="Cambria Math"/>
                              </a:rPr>
                              <m:t>𝐶𝑠</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𝑏</m:t>
                                </m:r>
                              </m:e>
                            </m:d>
                            <m:r>
                              <a:rPr lang="en-US" altLang="zh-CN" i="1">
                                <a:latin typeface="Cambria Math"/>
                              </a:rPr>
                              <m:t>,</m:t>
                            </m:r>
                            <m:r>
                              <a:rPr lang="en-US" altLang="zh-CN" i="1">
                                <a:latin typeface="Cambria Math"/>
                              </a:rPr>
                              <m:t>𝐷𝑛</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𝑏</m:t>
                                </m:r>
                              </m:e>
                            </m:d>
                          </m:e>
                        </m:d>
                      </m:e>
                    </m:func>
                    <m:r>
                      <a:rPr lang="en-US" altLang="zh-CN" i="1">
                        <a:latin typeface="Cambria Math"/>
                      </a:rPr>
                      <m:t>≤</m:t>
                    </m:r>
                    <m:func>
                      <m:funcPr>
                        <m:ctrlPr>
                          <a:rPr lang="zh-CN" altLang="zh-CN" i="1">
                            <a:latin typeface="Cambria Math"/>
                          </a:rPr>
                        </m:ctrlPr>
                      </m:funcPr>
                      <m:fName>
                        <m:limLow>
                          <m:limLowPr>
                            <m:ctrlPr>
                              <a:rPr lang="zh-CN" altLang="zh-CN" i="1">
                                <a:latin typeface="Cambria Math"/>
                              </a:rPr>
                            </m:ctrlPr>
                          </m:limLowPr>
                          <m:e>
                            <m:r>
                              <m:rPr>
                                <m:sty m:val="p"/>
                              </m:rPr>
                              <a:rPr lang="en-US" altLang="zh-CN">
                                <a:latin typeface="Cambria Math"/>
                              </a:rPr>
                              <m:t>max</m:t>
                            </m:r>
                          </m:e>
                          <m:lim/>
                        </m:limLow>
                      </m:fName>
                      <m:e>
                        <m:d>
                          <m:dPr>
                            <m:begChr m:val="{"/>
                            <m:endChr m:val="}"/>
                            <m:ctrlPr>
                              <a:rPr lang="zh-CN" altLang="zh-CN" i="1">
                                <a:latin typeface="Cambria Math"/>
                              </a:rPr>
                            </m:ctrlPr>
                          </m:dPr>
                          <m:e>
                            <m:r>
                              <a:rPr lang="en-US" altLang="zh-CN" i="1">
                                <a:latin typeface="Cambria Math"/>
                              </a:rPr>
                              <m:t>𝐶𝑠</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𝑐</m:t>
                                </m:r>
                              </m:e>
                            </m:d>
                            <m:r>
                              <a:rPr lang="en-US" altLang="zh-CN" i="1">
                                <a:latin typeface="Cambria Math"/>
                              </a:rPr>
                              <m:t>,</m:t>
                            </m:r>
                            <m:r>
                              <a:rPr lang="en-US" altLang="zh-CN" i="1">
                                <a:latin typeface="Cambria Math"/>
                              </a:rPr>
                              <m:t>𝐷𝑛</m:t>
                            </m:r>
                            <m:d>
                              <m:dPr>
                                <m:ctrlPr>
                                  <a:rPr lang="zh-CN" altLang="zh-CN" i="1">
                                    <a:latin typeface="Cambria Math"/>
                                  </a:rPr>
                                </m:ctrlPr>
                              </m:dPr>
                              <m:e>
                                <m:r>
                                  <a:rPr lang="en-US" altLang="zh-CN" i="1">
                                    <a:latin typeface="Cambria Math"/>
                                  </a:rPr>
                                  <m:t>𝑎</m:t>
                                </m:r>
                                <m:r>
                                  <a:rPr lang="en-US" altLang="zh-CN" i="1">
                                    <a:latin typeface="Cambria Math"/>
                                  </a:rPr>
                                  <m:t>,</m:t>
                                </m:r>
                                <m:r>
                                  <a:rPr lang="en-US" altLang="zh-CN" i="1">
                                    <a:latin typeface="Cambria Math"/>
                                  </a:rPr>
                                  <m:t>𝑐</m:t>
                                </m:r>
                              </m:e>
                            </m:d>
                          </m:e>
                        </m:d>
                      </m:e>
                    </m:func>
                    <m:r>
                      <a:rPr lang="en-US" altLang="zh-CN" i="1">
                        <a:latin typeface="Cambria Math"/>
                      </a:rPr>
                      <m:t>+</m:t>
                    </m:r>
                    <m:func>
                      <m:funcPr>
                        <m:ctrlPr>
                          <a:rPr lang="zh-CN" altLang="zh-CN" i="1">
                            <a:latin typeface="Cambria Math"/>
                          </a:rPr>
                        </m:ctrlPr>
                      </m:funcPr>
                      <m:fName>
                        <m:limLow>
                          <m:limLowPr>
                            <m:ctrlPr>
                              <a:rPr lang="zh-CN" altLang="zh-CN" i="1">
                                <a:latin typeface="Cambria Math"/>
                              </a:rPr>
                            </m:ctrlPr>
                          </m:limLowPr>
                          <m:e>
                            <m:r>
                              <m:rPr>
                                <m:sty m:val="p"/>
                              </m:rPr>
                              <a:rPr lang="en-US" altLang="zh-CN">
                                <a:latin typeface="Cambria Math"/>
                              </a:rPr>
                              <m:t>max</m:t>
                            </m:r>
                          </m:e>
                          <m:lim/>
                        </m:limLow>
                      </m:fName>
                      <m:e>
                        <m:d>
                          <m:dPr>
                            <m:begChr m:val="{"/>
                            <m:endChr m:val="}"/>
                            <m:ctrlPr>
                              <a:rPr lang="zh-CN" altLang="zh-CN" i="1">
                                <a:latin typeface="Cambria Math"/>
                              </a:rPr>
                            </m:ctrlPr>
                          </m:dPr>
                          <m:e>
                            <m:r>
                              <a:rPr lang="en-US" altLang="zh-CN" i="1">
                                <a:latin typeface="Cambria Math"/>
                              </a:rPr>
                              <m:t>𝐶𝑠</m:t>
                            </m:r>
                            <m:d>
                              <m:dPr>
                                <m:ctrlPr>
                                  <a:rPr lang="zh-CN" altLang="zh-CN" i="1">
                                    <a:latin typeface="Cambria Math"/>
                                  </a:rPr>
                                </m:ctrlPr>
                              </m:dPr>
                              <m:e>
                                <m:r>
                                  <a:rPr lang="en-US" altLang="zh-CN" i="1">
                                    <a:latin typeface="Cambria Math"/>
                                  </a:rPr>
                                  <m:t>𝑐</m:t>
                                </m:r>
                                <m:r>
                                  <a:rPr lang="en-US" altLang="zh-CN" i="1">
                                    <a:latin typeface="Cambria Math"/>
                                  </a:rPr>
                                  <m:t>,</m:t>
                                </m:r>
                                <m:r>
                                  <a:rPr lang="en-US" altLang="zh-CN" i="1">
                                    <a:latin typeface="Cambria Math"/>
                                  </a:rPr>
                                  <m:t>𝑏</m:t>
                                </m:r>
                              </m:e>
                            </m:d>
                            <m:r>
                              <a:rPr lang="en-US" altLang="zh-CN" i="1">
                                <a:latin typeface="Cambria Math"/>
                              </a:rPr>
                              <m:t>,</m:t>
                            </m:r>
                            <m:r>
                              <a:rPr lang="en-US" altLang="zh-CN" i="1">
                                <a:latin typeface="Cambria Math"/>
                              </a:rPr>
                              <m:t>𝐷𝑛</m:t>
                            </m:r>
                            <m:d>
                              <m:dPr>
                                <m:ctrlPr>
                                  <a:rPr lang="zh-CN" altLang="zh-CN" i="1">
                                    <a:latin typeface="Cambria Math"/>
                                  </a:rPr>
                                </m:ctrlPr>
                              </m:dPr>
                              <m:e>
                                <m:r>
                                  <a:rPr lang="en-US" altLang="zh-CN" i="1">
                                    <a:latin typeface="Cambria Math"/>
                                  </a:rPr>
                                  <m:t>𝑐</m:t>
                                </m:r>
                                <m:r>
                                  <a:rPr lang="en-US" altLang="zh-CN" i="1">
                                    <a:latin typeface="Cambria Math"/>
                                  </a:rPr>
                                  <m:t>,</m:t>
                                </m:r>
                                <m:r>
                                  <a:rPr lang="en-US" altLang="zh-CN" i="1">
                                    <a:latin typeface="Cambria Math"/>
                                  </a:rPr>
                                  <m:t>𝑏</m:t>
                                </m:r>
                              </m:e>
                            </m:d>
                          </m:e>
                        </m:d>
                      </m:e>
                    </m:func>
                  </m:oMath>
                </a14:m>
                <a:endParaRPr lang="zh-CN" altLang="zh-CN" dirty="0"/>
              </a:p>
              <a:p>
                <a:r>
                  <a:rPr lang="zh-CN" altLang="zh-CN" dirty="0" smtClean="0"/>
                  <a:t>所以</a:t>
                </a:r>
                <a14:m>
                  <m:oMath xmlns:m="http://schemas.openxmlformats.org/officeDocument/2006/math">
                    <m:r>
                      <m:rPr>
                        <m:sty m:val="p"/>
                      </m:rPr>
                      <a:rPr lang="en-US" altLang="zh-CN">
                        <a:latin typeface="Cambria Math"/>
                      </a:rPr>
                      <m:t>d</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b</m:t>
                        </m:r>
                      </m:e>
                    </m:d>
                    <m:r>
                      <a:rPr lang="en-US" altLang="zh-CN" i="1">
                        <a:latin typeface="Cambria Math"/>
                      </a:rPr>
                      <m:t>≤</m:t>
                    </m:r>
                    <m:r>
                      <m:rPr>
                        <m:sty m:val="p"/>
                      </m:rPr>
                      <a:rPr lang="en-US" altLang="zh-CN">
                        <a:latin typeface="Cambria Math"/>
                      </a:rPr>
                      <m:t>d</m:t>
                    </m:r>
                    <m:d>
                      <m:dPr>
                        <m:ctrlPr>
                          <a:rPr lang="zh-CN" altLang="zh-CN" i="1">
                            <a:latin typeface="Cambria Math"/>
                          </a:rPr>
                        </m:ctrlPr>
                      </m:dPr>
                      <m:e>
                        <m:r>
                          <a:rPr lang="en-US" altLang="zh-CN" i="1">
                            <a:latin typeface="Cambria Math"/>
                          </a:rPr>
                          <m:t>𝑎</m:t>
                        </m:r>
                        <m:r>
                          <a:rPr lang="en-US" altLang="zh-CN">
                            <a:latin typeface="Cambria Math"/>
                          </a:rPr>
                          <m:t>,</m:t>
                        </m:r>
                        <m:r>
                          <m:rPr>
                            <m:sty m:val="p"/>
                          </m:rPr>
                          <a:rPr lang="en-US" altLang="zh-CN">
                            <a:latin typeface="Cambria Math"/>
                          </a:rPr>
                          <m:t>c</m:t>
                        </m:r>
                      </m:e>
                    </m:d>
                    <m:r>
                      <a:rPr lang="en-US" altLang="zh-CN" i="1">
                        <a:latin typeface="Cambria Math"/>
                      </a:rPr>
                      <m:t>+</m:t>
                    </m:r>
                    <m:r>
                      <m:rPr>
                        <m:sty m:val="p"/>
                      </m:rPr>
                      <a:rPr lang="en-US" altLang="zh-CN">
                        <a:latin typeface="Cambria Math"/>
                      </a:rPr>
                      <m:t>d</m:t>
                    </m:r>
                    <m:d>
                      <m:dPr>
                        <m:ctrlPr>
                          <a:rPr lang="zh-CN" altLang="zh-CN" i="1">
                            <a:latin typeface="Cambria Math"/>
                          </a:rPr>
                        </m:ctrlPr>
                      </m:dPr>
                      <m:e>
                        <m:r>
                          <a:rPr lang="en-US" altLang="zh-CN" i="1">
                            <a:latin typeface="Cambria Math"/>
                          </a:rPr>
                          <m:t>𝑐</m:t>
                        </m:r>
                        <m:r>
                          <a:rPr lang="en-US" altLang="zh-CN">
                            <a:latin typeface="Cambria Math"/>
                          </a:rPr>
                          <m:t>,</m:t>
                        </m:r>
                        <m:r>
                          <m:rPr>
                            <m:sty m:val="p"/>
                          </m:rPr>
                          <a:rPr lang="en-US" altLang="zh-CN">
                            <a:latin typeface="Cambria Math"/>
                          </a:rPr>
                          <m:t>b</m:t>
                        </m:r>
                      </m:e>
                    </m:d>
                  </m:oMath>
                </a14:m>
                <a:r>
                  <a:rPr lang="zh-CN" altLang="zh-CN" dirty="0"/>
                  <a:t>。即</a:t>
                </a:r>
                <a:r>
                  <a:rPr lang="en-US" altLang="zh-CN" dirty="0"/>
                  <a:t>X</a:t>
                </a:r>
                <a:r>
                  <a:rPr lang="zh-CN" altLang="zh-CN" dirty="0"/>
                  <a:t>中的点满足三角不等式，</a:t>
                </a:r>
                <a:r>
                  <a:rPr lang="en-US" altLang="zh-CN" dirty="0"/>
                  <a:t>{</a:t>
                </a:r>
                <a:r>
                  <a:rPr lang="en-US" altLang="zh-CN" dirty="0" err="1"/>
                  <a:t>X,d</a:t>
                </a:r>
                <a:r>
                  <a:rPr lang="en-US" altLang="zh-CN" dirty="0"/>
                  <a:t>}</a:t>
                </a:r>
                <a:r>
                  <a:rPr lang="zh-CN" altLang="zh-CN" dirty="0"/>
                  <a:t>为一个有限的度量空间。</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755576" y="1196752"/>
                <a:ext cx="7560840" cy="3672408"/>
              </a:xfrm>
              <a:blipFill rotWithShape="1">
                <a:blip r:embed="rId2"/>
                <a:stretch>
                  <a:fillRect r="-323"/>
                </a:stretch>
              </a:blipFill>
            </p:spPr>
            <p:txBody>
              <a:bodyPr/>
              <a:lstStyle/>
              <a:p>
                <a:r>
                  <a:rPr lang="zh-CN" altLang="en-US">
                    <a:noFill/>
                  </a:rPr>
                  <a:t> </a:t>
                </a:r>
              </a:p>
            </p:txBody>
          </p:sp>
        </mc:Fallback>
      </mc:AlternateContent>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4869160"/>
            <a:ext cx="1800200" cy="154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936" y="4869160"/>
            <a:ext cx="1828183" cy="1573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1850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双蚂蚁动态规划</a:t>
            </a:r>
            <a:endParaRPr lang="zh-CN" altLang="en-US" dirty="0"/>
          </a:p>
        </p:txBody>
      </p:sp>
      <p:sp>
        <p:nvSpPr>
          <p:cNvPr id="3" name="内容占位符 2"/>
          <p:cNvSpPr>
            <a:spLocks noGrp="1"/>
          </p:cNvSpPr>
          <p:nvPr>
            <p:ph idx="1"/>
          </p:nvPr>
        </p:nvSpPr>
        <p:spPr/>
        <p:txBody>
          <a:bodyPr>
            <a:normAutofit/>
          </a:bodyPr>
          <a:lstStyle/>
          <a:p>
            <a:r>
              <a:rPr lang="zh-CN" altLang="en-US" dirty="0" smtClean="0"/>
              <a:t>对两只蚂蚁的行走路线一起进行按孔位和时间的动态规划。</a:t>
            </a:r>
            <a:endParaRPr lang="en-US" altLang="zh-CN" dirty="0" smtClean="0"/>
          </a:p>
          <a:p>
            <a:endParaRPr lang="en-US" altLang="zh-CN" dirty="0" smtClean="0"/>
          </a:p>
          <a:p>
            <a:r>
              <a:rPr lang="zh-CN" altLang="en-US" dirty="0"/>
              <a:t>两</a:t>
            </a:r>
            <a:r>
              <a:rPr lang="zh-CN" altLang="en-US" dirty="0" smtClean="0"/>
              <a:t>只蚂蚁一共需要行走过</a:t>
            </a:r>
            <a:r>
              <a:rPr lang="en-US" altLang="zh-CN" dirty="0" smtClean="0"/>
              <a:t>N</a:t>
            </a:r>
            <a:r>
              <a:rPr lang="zh-CN" altLang="en-US" dirty="0" smtClean="0"/>
              <a:t>个城市</a:t>
            </a:r>
            <a:endParaRPr lang="en-US" altLang="zh-CN" dirty="0" smtClean="0"/>
          </a:p>
          <a:p>
            <a:r>
              <a:rPr lang="zh-CN" altLang="en-US" dirty="0" smtClean="0"/>
              <a:t>在行进途中两只蚂蚁在任意时刻的欧氏距离不得小于</a:t>
            </a:r>
            <a:r>
              <a:rPr lang="en-US" altLang="zh-CN" dirty="0" smtClean="0"/>
              <a:t>Gap,</a:t>
            </a:r>
            <a:r>
              <a:rPr lang="zh-CN" altLang="en-US" dirty="0" smtClean="0"/>
              <a:t>在这里</a:t>
            </a:r>
            <a:r>
              <a:rPr lang="en-US" altLang="zh-CN" dirty="0" smtClean="0"/>
              <a:t>Gap=3cm</a:t>
            </a:r>
          </a:p>
        </p:txBody>
      </p:sp>
    </p:spTree>
    <p:extLst>
      <p:ext uri="{BB962C8B-B14F-4D97-AF65-F5344CB8AC3E}">
        <p14:creationId xmlns:p14="http://schemas.microsoft.com/office/powerpoint/2010/main" val="28593233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smtClean="0"/>
                  <a:t>令两只蚂蚁分别为</a:t>
                </a:r>
                <a:r>
                  <a:rPr lang="en-US" altLang="zh-CN" dirty="0"/>
                  <a:t>A</a:t>
                </a:r>
                <a:r>
                  <a:rPr lang="zh-CN" altLang="en-US" dirty="0"/>
                  <a:t>与</a:t>
                </a:r>
                <a:r>
                  <a:rPr lang="en-US" altLang="zh-CN" dirty="0"/>
                  <a:t>B</a:t>
                </a:r>
                <a:r>
                  <a:rPr lang="zh-CN" altLang="en-US" dirty="0" smtClean="0"/>
                  <a:t>。</a:t>
                </a:r>
                <a:endParaRPr lang="en-US" altLang="zh-CN" dirty="0" smtClean="0"/>
              </a:p>
              <a:p>
                <a:r>
                  <a:rPr lang="en-US" altLang="zh-CN" dirty="0" smtClean="0"/>
                  <a:t>A</a:t>
                </a:r>
                <a:r>
                  <a:rPr lang="zh-CN" altLang="en-US" dirty="0" smtClean="0"/>
                  <a:t>的路线为</a:t>
                </a:r>
                <a14:m>
                  <m:oMath xmlns:m="http://schemas.openxmlformats.org/officeDocument/2006/math">
                    <m:sSub>
                      <m:sSubPr>
                        <m:ctrlPr>
                          <a:rPr lang="en-US" altLang="zh-CN" i="1" dirty="0">
                            <a:latin typeface="Cambria Math"/>
                          </a:rPr>
                        </m:ctrlPr>
                      </m:sSubPr>
                      <m:e>
                        <m:r>
                          <a:rPr lang="en-US" altLang="zh-CN" i="1" dirty="0">
                            <a:latin typeface="Cambria Math"/>
                          </a:rPr>
                          <m:t>𝑟𝑜𝑢𝑡𝑒𝐴</m:t>
                        </m:r>
                      </m:e>
                      <m:sub>
                        <m:r>
                          <a:rPr lang="en-US" altLang="zh-CN" b="0" i="1" dirty="0" smtClean="0">
                            <a:latin typeface="Cambria Math"/>
                          </a:rPr>
                          <m:t>𝑖</m:t>
                        </m:r>
                      </m:sub>
                    </m:sSub>
                  </m:oMath>
                </a14:m>
                <a:r>
                  <a:rPr lang="zh-CN" altLang="en-US" dirty="0" smtClean="0"/>
                  <a:t>，</a:t>
                </a:r>
                <a:r>
                  <a:rPr lang="en-US" altLang="zh-CN" dirty="0" smtClean="0"/>
                  <a:t>B</a:t>
                </a:r>
                <a:r>
                  <a:rPr lang="zh-CN" altLang="en-US" dirty="0" smtClean="0"/>
                  <a:t>的路线为</a:t>
                </a:r>
                <a14:m>
                  <m:oMath xmlns:m="http://schemas.openxmlformats.org/officeDocument/2006/math">
                    <m:sSub>
                      <m:sSubPr>
                        <m:ctrlPr>
                          <a:rPr lang="en-US" altLang="zh-CN" i="1" dirty="0">
                            <a:latin typeface="Cambria Math"/>
                          </a:rPr>
                        </m:ctrlPr>
                      </m:sSubPr>
                      <m:e>
                        <m:r>
                          <a:rPr lang="en-US" altLang="zh-CN" i="1" dirty="0">
                            <a:latin typeface="Cambria Math"/>
                          </a:rPr>
                          <m:t>𝑟𝑜𝑢𝑡𝑒𝐵</m:t>
                        </m:r>
                      </m:e>
                      <m:sub>
                        <m:r>
                          <a:rPr lang="en-US" altLang="zh-CN" b="0" i="1" dirty="0" smtClean="0">
                            <a:latin typeface="Cambria Math"/>
                          </a:rPr>
                          <m:t>𝑖</m:t>
                        </m:r>
                      </m:sub>
                    </m:sSub>
                  </m:oMath>
                </a14:m>
                <a:r>
                  <a:rPr lang="zh-CN" altLang="en-US" dirty="0" smtClean="0"/>
                  <a:t>。</a:t>
                </a:r>
                <a:endParaRPr lang="en-US" altLang="zh-CN" dirty="0"/>
              </a:p>
              <a:p>
                <a:r>
                  <a:rPr lang="zh-CN" altLang="en-US" dirty="0"/>
                  <a:t>首先随机起始点</a:t>
                </a:r>
                <a14:m>
                  <m:oMath xmlns:m="http://schemas.openxmlformats.org/officeDocument/2006/math">
                    <m:sSub>
                      <m:sSubPr>
                        <m:ctrlPr>
                          <a:rPr lang="en-US" altLang="zh-CN" i="1" dirty="0">
                            <a:latin typeface="Cambria Math"/>
                          </a:rPr>
                        </m:ctrlPr>
                      </m:sSubPr>
                      <m:e>
                        <m:r>
                          <a:rPr lang="en-US" altLang="zh-CN" i="1" dirty="0">
                            <a:latin typeface="Cambria Math"/>
                          </a:rPr>
                          <m:t>𝑟𝑜𝑢𝑡𝑒𝐴</m:t>
                        </m:r>
                      </m:e>
                      <m:sub>
                        <m:r>
                          <a:rPr lang="en-US" altLang="zh-CN" i="1" dirty="0">
                            <a:latin typeface="Cambria Math"/>
                          </a:rPr>
                          <m:t>1</m:t>
                        </m:r>
                      </m:sub>
                    </m:sSub>
                  </m:oMath>
                </a14:m>
                <a:r>
                  <a:rPr lang="zh-CN" altLang="en-US" dirty="0"/>
                  <a:t>与</a:t>
                </a:r>
                <a14:m>
                  <m:oMath xmlns:m="http://schemas.openxmlformats.org/officeDocument/2006/math">
                    <m:sSub>
                      <m:sSubPr>
                        <m:ctrlPr>
                          <a:rPr lang="en-US" altLang="zh-CN" i="1" dirty="0">
                            <a:latin typeface="Cambria Math"/>
                          </a:rPr>
                        </m:ctrlPr>
                      </m:sSubPr>
                      <m:e>
                        <m:r>
                          <a:rPr lang="en-US" altLang="zh-CN" i="1" dirty="0">
                            <a:latin typeface="Cambria Math"/>
                          </a:rPr>
                          <m:t>𝑟𝑜𝑢𝑡𝑒𝐵</m:t>
                        </m:r>
                      </m:e>
                      <m:sub>
                        <m:r>
                          <a:rPr lang="en-US" altLang="zh-CN" i="1" dirty="0">
                            <a:latin typeface="Cambria Math"/>
                          </a:rPr>
                          <m:t>1</m:t>
                        </m:r>
                      </m:sub>
                    </m:sSub>
                    <m:r>
                      <a:rPr lang="en-US" altLang="zh-CN" i="1" dirty="0">
                        <a:latin typeface="Cambria Math"/>
                      </a:rPr>
                      <m:t> </m:t>
                    </m:r>
                  </m:oMath>
                </a14:m>
                <a:r>
                  <a:rPr lang="zh-CN" altLang="en-US" dirty="0"/>
                  <a:t>，两个起始点距离不应</a:t>
                </a:r>
                <a:r>
                  <a:rPr lang="zh-CN" altLang="en-US" dirty="0" smtClean="0"/>
                  <a:t>小于</a:t>
                </a:r>
                <a:r>
                  <a:rPr lang="en-US" altLang="zh-CN" dirty="0" smtClean="0"/>
                  <a:t>Gap</a:t>
                </a:r>
                <a:r>
                  <a:rPr lang="zh-CN" altLang="en-US" dirty="0"/>
                  <a:t>。</a:t>
                </a:r>
                <a:endParaRPr lang="en-US" altLang="zh-CN" dirty="0"/>
              </a:p>
              <a:p>
                <a:r>
                  <a:rPr lang="zh-CN" altLang="en-US" dirty="0"/>
                  <a:t>不妨让</a:t>
                </a:r>
                <a:r>
                  <a:rPr lang="en-US" altLang="zh-CN" dirty="0"/>
                  <a:t>A</a:t>
                </a:r>
                <a:r>
                  <a:rPr lang="zh-CN" altLang="en-US" dirty="0"/>
                  <a:t>先走，按蚁群算法中的轮盘选择法选出</a:t>
                </a:r>
                <a:r>
                  <a:rPr lang="en-US" altLang="zh-CN" dirty="0"/>
                  <a:t>A</a:t>
                </a:r>
                <a:r>
                  <a:rPr lang="zh-CN" altLang="en-US" dirty="0"/>
                  <a:t>走到的第二个孔</a:t>
                </a:r>
                <a14:m>
                  <m:oMath xmlns:m="http://schemas.openxmlformats.org/officeDocument/2006/math">
                    <m:sSub>
                      <m:sSubPr>
                        <m:ctrlPr>
                          <a:rPr lang="en-US" altLang="zh-CN" i="1" dirty="0">
                            <a:latin typeface="Cambria Math"/>
                          </a:rPr>
                        </m:ctrlPr>
                      </m:sSubPr>
                      <m:e>
                        <m:r>
                          <a:rPr lang="en-US" altLang="zh-CN" i="1" dirty="0">
                            <a:latin typeface="Cambria Math"/>
                          </a:rPr>
                          <m:t>𝑟𝑜𝑢𝑡𝑒𝐴</m:t>
                        </m:r>
                      </m:e>
                      <m:sub>
                        <m:r>
                          <a:rPr lang="en-US" altLang="zh-CN" i="1" dirty="0">
                            <a:latin typeface="Cambria Math"/>
                          </a:rPr>
                          <m:t>2</m:t>
                        </m:r>
                      </m:sub>
                    </m:sSub>
                    <m:r>
                      <a:rPr lang="en-US" altLang="zh-CN" i="1" dirty="0">
                        <a:latin typeface="Cambria Math"/>
                      </a:rPr>
                      <m:t> </m:t>
                    </m:r>
                  </m:oMath>
                </a14:m>
                <a:r>
                  <a:rPr lang="zh-CN" altLang="en-US" dirty="0"/>
                  <a:t>。</a:t>
                </a:r>
                <a:endParaRPr lang="en-US" altLang="zh-CN" dirty="0"/>
              </a:p>
              <a:p>
                <a:r>
                  <a:rPr lang="zh-CN" altLang="en-US" dirty="0"/>
                  <a:t>判断是否</a:t>
                </a:r>
                <a:r>
                  <a:rPr lang="zh-CN" altLang="en-US" dirty="0" smtClean="0"/>
                  <a:t>相撞</a:t>
                </a:r>
                <a:endParaRPr lang="en-US"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1910" r="-36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632719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692696"/>
            <a:ext cx="2242635" cy="529128"/>
          </a:xfrm>
        </p:spPr>
        <p:txBody>
          <a:bodyPr>
            <a:normAutofit fontScale="90000"/>
          </a:bodyPr>
          <a:lstStyle/>
          <a:p>
            <a:r>
              <a:rPr lang="zh-CN" altLang="en-US" dirty="0"/>
              <a:t>开始情况</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363" y="1556792"/>
            <a:ext cx="2571750"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5" name="矩形 4"/>
              <p:cNvSpPr/>
              <p:nvPr/>
            </p:nvSpPr>
            <p:spPr>
              <a:xfrm>
                <a:off x="1570216" y="4509120"/>
                <a:ext cx="168289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i="1">
                          <a:latin typeface="Cambria Math"/>
                        </a:rPr>
                        <m:t>𝑡</m:t>
                      </m:r>
                      <m:r>
                        <a:rPr lang="en-US" altLang="zh-CN" i="1">
                          <a:latin typeface="Cambria Math"/>
                          <a:ea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𝑡𝑚</m:t>
                          </m:r>
                        </m:e>
                        <m:sub>
                          <m:r>
                            <a:rPr lang="en-US" altLang="zh-CN" i="1">
                              <a:latin typeface="Cambria Math"/>
                            </a:rPr>
                            <m:t>1</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i="1">
                              <a:latin typeface="Cambria Math"/>
                            </a:rPr>
                            <m:t>𝑚</m:t>
                          </m:r>
                        </m:e>
                        <m:sub>
                          <m:r>
                            <a:rPr lang="en-US" altLang="zh-CN" i="1">
                              <a:latin typeface="Cambria Math"/>
                            </a:rPr>
                            <m:t>2</m:t>
                          </m:r>
                        </m:sub>
                      </m:sSub>
                      <m:r>
                        <a:rPr lang="en-US" altLang="zh-CN" i="1">
                          <a:latin typeface="Cambria Math"/>
                        </a:rPr>
                        <m:t>)</m:t>
                      </m:r>
                    </m:oMath>
                  </m:oMathPara>
                </a14:m>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1570216" y="4509120"/>
                <a:ext cx="1682897" cy="369332"/>
              </a:xfrm>
              <a:prstGeom prst="rect">
                <a:avLst/>
              </a:prstGeom>
              <a:blipFill rotWithShape="1">
                <a:blip r:embed="rId3"/>
                <a:stretch>
                  <a:fillRect b="-166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971600" y="3573016"/>
                <a:ext cx="6246440" cy="546881"/>
              </a:xfrm>
              <a:prstGeom prst="rect">
                <a:avLst/>
              </a:prstGeom>
            </p:spPr>
            <p:txBody>
              <a:bodyPr wrap="square">
                <a:spAutoFit/>
              </a:bodyPr>
              <a:lstStyle/>
              <a:p>
                <a14:m>
                  <m:oMath xmlns:m="http://schemas.openxmlformats.org/officeDocument/2006/math">
                    <m:r>
                      <m:rPr>
                        <m:sty m:val="p"/>
                      </m:rPr>
                      <a:rPr lang="en-US" altLang="zh-CN">
                        <a:latin typeface="Cambria Math"/>
                      </a:rPr>
                      <m:t>y</m:t>
                    </m:r>
                    <m:r>
                      <a:rPr lang="en-US" altLang="zh-CN">
                        <a:latin typeface="Cambria Math"/>
                      </a:rPr>
                      <m:t>=</m:t>
                    </m:r>
                    <m:sSub>
                      <m:sSubPr>
                        <m:ctrlPr>
                          <a:rPr lang="zh-CN" altLang="zh-CN" i="1">
                            <a:latin typeface="Cambria Math"/>
                          </a:rPr>
                        </m:ctrlPr>
                      </m:sSubPr>
                      <m:e>
                        <m:r>
                          <a:rPr lang="en-US" altLang="zh-CN">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1</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1</m:t>
                                </m:r>
                              </m:sub>
                            </m:sSub>
                          </m:e>
                        </m:d>
                        <m:r>
                          <a:rPr lang="en-US" altLang="zh-CN" i="1">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3</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3</m:t>
                                </m:r>
                              </m:sub>
                            </m:sSub>
                          </m:e>
                        </m:d>
                        <m:r>
                          <a:rPr lang="en-US" altLang="zh-CN" i="1">
                            <a:latin typeface="Cambria Math"/>
                          </a:rPr>
                          <m:t>−</m:t>
                        </m:r>
                        <m:f>
                          <m:fPr>
                            <m:ctrlPr>
                              <a:rPr lang="zh-CN" altLang="zh-CN" i="1">
                                <a:latin typeface="Cambria Math"/>
                              </a:rPr>
                            </m:ctrlPr>
                          </m:fPr>
                          <m:num>
                            <m:r>
                              <a:rPr lang="en-US" altLang="zh-CN" i="1">
                                <a:latin typeface="Cambria Math"/>
                              </a:rPr>
                              <m:t>𝑡</m:t>
                            </m:r>
                          </m:num>
                          <m:den>
                            <m:sSub>
                              <m:sSubPr>
                                <m:ctrlPr>
                                  <a:rPr lang="zh-CN" altLang="zh-CN" i="1">
                                    <a:latin typeface="Cambria Math"/>
                                  </a:rPr>
                                </m:ctrlPr>
                              </m:sSubPr>
                              <m:e>
                                <m:r>
                                  <a:rPr lang="en-US" altLang="zh-CN" i="1">
                                    <a:latin typeface="Cambria Math"/>
                                  </a:rPr>
                                  <m:t>𝑡𝑚</m:t>
                                </m:r>
                              </m:e>
                              <m:sub>
                                <m:r>
                                  <a:rPr lang="en-US" altLang="zh-CN" i="1">
                                    <a:latin typeface="Cambria Math"/>
                                  </a:rPr>
                                  <m:t>2</m:t>
                                </m:r>
                              </m:sub>
                            </m:sSub>
                            <m:r>
                              <a:rPr lang="en-US" altLang="zh-CN" i="1">
                                <a:latin typeface="Cambria Math"/>
                              </a:rPr>
                              <m:t>−</m:t>
                            </m:r>
                            <m:sSub>
                              <m:sSubPr>
                                <m:ctrlPr>
                                  <a:rPr lang="zh-CN" altLang="zh-CN" i="1">
                                    <a:latin typeface="Cambria Math"/>
                                  </a:rPr>
                                </m:ctrlPr>
                              </m:sSubPr>
                              <m:e>
                                <m:r>
                                  <a:rPr lang="en-US" altLang="zh-CN" i="1">
                                    <a:latin typeface="Cambria Math"/>
                                  </a:rPr>
                                  <m:t>𝑡𝑚</m:t>
                                </m:r>
                              </m:e>
                              <m:sub>
                                <m:r>
                                  <a:rPr lang="en-US" altLang="zh-CN" i="1">
                                    <a:latin typeface="Cambria Math"/>
                                  </a:rPr>
                                  <m:t>1</m:t>
                                </m:r>
                              </m:sub>
                            </m:sSub>
                          </m:den>
                        </m:f>
                        <m:r>
                          <a:rPr lang="en-US" altLang="zh-CN">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4</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4</m:t>
                                </m:r>
                              </m:sub>
                            </m:sSub>
                          </m:e>
                        </m:d>
                        <m:r>
                          <a:rPr lang="en-US" altLang="zh-CN" i="1">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3</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3</m:t>
                                </m:r>
                              </m:sub>
                            </m:sSub>
                          </m:e>
                        </m:d>
                        <m:r>
                          <a:rPr lang="en-US" altLang="zh-CN">
                            <a:latin typeface="Cambria Math"/>
                          </a:rPr>
                          <m:t>)||</m:t>
                        </m:r>
                      </m:e>
                      <m:sub>
                        <m:r>
                          <a:rPr lang="en-US" altLang="zh-CN" i="1">
                            <a:latin typeface="Cambria Math"/>
                          </a:rPr>
                          <m:t>2</m:t>
                        </m:r>
                      </m:sub>
                    </m:sSub>
                  </m:oMath>
                </a14:m>
                <a:r>
                  <a:rPr lang="en-US" altLang="zh-CN" dirty="0"/>
                  <a:t>­</a:t>
                </a:r>
                <a:endParaRPr lang="zh-CN" altLang="en-US" dirty="0"/>
              </a:p>
            </p:txBody>
          </p:sp>
        </mc:Choice>
        <mc:Fallback xmlns="">
          <p:sp>
            <p:nvSpPr>
              <p:cNvPr id="6" name="矩形 5"/>
              <p:cNvSpPr>
                <a:spLocks noRot="1" noChangeAspect="1" noMove="1" noResize="1" noEditPoints="1" noAdjustHandles="1" noChangeArrowheads="1" noChangeShapeType="1" noTextEdit="1"/>
              </p:cNvSpPr>
              <p:nvPr/>
            </p:nvSpPr>
            <p:spPr>
              <a:xfrm>
                <a:off x="971600" y="3573016"/>
                <a:ext cx="6246440" cy="546881"/>
              </a:xfrm>
              <a:prstGeom prst="rect">
                <a:avLst/>
              </a:prstGeom>
              <a:blipFill rotWithShape="1">
                <a:blip r:embed="rId4"/>
                <a:stretch>
                  <a:fillRect b="-22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809921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smtClean="0"/>
              <a:t>现在考虑行进过程中的一般情况</a:t>
            </a:r>
            <a:endParaRPr lang="en-US" altLang="zh-CN" dirty="0" smtClean="0"/>
          </a:p>
          <a:p>
            <a:r>
              <a:rPr lang="zh-CN" altLang="en-US" dirty="0" smtClean="0"/>
              <a:t>由于每次的判断是在选择下一个城市，也就是说整个行进过程是按城市到城市所离散的，那么每次判断后，两只蚂蚁都分别处于两个不同的城市。因此在时间点上就有先后的区别。</a:t>
            </a:r>
            <a:endParaRPr lang="en-US" altLang="zh-CN" dirty="0" smtClean="0"/>
          </a:p>
        </p:txBody>
      </p:sp>
    </p:spTree>
    <p:extLst>
      <p:ext uri="{BB962C8B-B14F-4D97-AF65-F5344CB8AC3E}">
        <p14:creationId xmlns:p14="http://schemas.microsoft.com/office/powerpoint/2010/main" val="29107011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lnSpcReduction="20000"/>
              </a:bodyPr>
              <a:lstStyle/>
              <a:p>
                <a:r>
                  <a:rPr lang="zh-CN" altLang="en-US" dirty="0" smtClean="0"/>
                  <a:t>比如，在某一判断完成后，</a:t>
                </a:r>
                <a:r>
                  <a:rPr lang="en-US" altLang="zh-CN" dirty="0"/>
                  <a:t>A</a:t>
                </a:r>
                <a:r>
                  <a:rPr lang="zh-CN" altLang="en-US" dirty="0"/>
                  <a:t>的路线为</a:t>
                </a:r>
                <a14:m>
                  <m:oMath xmlns:m="http://schemas.openxmlformats.org/officeDocument/2006/math">
                    <m:sSub>
                      <m:sSubPr>
                        <m:ctrlPr>
                          <a:rPr lang="en-US" altLang="zh-CN" i="1" dirty="0">
                            <a:latin typeface="Cambria Math"/>
                          </a:rPr>
                        </m:ctrlPr>
                      </m:sSubPr>
                      <m:e>
                        <m:r>
                          <a:rPr lang="en-US" altLang="zh-CN" i="1" dirty="0">
                            <a:latin typeface="Cambria Math"/>
                          </a:rPr>
                          <m:t>𝑟𝑜𝑢𝑡𝑒𝐴</m:t>
                        </m:r>
                      </m:e>
                      <m:sub>
                        <m:r>
                          <a:rPr lang="en-US" altLang="zh-CN" i="1" dirty="0">
                            <a:latin typeface="Cambria Math"/>
                          </a:rPr>
                          <m:t>1</m:t>
                        </m:r>
                      </m:sub>
                    </m:sSub>
                    <m:r>
                      <a:rPr lang="en-US" altLang="zh-CN" i="1" dirty="0">
                        <a:latin typeface="Cambria Math"/>
                        <a:ea typeface="Cambria Math"/>
                      </a:rPr>
                      <m:t>→</m:t>
                    </m:r>
                    <m:sSub>
                      <m:sSubPr>
                        <m:ctrlPr>
                          <a:rPr lang="en-US" altLang="zh-CN" i="1" dirty="0">
                            <a:latin typeface="Cambria Math"/>
                          </a:rPr>
                        </m:ctrlPr>
                      </m:sSubPr>
                      <m:e>
                        <m:r>
                          <a:rPr lang="en-US" altLang="zh-CN" i="1" dirty="0">
                            <a:latin typeface="Cambria Math"/>
                          </a:rPr>
                          <m:t>𝑟𝑜𝑢𝑡𝑒𝐴</m:t>
                        </m:r>
                      </m:e>
                      <m:sub>
                        <m:r>
                          <a:rPr lang="en-US" altLang="zh-CN" i="1" dirty="0">
                            <a:latin typeface="Cambria Math"/>
                          </a:rPr>
                          <m:t>2</m:t>
                        </m:r>
                      </m:sub>
                    </m:sSub>
                    <m:r>
                      <a:rPr lang="en-US" altLang="zh-CN" i="1" dirty="0">
                        <a:latin typeface="Cambria Math"/>
                        <a:ea typeface="Cambria Math"/>
                      </a:rPr>
                      <m:t>→</m:t>
                    </m:r>
                    <m:sSub>
                      <m:sSubPr>
                        <m:ctrlPr>
                          <a:rPr lang="en-US" altLang="zh-CN" i="1" dirty="0" smtClean="0">
                            <a:latin typeface="Cambria Math"/>
                          </a:rPr>
                        </m:ctrlPr>
                      </m:sSubPr>
                      <m:e>
                        <m:r>
                          <a:rPr lang="en-US" altLang="zh-CN" i="1" dirty="0">
                            <a:latin typeface="Cambria Math"/>
                            <a:ea typeface="Cambria Math"/>
                          </a:rPr>
                          <m:t>⋯→</m:t>
                        </m:r>
                        <m:r>
                          <a:rPr lang="en-US" altLang="zh-CN" i="1" dirty="0">
                            <a:latin typeface="Cambria Math"/>
                          </a:rPr>
                          <m:t>𝑟𝑜𝑢𝑡𝑒𝐴</m:t>
                        </m:r>
                      </m:e>
                      <m:sub>
                        <m:r>
                          <a:rPr lang="en-US" altLang="zh-CN" i="1" dirty="0">
                            <a:latin typeface="Cambria Math"/>
                          </a:rPr>
                          <m:t>𝑖</m:t>
                        </m:r>
                      </m:sub>
                    </m:sSub>
                  </m:oMath>
                </a14:m>
                <a:r>
                  <a:rPr lang="zh-CN" altLang="en-US" dirty="0" smtClean="0"/>
                  <a:t>；</a:t>
                </a:r>
                <a:r>
                  <a:rPr lang="en-US" altLang="zh-CN" dirty="0" smtClean="0"/>
                  <a:t>B</a:t>
                </a:r>
                <a:r>
                  <a:rPr lang="zh-CN" altLang="en-US" dirty="0"/>
                  <a:t>的路线为</a:t>
                </a:r>
                <a14:m>
                  <m:oMath xmlns:m="http://schemas.openxmlformats.org/officeDocument/2006/math">
                    <m:sSub>
                      <m:sSubPr>
                        <m:ctrlPr>
                          <a:rPr lang="en-US" altLang="zh-CN" i="1" dirty="0">
                            <a:latin typeface="Cambria Math"/>
                          </a:rPr>
                        </m:ctrlPr>
                      </m:sSubPr>
                      <m:e>
                        <m:r>
                          <a:rPr lang="en-US" altLang="zh-CN" i="1" dirty="0">
                            <a:latin typeface="Cambria Math"/>
                          </a:rPr>
                          <m:t>𝑟𝑜𝑢𝑡𝑒𝐵</m:t>
                        </m:r>
                      </m:e>
                      <m:sub>
                        <m:r>
                          <a:rPr lang="en-US" altLang="zh-CN" i="1" dirty="0">
                            <a:latin typeface="Cambria Math"/>
                          </a:rPr>
                          <m:t>1</m:t>
                        </m:r>
                      </m:sub>
                    </m:sSub>
                    <m:r>
                      <a:rPr lang="en-US" altLang="zh-CN" i="1" dirty="0">
                        <a:latin typeface="Cambria Math"/>
                        <a:ea typeface="Cambria Math"/>
                      </a:rPr>
                      <m:t>→</m:t>
                    </m:r>
                    <m:sSub>
                      <m:sSubPr>
                        <m:ctrlPr>
                          <a:rPr lang="en-US" altLang="zh-CN" i="1" dirty="0">
                            <a:latin typeface="Cambria Math"/>
                          </a:rPr>
                        </m:ctrlPr>
                      </m:sSubPr>
                      <m:e>
                        <m:r>
                          <a:rPr lang="en-US" altLang="zh-CN" i="1" dirty="0">
                            <a:latin typeface="Cambria Math"/>
                          </a:rPr>
                          <m:t>𝑟𝑜𝑢𝑡𝑒𝐵</m:t>
                        </m:r>
                      </m:e>
                      <m:sub>
                        <m:r>
                          <a:rPr lang="en-US" altLang="zh-CN" i="1" dirty="0">
                            <a:latin typeface="Cambria Math"/>
                          </a:rPr>
                          <m:t>2</m:t>
                        </m:r>
                      </m:sub>
                    </m:sSub>
                    <m:r>
                      <a:rPr lang="en-US" altLang="zh-CN" i="1" dirty="0">
                        <a:latin typeface="Cambria Math"/>
                        <a:ea typeface="Cambria Math"/>
                      </a:rPr>
                      <m:t>→</m:t>
                    </m:r>
                    <m:sSub>
                      <m:sSubPr>
                        <m:ctrlPr>
                          <a:rPr lang="en-US" altLang="zh-CN" i="1" dirty="0">
                            <a:latin typeface="Cambria Math"/>
                          </a:rPr>
                        </m:ctrlPr>
                      </m:sSubPr>
                      <m:e>
                        <m:r>
                          <a:rPr lang="en-US" altLang="zh-CN" i="1" dirty="0">
                            <a:latin typeface="Cambria Math"/>
                            <a:ea typeface="Cambria Math"/>
                          </a:rPr>
                          <m:t>⋯→</m:t>
                        </m:r>
                        <m:r>
                          <a:rPr lang="en-US" altLang="zh-CN" i="1" dirty="0">
                            <a:latin typeface="Cambria Math"/>
                          </a:rPr>
                          <m:t>𝑟𝑜𝑢𝑡𝑒𝐵</m:t>
                        </m:r>
                      </m:e>
                      <m:sub>
                        <m:r>
                          <a:rPr lang="en-US" altLang="zh-CN" i="1" dirty="0">
                            <a:latin typeface="Cambria Math"/>
                          </a:rPr>
                          <m:t>𝑗</m:t>
                        </m:r>
                      </m:sub>
                    </m:sSub>
                    <m:r>
                      <a:rPr lang="zh-CN" altLang="en-US" i="1" dirty="0">
                        <a:latin typeface="Cambria Math"/>
                      </a:rPr>
                      <m:t>。</m:t>
                    </m:r>
                  </m:oMath>
                </a14:m>
                <a:endParaRPr lang="en-US" altLang="zh-CN" dirty="0" smtClean="0"/>
              </a:p>
              <a:p>
                <a:r>
                  <a:rPr lang="zh-CN" altLang="en-US" dirty="0" smtClean="0"/>
                  <a:t>设</a:t>
                </a:r>
                <a:r>
                  <a:rPr lang="en-US" altLang="zh-CN" dirty="0" smtClean="0"/>
                  <a:t>A</a:t>
                </a:r>
                <a:r>
                  <a:rPr lang="zh-CN" altLang="en-US" dirty="0" smtClean="0"/>
                  <a:t>到达</a:t>
                </a:r>
                <a14:m>
                  <m:oMath xmlns:m="http://schemas.openxmlformats.org/officeDocument/2006/math">
                    <m:sSub>
                      <m:sSubPr>
                        <m:ctrlPr>
                          <a:rPr lang="en-US" altLang="zh-CN" i="1" dirty="0">
                            <a:latin typeface="Cambria Math"/>
                          </a:rPr>
                        </m:ctrlPr>
                      </m:sSubPr>
                      <m:e>
                        <m:r>
                          <a:rPr lang="en-US" altLang="zh-CN" i="1" dirty="0">
                            <a:latin typeface="Cambria Math"/>
                          </a:rPr>
                          <m:t>𝑟𝑜𝑢𝑡𝑒𝐴</m:t>
                        </m:r>
                      </m:e>
                      <m:sub>
                        <m:r>
                          <a:rPr lang="en-US" altLang="zh-CN" i="1" dirty="0" smtClean="0">
                            <a:latin typeface="Cambria Math"/>
                          </a:rPr>
                          <m:t>𝑖</m:t>
                        </m:r>
                      </m:sub>
                    </m:sSub>
                  </m:oMath>
                </a14:m>
                <a:r>
                  <a:rPr lang="zh-CN" altLang="en-US" dirty="0" smtClean="0"/>
                  <a:t>的时刻为</a:t>
                </a:r>
                <a14:m>
                  <m:oMath xmlns:m="http://schemas.openxmlformats.org/officeDocument/2006/math">
                    <m:sSub>
                      <m:sSubPr>
                        <m:ctrlPr>
                          <a:rPr lang="en-US" altLang="zh-CN" i="1" smtClean="0">
                            <a:latin typeface="Cambria Math"/>
                          </a:rPr>
                        </m:ctrlPr>
                      </m:sSubPr>
                      <m:e>
                        <m:r>
                          <a:rPr lang="en-US" altLang="zh-CN" b="0" i="1" smtClean="0">
                            <a:latin typeface="Cambria Math"/>
                          </a:rPr>
                          <m:t>𝑡</m:t>
                        </m:r>
                      </m:e>
                      <m:sub>
                        <m:r>
                          <a:rPr lang="en-US" altLang="zh-CN" b="0" i="1" smtClean="0">
                            <a:latin typeface="Cambria Math"/>
                          </a:rPr>
                          <m:t>1</m:t>
                        </m:r>
                      </m:sub>
                    </m:sSub>
                  </m:oMath>
                </a14:m>
                <a:r>
                  <a:rPr lang="zh-CN" altLang="en-US" dirty="0" smtClean="0"/>
                  <a:t>，</a:t>
                </a:r>
                <a:r>
                  <a:rPr lang="en-US" altLang="zh-CN" dirty="0" smtClean="0"/>
                  <a:t>B</a:t>
                </a:r>
                <a:r>
                  <a:rPr lang="zh-CN" altLang="en-US" dirty="0" smtClean="0"/>
                  <a:t>到达</a:t>
                </a:r>
                <a14:m>
                  <m:oMath xmlns:m="http://schemas.openxmlformats.org/officeDocument/2006/math">
                    <m:sSub>
                      <m:sSubPr>
                        <m:ctrlPr>
                          <a:rPr lang="en-US" altLang="zh-CN" i="1" dirty="0">
                            <a:latin typeface="Cambria Math"/>
                          </a:rPr>
                        </m:ctrlPr>
                      </m:sSubPr>
                      <m:e>
                        <m:r>
                          <a:rPr lang="en-US" altLang="zh-CN" i="1" dirty="0">
                            <a:latin typeface="Cambria Math"/>
                          </a:rPr>
                          <m:t>𝑟𝑜𝑢𝑡𝑒</m:t>
                        </m:r>
                        <m:r>
                          <a:rPr lang="en-US" altLang="zh-CN" b="0" i="1" dirty="0" smtClean="0">
                            <a:latin typeface="Cambria Math"/>
                          </a:rPr>
                          <m:t>𝐵</m:t>
                        </m:r>
                      </m:e>
                      <m:sub>
                        <m:r>
                          <a:rPr lang="en-US" altLang="zh-CN" i="1" dirty="0">
                            <a:latin typeface="Cambria Math"/>
                          </a:rPr>
                          <m:t>𝑖</m:t>
                        </m:r>
                      </m:sub>
                    </m:sSub>
                  </m:oMath>
                </a14:m>
                <a:r>
                  <a:rPr lang="zh-CN" altLang="en-US" dirty="0"/>
                  <a:t>的时刻为</a:t>
                </a:r>
                <a14:m>
                  <m:oMath xmlns:m="http://schemas.openxmlformats.org/officeDocument/2006/math">
                    <m:sSub>
                      <m:sSubPr>
                        <m:ctrlPr>
                          <a:rPr lang="en-US" altLang="zh-CN" i="1">
                            <a:latin typeface="Cambria Math"/>
                          </a:rPr>
                        </m:ctrlPr>
                      </m:sSubPr>
                      <m:e>
                        <m:r>
                          <a:rPr lang="en-US" altLang="zh-CN" i="1">
                            <a:latin typeface="Cambria Math"/>
                          </a:rPr>
                          <m:t>𝑡</m:t>
                        </m:r>
                      </m:e>
                      <m:sub>
                        <m:r>
                          <a:rPr lang="en-US" altLang="zh-CN" b="0" i="1" smtClean="0">
                            <a:latin typeface="Cambria Math"/>
                          </a:rPr>
                          <m:t>2</m:t>
                        </m:r>
                      </m:sub>
                    </m:sSub>
                  </m:oMath>
                </a14:m>
                <a:r>
                  <a:rPr lang="zh-CN" altLang="en-US" dirty="0" smtClean="0"/>
                  <a:t>。</a:t>
                </a:r>
                <a:endParaRPr lang="en-US" altLang="zh-CN" dirty="0" smtClean="0"/>
              </a:p>
              <a:p>
                <a:r>
                  <a:rPr lang="zh-CN" altLang="en-US" dirty="0"/>
                  <a:t>若</a:t>
                </a:r>
                <a14:m>
                  <m:oMath xmlns:m="http://schemas.openxmlformats.org/officeDocument/2006/math">
                    <m:sSub>
                      <m:sSubPr>
                        <m:ctrlPr>
                          <a:rPr lang="en-US" altLang="zh-CN" i="1">
                            <a:latin typeface="Cambria Math"/>
                          </a:rPr>
                        </m:ctrlPr>
                      </m:sSubPr>
                      <m:e>
                        <m:r>
                          <a:rPr lang="en-US" altLang="zh-CN" i="1">
                            <a:latin typeface="Cambria Math"/>
                          </a:rPr>
                          <m:t>𝑡</m:t>
                        </m:r>
                      </m:e>
                      <m:sub>
                        <m:r>
                          <a:rPr lang="en-US" altLang="zh-CN" i="1">
                            <a:latin typeface="Cambria Math"/>
                          </a:rPr>
                          <m:t>1</m:t>
                        </m:r>
                      </m:sub>
                    </m:sSub>
                    <m:r>
                      <a:rPr lang="en-US" altLang="zh-CN" b="0" i="1" smtClean="0">
                        <a:latin typeface="Cambria Math"/>
                      </a:rPr>
                      <m:t>&lt;</m:t>
                    </m:r>
                    <m:sSub>
                      <m:sSubPr>
                        <m:ctrlPr>
                          <a:rPr lang="en-US" altLang="zh-CN" i="1">
                            <a:latin typeface="Cambria Math"/>
                          </a:rPr>
                        </m:ctrlPr>
                      </m:sSubPr>
                      <m:e>
                        <m:r>
                          <a:rPr lang="en-US" altLang="zh-CN" i="1">
                            <a:latin typeface="Cambria Math"/>
                          </a:rPr>
                          <m:t>𝑡</m:t>
                        </m:r>
                      </m:e>
                      <m:sub>
                        <m:r>
                          <a:rPr lang="en-US" altLang="zh-CN" i="1">
                            <a:latin typeface="Cambria Math"/>
                          </a:rPr>
                          <m:t>2</m:t>
                        </m:r>
                      </m:sub>
                    </m:sSub>
                  </m:oMath>
                </a14:m>
                <a:r>
                  <a:rPr lang="zh-CN" altLang="en-US" dirty="0" smtClean="0"/>
                  <a:t>，下一步选择让</a:t>
                </a:r>
                <a:r>
                  <a:rPr lang="en-US" altLang="zh-CN" dirty="0" smtClean="0"/>
                  <a:t>A</a:t>
                </a:r>
                <a:r>
                  <a:rPr lang="zh-CN" altLang="en-US" dirty="0" smtClean="0"/>
                  <a:t>“移动”，即判断</a:t>
                </a:r>
                <a:r>
                  <a:rPr lang="en-US" altLang="zh-CN" dirty="0" smtClean="0"/>
                  <a:t>A</a:t>
                </a:r>
                <a:r>
                  <a:rPr lang="zh-CN" altLang="en-US" dirty="0" smtClean="0"/>
                  <a:t>的下一个城市。</a:t>
                </a:r>
                <a:endParaRPr lang="en-US" altLang="zh-CN" dirty="0" smtClean="0"/>
              </a:p>
              <a:p>
                <a:r>
                  <a:rPr lang="zh-CN" altLang="en-US" dirty="0"/>
                  <a:t>若</a:t>
                </a:r>
                <a14:m>
                  <m:oMath xmlns:m="http://schemas.openxmlformats.org/officeDocument/2006/math">
                    <m:sSub>
                      <m:sSubPr>
                        <m:ctrlPr>
                          <a:rPr lang="en-US" altLang="zh-CN" i="1">
                            <a:latin typeface="Cambria Math"/>
                          </a:rPr>
                        </m:ctrlPr>
                      </m:sSubPr>
                      <m:e>
                        <m:r>
                          <a:rPr lang="en-US" altLang="zh-CN" i="1">
                            <a:latin typeface="Cambria Math"/>
                          </a:rPr>
                          <m:t>𝑡</m:t>
                        </m:r>
                      </m:e>
                      <m:sub>
                        <m:r>
                          <a:rPr lang="en-US" altLang="zh-CN" i="1">
                            <a:latin typeface="Cambria Math"/>
                          </a:rPr>
                          <m:t>1</m:t>
                        </m:r>
                      </m:sub>
                    </m:sSub>
                    <m:r>
                      <a:rPr lang="en-US" altLang="zh-CN" b="0" i="1" smtClean="0">
                        <a:latin typeface="Cambria Math"/>
                      </a:rPr>
                      <m:t>&gt;</m:t>
                    </m:r>
                    <m:sSub>
                      <m:sSubPr>
                        <m:ctrlPr>
                          <a:rPr lang="en-US" altLang="zh-CN" i="1">
                            <a:latin typeface="Cambria Math"/>
                          </a:rPr>
                        </m:ctrlPr>
                      </m:sSubPr>
                      <m:e>
                        <m:r>
                          <a:rPr lang="en-US" altLang="zh-CN" i="1">
                            <a:latin typeface="Cambria Math"/>
                          </a:rPr>
                          <m:t>𝑡</m:t>
                        </m:r>
                      </m:e>
                      <m:sub>
                        <m:r>
                          <a:rPr lang="en-US" altLang="zh-CN" i="1">
                            <a:latin typeface="Cambria Math"/>
                          </a:rPr>
                          <m:t>2</m:t>
                        </m:r>
                      </m:sub>
                    </m:sSub>
                  </m:oMath>
                </a14:m>
                <a:r>
                  <a:rPr lang="zh-CN" altLang="en-US" dirty="0"/>
                  <a:t>，下一步选择</a:t>
                </a:r>
                <a:r>
                  <a:rPr lang="zh-CN" altLang="en-US" dirty="0" smtClean="0"/>
                  <a:t>让</a:t>
                </a:r>
                <a:r>
                  <a:rPr lang="en-US" altLang="zh-CN" dirty="0" smtClean="0"/>
                  <a:t>B</a:t>
                </a:r>
                <a:r>
                  <a:rPr lang="zh-CN" altLang="en-US" dirty="0" smtClean="0"/>
                  <a:t>“移动”，</a:t>
                </a:r>
                <a:r>
                  <a:rPr lang="zh-CN" altLang="en-US" dirty="0"/>
                  <a:t>即</a:t>
                </a:r>
                <a:r>
                  <a:rPr lang="zh-CN" altLang="en-US" dirty="0" smtClean="0"/>
                  <a:t>判断</a:t>
                </a:r>
                <a:r>
                  <a:rPr lang="en-US" altLang="zh-CN" dirty="0"/>
                  <a:t>B</a:t>
                </a:r>
                <a:r>
                  <a:rPr lang="zh-CN" altLang="en-US" dirty="0" smtClean="0"/>
                  <a:t>的</a:t>
                </a:r>
                <a:r>
                  <a:rPr lang="zh-CN" altLang="en-US" dirty="0"/>
                  <a:t>下一个城市</a:t>
                </a:r>
                <a:r>
                  <a:rPr lang="zh-CN" altLang="en-US" dirty="0" smtClean="0"/>
                  <a:t>。</a:t>
                </a:r>
                <a:endParaRPr lang="en-US" altLang="zh-CN" dirty="0" smtClean="0"/>
              </a:p>
              <a:p>
                <a:r>
                  <a:rPr lang="zh-CN" altLang="en-US" dirty="0" smtClean="0"/>
                  <a:t>这样能合理得动态分配两只蚂蚁的路径，且可以加入调整机制在避免相撞</a:t>
                </a:r>
                <a:endParaRPr lang="en-US" altLang="zh-CN" dirty="0"/>
              </a:p>
              <a:p>
                <a:endParaRPr lang="en-US"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3472" r="-36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9316240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在某一判断中</a:t>
            </a:r>
            <a:endParaRPr lang="zh-CN" altLang="en-US" dirty="0"/>
          </a:p>
        </p:txBody>
      </p:sp>
      <p:sp>
        <p:nvSpPr>
          <p:cNvPr id="3" name="内容占位符 2"/>
          <p:cNvSpPr>
            <a:spLocks noGrp="1"/>
          </p:cNvSpPr>
          <p:nvPr>
            <p:ph idx="1"/>
          </p:nvPr>
        </p:nvSpPr>
        <p:spPr/>
        <p:txBody>
          <a:bodyPr>
            <a:normAutofit/>
          </a:bodyPr>
          <a:lstStyle/>
          <a:p>
            <a:r>
              <a:rPr lang="en-US" altLang="zh-CN" dirty="0" smtClean="0"/>
              <a:t>tm1</a:t>
            </a:r>
            <a:r>
              <a:rPr lang="en-US" altLang="zh-CN" dirty="0"/>
              <a:t>:</a:t>
            </a:r>
            <a:r>
              <a:rPr lang="zh-CN" altLang="en-US" dirty="0" smtClean="0"/>
              <a:t>“移动”的蚂蚁的起始时刻。</a:t>
            </a:r>
            <a:endParaRPr lang="en-US" altLang="zh-CN" dirty="0" smtClean="0"/>
          </a:p>
          <a:p>
            <a:r>
              <a:rPr lang="en-US" altLang="zh-CN" dirty="0" smtClean="0"/>
              <a:t>tm2</a:t>
            </a:r>
            <a:r>
              <a:rPr lang="en-US" altLang="zh-CN" dirty="0"/>
              <a:t>:</a:t>
            </a:r>
            <a:r>
              <a:rPr lang="zh-CN" altLang="en-US" dirty="0" smtClean="0"/>
              <a:t>“移动”至下一个点完成</a:t>
            </a:r>
            <a:r>
              <a:rPr lang="zh-CN" altLang="en-US" b="1" dirty="0" smtClean="0"/>
              <a:t>行走</a:t>
            </a:r>
            <a:r>
              <a:rPr lang="zh-CN" altLang="en-US" dirty="0" smtClean="0"/>
              <a:t>的的时刻，即到达下一个的时刻。</a:t>
            </a:r>
            <a:endParaRPr lang="en-US" altLang="zh-CN" dirty="0" smtClean="0"/>
          </a:p>
          <a:p>
            <a:r>
              <a:rPr lang="en-US" altLang="zh-CN" dirty="0"/>
              <a:t>t</a:t>
            </a:r>
            <a:r>
              <a:rPr lang="en-US" altLang="zh-CN" dirty="0" smtClean="0"/>
              <a:t>m3:</a:t>
            </a:r>
            <a:r>
              <a:rPr lang="zh-CN" altLang="en-US" dirty="0" smtClean="0"/>
              <a:t>“移动”至下一个点后可以开始打孔的时刻，即完成包括行走，转钻头与等待等一系列动作后的时刻。</a:t>
            </a:r>
            <a:endParaRPr lang="en-US" altLang="zh-CN" dirty="0" smtClean="0"/>
          </a:p>
          <a:p>
            <a:r>
              <a:rPr lang="en-US" altLang="zh-CN" dirty="0" smtClean="0"/>
              <a:t>ts1,ts2,ts3:</a:t>
            </a:r>
            <a:r>
              <a:rPr lang="zh-CN" altLang="en-US" dirty="0" smtClean="0"/>
              <a:t>另一只在该判断内不变的蚂蚁的同上三个时刻。</a:t>
            </a:r>
            <a:endParaRPr lang="en-US" altLang="zh-CN" dirty="0" smtClean="0"/>
          </a:p>
        </p:txBody>
      </p:sp>
    </p:spTree>
    <p:extLst>
      <p:ext uri="{BB962C8B-B14F-4D97-AF65-F5344CB8AC3E}">
        <p14:creationId xmlns:p14="http://schemas.microsoft.com/office/powerpoint/2010/main" val="29842454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490" y="1027664"/>
            <a:ext cx="1872326" cy="529128"/>
          </a:xfrm>
        </p:spPr>
        <p:txBody>
          <a:bodyPr>
            <a:normAutofit fontScale="90000"/>
          </a:bodyPr>
          <a:lstStyle/>
          <a:p>
            <a:r>
              <a:rPr lang="zh-CN" altLang="en-US" dirty="0"/>
              <a:t>情况一</a:t>
            </a: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7" y="1844824"/>
            <a:ext cx="5534025" cy="250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3" name="TextBox 2"/>
              <p:cNvSpPr txBox="1"/>
              <p:nvPr/>
            </p:nvSpPr>
            <p:spPr>
              <a:xfrm>
                <a:off x="1259632" y="5260558"/>
                <a:ext cx="159069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a:rPr>
                        <m:t>𝑡</m:t>
                      </m:r>
                      <m:r>
                        <a:rPr lang="en-US" altLang="zh-CN" b="0" i="1" smtClean="0">
                          <a:latin typeface="Cambria Math"/>
                          <a:ea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𝑡𝑚</m:t>
                          </m:r>
                        </m:e>
                        <m:sub>
                          <m:r>
                            <a:rPr lang="en-US" altLang="zh-CN" i="1">
                              <a:latin typeface="Cambria Math"/>
                            </a:rPr>
                            <m:t>1</m:t>
                          </m:r>
                        </m:sub>
                      </m:sSub>
                      <m:r>
                        <a:rPr lang="en-US" altLang="zh-CN" b="0" i="1" smtClean="0">
                          <a:latin typeface="Cambria Math"/>
                        </a:rPr>
                        <m:t>,</m:t>
                      </m:r>
                      <m:r>
                        <a:rPr lang="en-US" altLang="zh-CN" b="0" i="1" smtClean="0">
                          <a:latin typeface="Cambria Math"/>
                        </a:rPr>
                        <m:t>𝑡</m:t>
                      </m:r>
                      <m:sSub>
                        <m:sSubPr>
                          <m:ctrlPr>
                            <a:rPr lang="en-US" altLang="zh-CN" b="0" i="1" smtClean="0">
                              <a:latin typeface="Cambria Math"/>
                            </a:rPr>
                          </m:ctrlPr>
                        </m:sSubPr>
                        <m:e>
                          <m:r>
                            <a:rPr lang="en-US" altLang="zh-CN" b="0" i="1" smtClean="0">
                              <a:latin typeface="Cambria Math"/>
                            </a:rPr>
                            <m:t>𝑠</m:t>
                          </m:r>
                        </m:e>
                        <m:sub>
                          <m:r>
                            <a:rPr lang="en-US" altLang="zh-CN" b="0" i="1" smtClean="0">
                              <a:latin typeface="Cambria Math"/>
                            </a:rPr>
                            <m:t>3</m:t>
                          </m:r>
                        </m:sub>
                      </m:sSub>
                      <m:r>
                        <a:rPr lang="en-US" altLang="zh-CN" b="0" i="1" smtClean="0">
                          <a:latin typeface="Cambria Math"/>
                        </a:rPr>
                        <m:t>)</m:t>
                      </m:r>
                    </m:oMath>
                  </m:oMathPara>
                </a14:m>
                <a:endParaRPr lang="zh-CN" altLang="en-US" dirty="0"/>
              </a:p>
            </p:txBody>
          </p:sp>
        </mc:Choice>
        <mc:Fallback xmlns="">
          <p:sp>
            <p:nvSpPr>
              <p:cNvPr id="3" name="TextBox 2"/>
              <p:cNvSpPr txBox="1">
                <a:spLocks noRot="1" noChangeAspect="1" noMove="1" noResize="1" noEditPoints="1" noAdjustHandles="1" noChangeArrowheads="1" noChangeShapeType="1" noTextEdit="1"/>
              </p:cNvSpPr>
              <p:nvPr/>
            </p:nvSpPr>
            <p:spPr>
              <a:xfrm>
                <a:off x="1259632" y="5260558"/>
                <a:ext cx="1590692" cy="369332"/>
              </a:xfrm>
              <a:prstGeom prst="rect">
                <a:avLst/>
              </a:prstGeom>
              <a:blipFill rotWithShape="1">
                <a:blip r:embed="rId4"/>
                <a:stretch>
                  <a:fillRect b="-147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755576" y="4412965"/>
                <a:ext cx="7200800" cy="71641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a:latin typeface="Cambria Math"/>
                        </a:rPr>
                        <m:t>y</m:t>
                      </m:r>
                      <m:r>
                        <a:rPr lang="en-US" altLang="zh-CN">
                          <a:latin typeface="Cambria Math"/>
                        </a:rPr>
                        <m:t>=</m:t>
                      </m:r>
                      <m:sSub>
                        <m:sSubPr>
                          <m:ctrlPr>
                            <a:rPr lang="zh-CN" altLang="zh-CN" i="1">
                              <a:latin typeface="Cambria Math"/>
                            </a:rPr>
                          </m:ctrlPr>
                        </m:sSubPr>
                        <m:e>
                          <m:r>
                            <a:rPr lang="en-US" altLang="zh-CN">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2</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2</m:t>
                                  </m:r>
                                </m:sub>
                              </m:sSub>
                            </m:e>
                          </m:d>
                          <m:r>
                            <a:rPr lang="en-US" altLang="zh-CN" i="1">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3</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3</m:t>
                                  </m:r>
                                </m:sub>
                              </m:sSub>
                            </m:e>
                          </m:d>
                          <m:r>
                            <a:rPr lang="en-US" altLang="zh-CN" i="1">
                              <a:latin typeface="Cambria Math"/>
                            </a:rPr>
                            <m:t>−</m:t>
                          </m:r>
                          <m:f>
                            <m:fPr>
                              <m:ctrlPr>
                                <a:rPr lang="zh-CN" altLang="zh-CN" i="1">
                                  <a:latin typeface="Cambria Math"/>
                                </a:rPr>
                              </m:ctrlPr>
                            </m:fPr>
                            <m:num>
                              <m:r>
                                <a:rPr lang="en-US" altLang="zh-CN" i="1">
                                  <a:latin typeface="Cambria Math"/>
                                </a:rPr>
                                <m:t>𝑡</m:t>
                              </m:r>
                              <m:r>
                                <a:rPr lang="en-US" altLang="zh-CN" i="1">
                                  <a:latin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𝑡𝑚</m:t>
                                  </m:r>
                                </m:e>
                                <m:sub>
                                  <m:r>
                                    <a:rPr lang="en-US" altLang="zh-CN" i="1">
                                      <a:latin typeface="Cambria Math"/>
                                    </a:rPr>
                                    <m:t>1</m:t>
                                  </m:r>
                                </m:sub>
                              </m:sSub>
                              <m:r>
                                <a:rPr lang="en-US" altLang="zh-CN" i="1">
                                  <a:latin typeface="Cambria Math"/>
                                </a:rPr>
                                <m:t>−</m:t>
                              </m:r>
                              <m:sSub>
                                <m:sSubPr>
                                  <m:ctrlPr>
                                    <a:rPr lang="zh-CN" altLang="zh-CN" i="1">
                                      <a:latin typeface="Cambria Math"/>
                                    </a:rPr>
                                  </m:ctrlPr>
                                </m:sSubPr>
                                <m:e>
                                  <m:r>
                                    <a:rPr lang="en-US" altLang="zh-CN" i="1">
                                      <a:latin typeface="Cambria Math"/>
                                    </a:rPr>
                                    <m:t>𝑡𝑠</m:t>
                                  </m:r>
                                </m:e>
                                <m:sub>
                                  <m:r>
                                    <a:rPr lang="en-US" altLang="zh-CN" i="1">
                                      <a:latin typeface="Cambria Math"/>
                                    </a:rPr>
                                    <m:t>1</m:t>
                                  </m:r>
                                </m:sub>
                              </m:sSub>
                              <m:r>
                                <a:rPr lang="en-US" altLang="zh-CN" i="1">
                                  <a:latin typeface="Cambria Math"/>
                                </a:rPr>
                                <m:t>)</m:t>
                              </m:r>
                            </m:num>
                            <m:den>
                              <m:sSub>
                                <m:sSubPr>
                                  <m:ctrlPr>
                                    <a:rPr lang="zh-CN" altLang="zh-CN" i="1">
                                      <a:latin typeface="Cambria Math"/>
                                    </a:rPr>
                                  </m:ctrlPr>
                                </m:sSubPr>
                                <m:e>
                                  <m:r>
                                    <a:rPr lang="en-US" altLang="zh-CN" i="1">
                                      <a:latin typeface="Cambria Math"/>
                                    </a:rPr>
                                    <m:t>𝑡𝑚</m:t>
                                  </m:r>
                                </m:e>
                                <m:sub>
                                  <m:r>
                                    <a:rPr lang="en-US" altLang="zh-CN" i="1">
                                      <a:latin typeface="Cambria Math"/>
                                    </a:rPr>
                                    <m:t>2</m:t>
                                  </m:r>
                                </m:sub>
                              </m:sSub>
                              <m:r>
                                <a:rPr lang="en-US" altLang="zh-CN" i="1">
                                  <a:latin typeface="Cambria Math"/>
                                </a:rPr>
                                <m:t>−</m:t>
                              </m:r>
                              <m:sSub>
                                <m:sSubPr>
                                  <m:ctrlPr>
                                    <a:rPr lang="zh-CN" altLang="zh-CN" i="1">
                                      <a:latin typeface="Cambria Math"/>
                                    </a:rPr>
                                  </m:ctrlPr>
                                </m:sSubPr>
                                <m:e>
                                  <m:r>
                                    <a:rPr lang="en-US" altLang="zh-CN" i="1">
                                      <a:latin typeface="Cambria Math"/>
                                    </a:rPr>
                                    <m:t>𝑡𝑚</m:t>
                                  </m:r>
                                </m:e>
                                <m:sub>
                                  <m:r>
                                    <a:rPr lang="en-US" altLang="zh-CN" i="1">
                                      <a:latin typeface="Cambria Math"/>
                                    </a:rPr>
                                    <m:t>1</m:t>
                                  </m:r>
                                </m:sub>
                              </m:sSub>
                            </m:den>
                          </m:f>
                          <m:r>
                            <a:rPr lang="en-US" altLang="zh-CN">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4</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4</m:t>
                                  </m:r>
                                </m:sub>
                              </m:sSub>
                            </m:e>
                          </m:d>
                          <m:r>
                            <a:rPr lang="en-US" altLang="zh-CN" i="1">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3</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3</m:t>
                                  </m:r>
                                </m:sub>
                              </m:sSub>
                            </m:e>
                          </m:d>
                          <m:r>
                            <a:rPr lang="en-US" altLang="zh-CN">
                              <a:latin typeface="Cambria Math"/>
                            </a:rPr>
                            <m:t>)||</m:t>
                          </m:r>
                        </m:e>
                        <m:sub>
                          <m:r>
                            <a:rPr lang="en-US" altLang="zh-CN" i="1">
                              <a:latin typeface="Cambria Math"/>
                            </a:rPr>
                            <m:t>2</m:t>
                          </m:r>
                        </m:sub>
                      </m:sSub>
                    </m:oMath>
                  </m:oMathPara>
                </a14:m>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755576" y="4412965"/>
                <a:ext cx="7200800" cy="716415"/>
              </a:xfrm>
              <a:prstGeom prst="rect">
                <a:avLst/>
              </a:prstGeom>
              <a:blipFill rotWithShape="1">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781063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3490" y="1027664"/>
            <a:ext cx="1728310" cy="601136"/>
          </a:xfrm>
        </p:spPr>
        <p:txBody>
          <a:bodyPr>
            <a:normAutofit fontScale="90000"/>
          </a:bodyPr>
          <a:lstStyle/>
          <a:p>
            <a:r>
              <a:rPr lang="zh-CN" altLang="en-US" dirty="0" smtClean="0"/>
              <a:t>情况二</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772815"/>
            <a:ext cx="4536504" cy="2769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3" name="矩形 2"/>
              <p:cNvSpPr/>
              <p:nvPr/>
            </p:nvSpPr>
            <p:spPr>
              <a:xfrm>
                <a:off x="1364386" y="5589240"/>
                <a:ext cx="2559542"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a:rPr>
                        <m:t>𝑡</m:t>
                      </m:r>
                      <m:r>
                        <a:rPr lang="en-US" altLang="zh-CN" i="1">
                          <a:latin typeface="Cambria Math"/>
                          <a:ea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𝑡𝑚</m:t>
                          </m:r>
                        </m:e>
                        <m:sub>
                          <m:r>
                            <a:rPr lang="en-US" altLang="zh-CN" i="1">
                              <a:latin typeface="Cambria Math"/>
                            </a:rPr>
                            <m:t>1</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b="0" i="1" smtClean="0">
                              <a:latin typeface="Cambria Math"/>
                            </a:rPr>
                            <m:t>𝑚</m:t>
                          </m:r>
                        </m:e>
                        <m:sub>
                          <m:r>
                            <a:rPr lang="en-US" altLang="zh-CN" b="0" i="1" smtClean="0">
                              <a:latin typeface="Cambria Math"/>
                            </a:rPr>
                            <m:t>2</m:t>
                          </m:r>
                        </m:sub>
                      </m:sSub>
                      <m:r>
                        <a:rPr lang="en-US" altLang="zh-CN" i="1">
                          <a:latin typeface="Cambria Math"/>
                        </a:rPr>
                        <m:t>)</m:t>
                      </m:r>
                    </m:oMath>
                  </m:oMathPara>
                </a14:m>
                <a:endParaRPr lang="zh-CN" altLang="en-US" dirty="0"/>
              </a:p>
            </p:txBody>
          </p:sp>
        </mc:Choice>
        <mc:Fallback xmlns="">
          <p:sp>
            <p:nvSpPr>
              <p:cNvPr id="3" name="矩形 2"/>
              <p:cNvSpPr>
                <a:spLocks noRot="1" noChangeAspect="1" noMove="1" noResize="1" noEditPoints="1" noAdjustHandles="1" noChangeArrowheads="1" noChangeShapeType="1" noTextEdit="1"/>
              </p:cNvSpPr>
              <p:nvPr/>
            </p:nvSpPr>
            <p:spPr>
              <a:xfrm>
                <a:off x="1364386" y="5589240"/>
                <a:ext cx="2559542" cy="369332"/>
              </a:xfrm>
              <a:prstGeom prst="rect">
                <a:avLst/>
              </a:prstGeom>
              <a:blipFill rotWithShape="1">
                <a:blip r:embed="rId4"/>
                <a:stretch>
                  <a:fillRect b="-166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903630" y="4725144"/>
                <a:ext cx="7200800" cy="71641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a:latin typeface="Cambria Math"/>
                        </a:rPr>
                        <m:t>y</m:t>
                      </m:r>
                      <m:r>
                        <a:rPr lang="en-US" altLang="zh-CN">
                          <a:latin typeface="Cambria Math"/>
                        </a:rPr>
                        <m:t>=</m:t>
                      </m:r>
                      <m:sSub>
                        <m:sSubPr>
                          <m:ctrlPr>
                            <a:rPr lang="zh-CN" altLang="zh-CN" i="1">
                              <a:latin typeface="Cambria Math"/>
                            </a:rPr>
                          </m:ctrlPr>
                        </m:sSubPr>
                        <m:e>
                          <m:r>
                            <a:rPr lang="en-US" altLang="zh-CN">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2</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2</m:t>
                                  </m:r>
                                </m:sub>
                              </m:sSub>
                            </m:e>
                          </m:d>
                          <m:r>
                            <a:rPr lang="en-US" altLang="zh-CN" i="1">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3</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3</m:t>
                                  </m:r>
                                </m:sub>
                              </m:sSub>
                            </m:e>
                          </m:d>
                          <m:r>
                            <a:rPr lang="en-US" altLang="zh-CN" i="1">
                              <a:latin typeface="Cambria Math"/>
                            </a:rPr>
                            <m:t>−</m:t>
                          </m:r>
                          <m:f>
                            <m:fPr>
                              <m:ctrlPr>
                                <a:rPr lang="zh-CN" altLang="zh-CN" i="1">
                                  <a:latin typeface="Cambria Math"/>
                                </a:rPr>
                              </m:ctrlPr>
                            </m:fPr>
                            <m:num>
                              <m:r>
                                <a:rPr lang="en-US" altLang="zh-CN" i="1">
                                  <a:latin typeface="Cambria Math"/>
                                </a:rPr>
                                <m:t>𝑡</m:t>
                              </m:r>
                              <m:r>
                                <a:rPr lang="en-US" altLang="zh-CN" i="1">
                                  <a:latin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𝑡𝑚</m:t>
                                  </m:r>
                                </m:e>
                                <m:sub>
                                  <m:r>
                                    <a:rPr lang="en-US" altLang="zh-CN" i="1">
                                      <a:latin typeface="Cambria Math"/>
                                    </a:rPr>
                                    <m:t>1</m:t>
                                  </m:r>
                                </m:sub>
                              </m:sSub>
                              <m:r>
                                <a:rPr lang="en-US" altLang="zh-CN" i="1">
                                  <a:latin typeface="Cambria Math"/>
                                </a:rPr>
                                <m:t>−</m:t>
                              </m:r>
                              <m:sSub>
                                <m:sSubPr>
                                  <m:ctrlPr>
                                    <a:rPr lang="zh-CN" altLang="zh-CN" i="1">
                                      <a:latin typeface="Cambria Math"/>
                                    </a:rPr>
                                  </m:ctrlPr>
                                </m:sSubPr>
                                <m:e>
                                  <m:r>
                                    <a:rPr lang="en-US" altLang="zh-CN" i="1">
                                      <a:latin typeface="Cambria Math"/>
                                    </a:rPr>
                                    <m:t>𝑡𝑠</m:t>
                                  </m:r>
                                </m:e>
                                <m:sub>
                                  <m:r>
                                    <a:rPr lang="en-US" altLang="zh-CN" i="1">
                                      <a:latin typeface="Cambria Math"/>
                                    </a:rPr>
                                    <m:t>1</m:t>
                                  </m:r>
                                </m:sub>
                              </m:sSub>
                              <m:r>
                                <a:rPr lang="en-US" altLang="zh-CN" i="1">
                                  <a:latin typeface="Cambria Math"/>
                                </a:rPr>
                                <m:t>)</m:t>
                              </m:r>
                            </m:num>
                            <m:den>
                              <m:sSub>
                                <m:sSubPr>
                                  <m:ctrlPr>
                                    <a:rPr lang="zh-CN" altLang="zh-CN" i="1">
                                      <a:latin typeface="Cambria Math"/>
                                    </a:rPr>
                                  </m:ctrlPr>
                                </m:sSubPr>
                                <m:e>
                                  <m:r>
                                    <a:rPr lang="en-US" altLang="zh-CN" i="1">
                                      <a:latin typeface="Cambria Math"/>
                                    </a:rPr>
                                    <m:t>𝑡𝑚</m:t>
                                  </m:r>
                                </m:e>
                                <m:sub>
                                  <m:r>
                                    <a:rPr lang="en-US" altLang="zh-CN" i="1">
                                      <a:latin typeface="Cambria Math"/>
                                    </a:rPr>
                                    <m:t>2</m:t>
                                  </m:r>
                                </m:sub>
                              </m:sSub>
                              <m:r>
                                <a:rPr lang="en-US" altLang="zh-CN" i="1">
                                  <a:latin typeface="Cambria Math"/>
                                </a:rPr>
                                <m:t>−</m:t>
                              </m:r>
                              <m:sSub>
                                <m:sSubPr>
                                  <m:ctrlPr>
                                    <a:rPr lang="zh-CN" altLang="zh-CN" i="1">
                                      <a:latin typeface="Cambria Math"/>
                                    </a:rPr>
                                  </m:ctrlPr>
                                </m:sSubPr>
                                <m:e>
                                  <m:r>
                                    <a:rPr lang="en-US" altLang="zh-CN" i="1">
                                      <a:latin typeface="Cambria Math"/>
                                    </a:rPr>
                                    <m:t>𝑡𝑚</m:t>
                                  </m:r>
                                </m:e>
                                <m:sub>
                                  <m:r>
                                    <a:rPr lang="en-US" altLang="zh-CN" i="1">
                                      <a:latin typeface="Cambria Math"/>
                                    </a:rPr>
                                    <m:t>1</m:t>
                                  </m:r>
                                </m:sub>
                              </m:sSub>
                            </m:den>
                          </m:f>
                          <m:r>
                            <a:rPr lang="en-US" altLang="zh-CN">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4</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4</m:t>
                                  </m:r>
                                </m:sub>
                              </m:sSub>
                            </m:e>
                          </m:d>
                          <m:r>
                            <a:rPr lang="en-US" altLang="zh-CN" i="1">
                              <a:latin typeface="Cambria Math"/>
                            </a:rPr>
                            <m:t>−</m:t>
                          </m:r>
                          <m:d>
                            <m:dPr>
                              <m:ctrlPr>
                                <a:rPr lang="zh-CN" altLang="zh-CN" i="1">
                                  <a:latin typeface="Cambria Math"/>
                                </a:rPr>
                              </m:ctrlPr>
                            </m:dPr>
                            <m:e>
                              <m:sSub>
                                <m:sSubPr>
                                  <m:ctrlPr>
                                    <a:rPr lang="zh-CN" altLang="zh-CN" i="1">
                                      <a:latin typeface="Cambria Math"/>
                                    </a:rPr>
                                  </m:ctrlPr>
                                </m:sSubPr>
                                <m:e>
                                  <m:r>
                                    <a:rPr lang="en-US" altLang="zh-CN" i="1">
                                      <a:latin typeface="Cambria Math"/>
                                    </a:rPr>
                                    <m:t>𝑥</m:t>
                                  </m:r>
                                </m:e>
                                <m:sub>
                                  <m:r>
                                    <a:rPr lang="en-US" altLang="zh-CN" i="1">
                                      <a:latin typeface="Cambria Math"/>
                                    </a:rPr>
                                    <m:t>3</m:t>
                                  </m:r>
                                </m:sub>
                              </m:sSub>
                              <m:r>
                                <a:rPr lang="en-US" altLang="zh-CN">
                                  <a:latin typeface="Cambria Math"/>
                                </a:rPr>
                                <m:t>,</m:t>
                              </m:r>
                              <m:sSub>
                                <m:sSubPr>
                                  <m:ctrlPr>
                                    <a:rPr lang="zh-CN" altLang="zh-CN" i="1">
                                      <a:latin typeface="Cambria Math"/>
                                    </a:rPr>
                                  </m:ctrlPr>
                                </m:sSubPr>
                                <m:e>
                                  <m:r>
                                    <a:rPr lang="en-US" altLang="zh-CN" i="1">
                                      <a:latin typeface="Cambria Math"/>
                                    </a:rPr>
                                    <m:t>𝑦</m:t>
                                  </m:r>
                                </m:e>
                                <m:sub>
                                  <m:r>
                                    <a:rPr lang="en-US" altLang="zh-CN" i="1">
                                      <a:latin typeface="Cambria Math"/>
                                    </a:rPr>
                                    <m:t>3</m:t>
                                  </m:r>
                                </m:sub>
                              </m:sSub>
                            </m:e>
                          </m:d>
                          <m:r>
                            <a:rPr lang="en-US" altLang="zh-CN">
                              <a:latin typeface="Cambria Math"/>
                            </a:rPr>
                            <m:t>)||­</m:t>
                          </m:r>
                        </m:e>
                        <m:sub>
                          <m:r>
                            <a:rPr lang="en-US" altLang="zh-CN" i="1">
                              <a:latin typeface="Cambria Math"/>
                            </a:rPr>
                            <m:t>2</m:t>
                          </m:r>
                        </m:sub>
                      </m:sSub>
                    </m:oMath>
                  </m:oMathPara>
                </a14:m>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903630" y="4725144"/>
                <a:ext cx="7200800" cy="716415"/>
              </a:xfrm>
              <a:prstGeom prst="rect">
                <a:avLst/>
              </a:prstGeom>
              <a:blipFill rotWithShape="1">
                <a:blip r:embed="rId5"/>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9422915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9592" y="836712"/>
            <a:ext cx="2376382" cy="529128"/>
          </a:xfrm>
        </p:spPr>
        <p:txBody>
          <a:bodyPr>
            <a:normAutofit fontScale="90000"/>
          </a:bodyPr>
          <a:lstStyle/>
          <a:p>
            <a:r>
              <a:rPr lang="zh-CN" altLang="en-US" dirty="0" smtClean="0"/>
              <a:t>情况三</a:t>
            </a:r>
            <a:endParaRPr lang="zh-CN" alt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119" y="1498998"/>
            <a:ext cx="4104456" cy="2746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3" name="矩形 2"/>
              <p:cNvSpPr/>
              <p:nvPr/>
            </p:nvSpPr>
            <p:spPr>
              <a:xfrm>
                <a:off x="824118" y="4822727"/>
                <a:ext cx="1654043"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a:rPr>
                        <m:t>𝑡</m:t>
                      </m:r>
                      <m:r>
                        <a:rPr lang="en-US" altLang="zh-CN" i="1">
                          <a:latin typeface="Cambria Math"/>
                          <a:ea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𝑡𝑚</m:t>
                          </m:r>
                        </m:e>
                        <m:sub>
                          <m:r>
                            <a:rPr lang="en-US" altLang="zh-CN" i="1">
                              <a:latin typeface="Cambria Math"/>
                            </a:rPr>
                            <m:t>1</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i="1">
                              <a:latin typeface="Cambria Math"/>
                            </a:rPr>
                            <m:t>𝑠</m:t>
                          </m:r>
                        </m:e>
                        <m:sub>
                          <m:r>
                            <a:rPr lang="en-US" altLang="zh-CN" b="0" i="1" smtClean="0">
                              <a:latin typeface="Cambria Math"/>
                            </a:rPr>
                            <m:t>2</m:t>
                          </m:r>
                        </m:sub>
                      </m:sSub>
                      <m:r>
                        <a:rPr lang="en-US" altLang="zh-CN" i="1">
                          <a:latin typeface="Cambria Math"/>
                        </a:rPr>
                        <m:t>)</m:t>
                      </m:r>
                    </m:oMath>
                  </m:oMathPara>
                </a14:m>
                <a:endParaRPr lang="zh-CN" altLang="en-US" dirty="0"/>
              </a:p>
            </p:txBody>
          </p:sp>
        </mc:Choice>
        <mc:Fallback xmlns="">
          <p:sp>
            <p:nvSpPr>
              <p:cNvPr id="3" name="矩形 2"/>
              <p:cNvSpPr>
                <a:spLocks noRot="1" noChangeAspect="1" noMove="1" noResize="1" noEditPoints="1" noAdjustHandles="1" noChangeArrowheads="1" noChangeShapeType="1" noTextEdit="1"/>
              </p:cNvSpPr>
              <p:nvPr/>
            </p:nvSpPr>
            <p:spPr>
              <a:xfrm>
                <a:off x="824118" y="4822727"/>
                <a:ext cx="1654043" cy="369332"/>
              </a:xfrm>
              <a:prstGeom prst="rect">
                <a:avLst/>
              </a:prstGeom>
              <a:blipFill rotWithShape="1">
                <a:blip r:embed="rId3"/>
                <a:stretch>
                  <a:fillRect b="-147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918728" y="5861246"/>
                <a:ext cx="150381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a:rPr>
                        <m:t>𝑡</m:t>
                      </m:r>
                      <m:r>
                        <a:rPr lang="en-US" altLang="zh-CN" i="1">
                          <a:latin typeface="Cambria Math"/>
                          <a:ea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𝑡𝑠</m:t>
                          </m:r>
                        </m:e>
                        <m:sub>
                          <m:r>
                            <a:rPr lang="en-US" altLang="zh-CN" b="0" i="1" smtClean="0">
                              <a:latin typeface="Cambria Math"/>
                            </a:rPr>
                            <m:t>2</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i="1">
                              <a:latin typeface="Cambria Math"/>
                            </a:rPr>
                            <m:t>𝑠</m:t>
                          </m:r>
                        </m:e>
                        <m:sub>
                          <m:r>
                            <a:rPr lang="en-US" altLang="zh-CN" i="1">
                              <a:latin typeface="Cambria Math"/>
                            </a:rPr>
                            <m:t>3</m:t>
                          </m:r>
                        </m:sub>
                      </m:sSub>
                      <m:r>
                        <a:rPr lang="en-US" altLang="zh-CN" i="1">
                          <a:latin typeface="Cambria Math"/>
                        </a:rPr>
                        <m:t>)</m:t>
                      </m:r>
                    </m:oMath>
                  </m:oMathPara>
                </a14:m>
                <a:endParaRPr lang="zh-CN" altLang="en-US" dirty="0"/>
              </a:p>
            </p:txBody>
          </p:sp>
        </mc:Choice>
        <mc:Fallback xmlns="">
          <p:sp>
            <p:nvSpPr>
              <p:cNvPr id="6" name="矩形 5"/>
              <p:cNvSpPr>
                <a:spLocks noRot="1" noChangeAspect="1" noMove="1" noResize="1" noEditPoints="1" noAdjustHandles="1" noChangeArrowheads="1" noChangeShapeType="1" noTextEdit="1"/>
              </p:cNvSpPr>
              <p:nvPr/>
            </p:nvSpPr>
            <p:spPr>
              <a:xfrm>
                <a:off x="918728" y="5861246"/>
                <a:ext cx="1503810" cy="369332"/>
              </a:xfrm>
              <a:prstGeom prst="rect">
                <a:avLst/>
              </a:prstGeom>
              <a:blipFill rotWithShape="1">
                <a:blip r:embed="rId6"/>
                <a:stretch>
                  <a:fillRect b="-147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590346" y="4245005"/>
                <a:ext cx="7870086" cy="57772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400">
                          <a:latin typeface="Cambria Math"/>
                        </a:rPr>
                        <m:t>y</m:t>
                      </m:r>
                      <m:r>
                        <a:rPr lang="en-US" altLang="zh-CN" sz="1400">
                          <a:latin typeface="Cambria Math"/>
                        </a:rPr>
                        <m:t>=</m:t>
                      </m:r>
                      <m:sSub>
                        <m:sSubPr>
                          <m:ctrlPr>
                            <a:rPr lang="zh-CN" altLang="zh-CN" sz="1400" i="1">
                              <a:latin typeface="Cambria Math"/>
                            </a:rPr>
                          </m:ctrlPr>
                        </m:sSubPr>
                        <m:e>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num>
                            <m:den>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2</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2</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r>
                            <a:rPr lang="en-US" altLang="zh-CN" sz="1400">
                              <a:latin typeface="Cambria Math"/>
                            </a:rPr>
                            <m:t>)</m:t>
                          </m:r>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r>
                                <a:rPr lang="en-US" altLang="zh-CN" sz="1400" i="1">
                                  <a:latin typeface="Cambria Math"/>
                                </a:rPr>
                                <m:t>−</m:t>
                              </m:r>
                              <m:sSub>
                                <m:sSubPr>
                                  <m:ctrlPr>
                                    <a:rPr lang="zh-CN" altLang="zh-CN" sz="1400" i="1">
                                      <a:latin typeface="Cambria Math"/>
                                    </a:rPr>
                                  </m:ctrlPr>
                                </m:sSubPr>
                                <m:e>
                                  <m:r>
                                    <a:rPr lang="en-US" altLang="zh-CN" sz="1400" i="1">
                                      <a:latin typeface="Cambria Math"/>
                                    </a:rPr>
                                    <m:t>(</m:t>
                                  </m:r>
                                  <m:r>
                                    <a:rPr lang="en-US" altLang="zh-CN" sz="1400" i="1">
                                      <a:latin typeface="Cambria Math"/>
                                    </a:rPr>
                                    <m:t>𝑡𝑚</m:t>
                                  </m:r>
                                </m:e>
                                <m:sub>
                                  <m:r>
                                    <a:rPr lang="en-US" altLang="zh-CN" sz="1400" i="1">
                                      <a:latin typeface="Cambria Math"/>
                                    </a:rPr>
                                    <m:t>1</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r>
                                <a:rPr lang="en-US" altLang="zh-CN" sz="1400" i="1">
                                  <a:latin typeface="Cambria Math"/>
                                </a:rPr>
                                <m:t>)</m:t>
                              </m:r>
                            </m:num>
                            <m:den>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4</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4</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a:latin typeface="Cambria Math"/>
                            </a:rPr>
                            <m:t>)||­</m:t>
                          </m:r>
                        </m:e>
                        <m:sub>
                          <m:r>
                            <a:rPr lang="en-US" altLang="zh-CN" sz="1400" i="1">
                              <a:latin typeface="Cambria Math"/>
                            </a:rPr>
                            <m:t>2</m:t>
                          </m:r>
                        </m:sub>
                      </m:sSub>
                    </m:oMath>
                  </m:oMathPara>
                </a14:m>
                <a:endParaRPr lang="zh-CN" altLang="en-US" sz="1400" dirty="0"/>
              </a:p>
            </p:txBody>
          </p:sp>
        </mc:Choice>
        <mc:Fallback xmlns="">
          <p:sp>
            <p:nvSpPr>
              <p:cNvPr id="7" name="矩形 6"/>
              <p:cNvSpPr>
                <a:spLocks noRot="1" noChangeAspect="1" noMove="1" noResize="1" noEditPoints="1" noAdjustHandles="1" noChangeArrowheads="1" noChangeShapeType="1" noTextEdit="1"/>
              </p:cNvSpPr>
              <p:nvPr/>
            </p:nvSpPr>
            <p:spPr>
              <a:xfrm>
                <a:off x="590346" y="4245005"/>
                <a:ext cx="7870086" cy="577722"/>
              </a:xfrm>
              <a:prstGeom prst="rect">
                <a:avLst/>
              </a:prstGeom>
              <a:blipFill rotWithShape="1">
                <a:blip r:embed="rId7"/>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p:cNvSpPr/>
              <p:nvPr/>
            </p:nvSpPr>
            <p:spPr>
              <a:xfrm>
                <a:off x="-180528" y="5172069"/>
                <a:ext cx="6624735" cy="59458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400">
                          <a:latin typeface="Cambria Math"/>
                        </a:rPr>
                        <m:t>y</m:t>
                      </m:r>
                      <m:r>
                        <a:rPr lang="en-US" altLang="zh-CN" sz="1400">
                          <a:latin typeface="Cambria Math"/>
                        </a:rPr>
                        <m:t>=</m:t>
                      </m:r>
                      <m:sSub>
                        <m:sSubPr>
                          <m:ctrlPr>
                            <a:rPr lang="zh-CN" altLang="zh-CN" sz="1400" i="1">
                              <a:latin typeface="Cambria Math"/>
                            </a:rPr>
                          </m:ctrlPr>
                        </m:sSubPr>
                        <m:e>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2</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2</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r>
                                <a:rPr lang="en-US" altLang="zh-CN" sz="1400" i="1">
                                  <a:latin typeface="Cambria Math"/>
                                </a:rPr>
                                <m:t>−</m:t>
                              </m:r>
                              <m:sSub>
                                <m:sSubPr>
                                  <m:ctrlPr>
                                    <a:rPr lang="zh-CN" altLang="zh-CN" sz="1400" i="1">
                                      <a:latin typeface="Cambria Math"/>
                                    </a:rPr>
                                  </m:ctrlPr>
                                </m:sSubPr>
                                <m:e>
                                  <m:r>
                                    <a:rPr lang="en-US" altLang="zh-CN" sz="1400" i="1">
                                      <a:latin typeface="Cambria Math"/>
                                    </a:rPr>
                                    <m:t>(</m:t>
                                  </m:r>
                                  <m:r>
                                    <a:rPr lang="en-US" altLang="zh-CN" sz="1400" i="1">
                                      <a:latin typeface="Cambria Math"/>
                                    </a:rPr>
                                    <m:t>𝑡𝑚</m:t>
                                  </m:r>
                                </m:e>
                                <m:sub>
                                  <m:r>
                                    <a:rPr lang="en-US" altLang="zh-CN" sz="1400" i="1">
                                      <a:latin typeface="Cambria Math"/>
                                    </a:rPr>
                                    <m:t>1</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r>
                                <a:rPr lang="en-US" altLang="zh-CN" sz="1400" i="1">
                                  <a:latin typeface="Cambria Math"/>
                                </a:rPr>
                                <m:t>)</m:t>
                              </m:r>
                            </m:num>
                            <m:den>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4</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4</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a:latin typeface="Cambria Math"/>
                            </a:rPr>
                            <m:t>)||­</m:t>
                          </m:r>
                        </m:e>
                        <m:sub>
                          <m:r>
                            <a:rPr lang="en-US" altLang="zh-CN" sz="1400" i="1">
                              <a:latin typeface="Cambria Math"/>
                            </a:rPr>
                            <m:t>2</m:t>
                          </m:r>
                        </m:sub>
                      </m:sSub>
                    </m:oMath>
                  </m:oMathPara>
                </a14:m>
                <a:endParaRPr lang="zh-CN" altLang="en-US" sz="1400" dirty="0"/>
              </a:p>
            </p:txBody>
          </p:sp>
        </mc:Choice>
        <mc:Fallback xmlns="">
          <p:sp>
            <p:nvSpPr>
              <p:cNvPr id="8" name="矩形 7"/>
              <p:cNvSpPr>
                <a:spLocks noRot="1" noChangeAspect="1" noMove="1" noResize="1" noEditPoints="1" noAdjustHandles="1" noChangeArrowheads="1" noChangeShapeType="1" noTextEdit="1"/>
              </p:cNvSpPr>
              <p:nvPr/>
            </p:nvSpPr>
            <p:spPr>
              <a:xfrm>
                <a:off x="-180528" y="5172069"/>
                <a:ext cx="6624735" cy="594580"/>
              </a:xfrm>
              <a:prstGeom prst="rect">
                <a:avLst/>
              </a:prstGeom>
              <a:blipFill rotWithShape="1">
                <a:blip r:embed="rId8"/>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324076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692696"/>
            <a:ext cx="2304374" cy="648072"/>
          </a:xfrm>
        </p:spPr>
        <p:txBody>
          <a:bodyPr>
            <a:normAutofit fontScale="90000"/>
          </a:bodyPr>
          <a:lstStyle/>
          <a:p>
            <a:r>
              <a:rPr lang="zh-CN" altLang="en-US" dirty="0" smtClean="0"/>
              <a:t>情况四</a:t>
            </a:r>
            <a:endParaRPr lang="zh-CN" altLang="en-US"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412776"/>
            <a:ext cx="4029075"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5" name="矩形 4"/>
              <p:cNvSpPr/>
              <p:nvPr/>
            </p:nvSpPr>
            <p:spPr>
              <a:xfrm>
                <a:off x="883894" y="4872850"/>
                <a:ext cx="1654043"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a:rPr>
                        <m:t>𝑡</m:t>
                      </m:r>
                      <m:r>
                        <a:rPr lang="en-US" altLang="zh-CN" i="1">
                          <a:latin typeface="Cambria Math"/>
                          <a:ea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𝑡𝑚</m:t>
                          </m:r>
                        </m:e>
                        <m:sub>
                          <m:r>
                            <a:rPr lang="en-US" altLang="zh-CN" i="1">
                              <a:latin typeface="Cambria Math"/>
                            </a:rPr>
                            <m:t>1</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i="1">
                              <a:latin typeface="Cambria Math"/>
                            </a:rPr>
                            <m:t>𝑠</m:t>
                          </m:r>
                        </m:e>
                        <m:sub>
                          <m:r>
                            <a:rPr lang="en-US" altLang="zh-CN" b="0" i="1" smtClean="0">
                              <a:latin typeface="Cambria Math"/>
                            </a:rPr>
                            <m:t>2</m:t>
                          </m:r>
                        </m:sub>
                      </m:sSub>
                      <m:r>
                        <a:rPr lang="en-US" altLang="zh-CN" i="1">
                          <a:latin typeface="Cambria Math"/>
                        </a:rPr>
                        <m:t>)</m:t>
                      </m:r>
                    </m:oMath>
                  </m:oMathPara>
                </a14:m>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883894" y="4872850"/>
                <a:ext cx="1654043" cy="369332"/>
              </a:xfrm>
              <a:prstGeom prst="rect">
                <a:avLst/>
              </a:prstGeom>
              <a:blipFill rotWithShape="1">
                <a:blip r:embed="rId5"/>
                <a:stretch>
                  <a:fillRect b="-147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978503" y="5813419"/>
                <a:ext cx="165372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a:rPr>
                        <m:t>𝑡</m:t>
                      </m:r>
                      <m:r>
                        <a:rPr lang="en-US" altLang="zh-CN" i="1">
                          <a:latin typeface="Cambria Math"/>
                          <a:ea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𝑡𝑠</m:t>
                          </m:r>
                        </m:e>
                        <m:sub>
                          <m:r>
                            <a:rPr lang="en-US" altLang="zh-CN" b="0" i="1" smtClean="0">
                              <a:latin typeface="Cambria Math"/>
                            </a:rPr>
                            <m:t>2</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b="0" i="1" smtClean="0">
                              <a:latin typeface="Cambria Math"/>
                            </a:rPr>
                            <m:t>𝑚</m:t>
                          </m:r>
                        </m:e>
                        <m:sub>
                          <m:r>
                            <a:rPr lang="en-US" altLang="zh-CN" b="0" i="1" smtClean="0">
                              <a:latin typeface="Cambria Math"/>
                            </a:rPr>
                            <m:t>2</m:t>
                          </m:r>
                        </m:sub>
                      </m:sSub>
                      <m:r>
                        <a:rPr lang="en-US" altLang="zh-CN" i="1">
                          <a:latin typeface="Cambria Math"/>
                        </a:rPr>
                        <m:t>)</m:t>
                      </m:r>
                    </m:oMath>
                  </m:oMathPara>
                </a14:m>
                <a:endParaRPr lang="zh-CN" altLang="en-US" dirty="0"/>
              </a:p>
            </p:txBody>
          </p:sp>
        </mc:Choice>
        <mc:Fallback xmlns="">
          <p:sp>
            <p:nvSpPr>
              <p:cNvPr id="6" name="矩形 5"/>
              <p:cNvSpPr>
                <a:spLocks noRot="1" noChangeAspect="1" noMove="1" noResize="1" noEditPoints="1" noAdjustHandles="1" noChangeArrowheads="1" noChangeShapeType="1" noTextEdit="1"/>
              </p:cNvSpPr>
              <p:nvPr/>
            </p:nvSpPr>
            <p:spPr>
              <a:xfrm>
                <a:off x="978503" y="5813419"/>
                <a:ext cx="1653721" cy="369332"/>
              </a:xfrm>
              <a:prstGeom prst="rect">
                <a:avLst/>
              </a:prstGeom>
              <a:blipFill rotWithShape="1">
                <a:blip r:embed="rId6"/>
                <a:stretch>
                  <a:fillRect b="-166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556120" y="4084621"/>
                <a:ext cx="7976319" cy="57772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400">
                          <a:latin typeface="Cambria Math"/>
                        </a:rPr>
                        <m:t>y</m:t>
                      </m:r>
                      <m:r>
                        <a:rPr lang="en-US" altLang="zh-CN" sz="1400">
                          <a:latin typeface="Cambria Math"/>
                        </a:rPr>
                        <m:t>=</m:t>
                      </m:r>
                      <m:sSub>
                        <m:sSubPr>
                          <m:ctrlPr>
                            <a:rPr lang="zh-CN" altLang="zh-CN" sz="1400" i="1">
                              <a:latin typeface="Cambria Math"/>
                            </a:rPr>
                          </m:ctrlPr>
                        </m:sSubPr>
                        <m:e>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num>
                            <m:den>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2</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2</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r>
                            <a:rPr lang="en-US" altLang="zh-CN" sz="1400">
                              <a:latin typeface="Cambria Math"/>
                            </a:rPr>
                            <m:t>)</m:t>
                          </m:r>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r>
                                <a:rPr lang="en-US" altLang="zh-CN" sz="1400" i="1">
                                  <a:latin typeface="Cambria Math"/>
                                </a:rPr>
                                <m:t>−</m:t>
                              </m:r>
                              <m:sSub>
                                <m:sSubPr>
                                  <m:ctrlPr>
                                    <a:rPr lang="zh-CN" altLang="zh-CN" sz="1400" i="1">
                                      <a:latin typeface="Cambria Math"/>
                                    </a:rPr>
                                  </m:ctrlPr>
                                </m:sSubPr>
                                <m:e>
                                  <m:r>
                                    <a:rPr lang="en-US" altLang="zh-CN" sz="1400" i="1">
                                      <a:latin typeface="Cambria Math"/>
                                    </a:rPr>
                                    <m:t>(</m:t>
                                  </m:r>
                                  <m:r>
                                    <a:rPr lang="en-US" altLang="zh-CN" sz="1400" i="1">
                                      <a:latin typeface="Cambria Math"/>
                                    </a:rPr>
                                    <m:t>𝑡𝑚</m:t>
                                  </m:r>
                                </m:e>
                                <m:sub>
                                  <m:r>
                                    <a:rPr lang="en-US" altLang="zh-CN" sz="1400" i="1">
                                      <a:latin typeface="Cambria Math"/>
                                    </a:rPr>
                                    <m:t>1</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r>
                                <a:rPr lang="en-US" altLang="zh-CN" sz="1400" i="1">
                                  <a:latin typeface="Cambria Math"/>
                                </a:rPr>
                                <m:t>)</m:t>
                              </m:r>
                            </m:num>
                            <m:den>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4</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4</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a:latin typeface="Cambria Math"/>
                            </a:rPr>
                            <m:t>)||</m:t>
                          </m:r>
                        </m:e>
                        <m:sub>
                          <m:r>
                            <a:rPr lang="en-US" altLang="zh-CN" sz="1400" i="1">
                              <a:latin typeface="Cambria Math"/>
                            </a:rPr>
                            <m:t>2</m:t>
                          </m:r>
                        </m:sub>
                      </m:sSub>
                    </m:oMath>
                  </m:oMathPara>
                </a14:m>
                <a:endParaRPr lang="zh-CN" altLang="en-US" sz="1400" dirty="0"/>
              </a:p>
            </p:txBody>
          </p:sp>
        </mc:Choice>
        <mc:Fallback xmlns="">
          <p:sp>
            <p:nvSpPr>
              <p:cNvPr id="7" name="矩形 6"/>
              <p:cNvSpPr>
                <a:spLocks noRot="1" noChangeAspect="1" noMove="1" noResize="1" noEditPoints="1" noAdjustHandles="1" noChangeArrowheads="1" noChangeShapeType="1" noTextEdit="1"/>
              </p:cNvSpPr>
              <p:nvPr/>
            </p:nvSpPr>
            <p:spPr>
              <a:xfrm>
                <a:off x="556120" y="4084621"/>
                <a:ext cx="7976319" cy="577722"/>
              </a:xfrm>
              <a:prstGeom prst="rect">
                <a:avLst/>
              </a:prstGeom>
              <a:blipFill rotWithShape="1">
                <a:blip r:embed="rId7"/>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p:cNvSpPr/>
              <p:nvPr/>
            </p:nvSpPr>
            <p:spPr>
              <a:xfrm>
                <a:off x="251520" y="5293567"/>
                <a:ext cx="6120680" cy="57772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400">
                          <a:latin typeface="Cambria Math"/>
                        </a:rPr>
                        <m:t>y</m:t>
                      </m:r>
                      <m:r>
                        <a:rPr lang="en-US" altLang="zh-CN" sz="1400">
                          <a:latin typeface="Cambria Math"/>
                        </a:rPr>
                        <m:t>=</m:t>
                      </m:r>
                      <m:sSub>
                        <m:sSubPr>
                          <m:ctrlPr>
                            <a:rPr lang="zh-CN" altLang="zh-CN" sz="1400" i="1">
                              <a:latin typeface="Cambria Math"/>
                            </a:rPr>
                          </m:ctrlPr>
                        </m:sSubPr>
                        <m:e>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2</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2</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r>
                                <a:rPr lang="en-US" altLang="zh-CN" sz="1400" i="1">
                                  <a:latin typeface="Cambria Math"/>
                                </a:rPr>
                                <m:t>−</m:t>
                              </m:r>
                              <m:sSub>
                                <m:sSubPr>
                                  <m:ctrlPr>
                                    <a:rPr lang="zh-CN" altLang="zh-CN" sz="1400" i="1">
                                      <a:latin typeface="Cambria Math"/>
                                    </a:rPr>
                                  </m:ctrlPr>
                                </m:sSubPr>
                                <m:e>
                                  <m:r>
                                    <a:rPr lang="en-US" altLang="zh-CN" sz="1400" i="1">
                                      <a:latin typeface="Cambria Math"/>
                                    </a:rPr>
                                    <m:t>(</m:t>
                                  </m:r>
                                  <m:r>
                                    <a:rPr lang="en-US" altLang="zh-CN" sz="1400" i="1">
                                      <a:latin typeface="Cambria Math"/>
                                    </a:rPr>
                                    <m:t>𝑡𝑚</m:t>
                                  </m:r>
                                </m:e>
                                <m:sub>
                                  <m:r>
                                    <a:rPr lang="en-US" altLang="zh-CN" sz="1400" i="1">
                                      <a:latin typeface="Cambria Math"/>
                                    </a:rPr>
                                    <m:t>1</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r>
                                <a:rPr lang="en-US" altLang="zh-CN" sz="1400" i="1">
                                  <a:latin typeface="Cambria Math"/>
                                </a:rPr>
                                <m:t>)</m:t>
                              </m:r>
                            </m:num>
                            <m:den>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4</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4</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a:latin typeface="Cambria Math"/>
                            </a:rPr>
                            <m:t>)||</m:t>
                          </m:r>
                        </m:e>
                        <m:sub>
                          <m:r>
                            <a:rPr lang="en-US" altLang="zh-CN" sz="1400" i="1">
                              <a:latin typeface="Cambria Math"/>
                            </a:rPr>
                            <m:t>2</m:t>
                          </m:r>
                        </m:sub>
                      </m:sSub>
                    </m:oMath>
                  </m:oMathPara>
                </a14:m>
                <a:endParaRPr lang="zh-CN" altLang="en-US" sz="1400" dirty="0"/>
              </a:p>
            </p:txBody>
          </p:sp>
        </mc:Choice>
        <mc:Fallback xmlns="">
          <p:sp>
            <p:nvSpPr>
              <p:cNvPr id="8" name="矩形 7"/>
              <p:cNvSpPr>
                <a:spLocks noRot="1" noChangeAspect="1" noMove="1" noResize="1" noEditPoints="1" noAdjustHandles="1" noChangeArrowheads="1" noChangeShapeType="1" noTextEdit="1"/>
              </p:cNvSpPr>
              <p:nvPr/>
            </p:nvSpPr>
            <p:spPr>
              <a:xfrm>
                <a:off x="251520" y="5293567"/>
                <a:ext cx="6120680" cy="577722"/>
              </a:xfrm>
              <a:prstGeom prst="rect">
                <a:avLst/>
              </a:prstGeom>
              <a:blipFill rotWithShape="1">
                <a:blip r:embed="rId8"/>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260378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旅行商问题的算法</a:t>
            </a:r>
            <a:endParaRPr lang="zh-CN" altLang="en-US" dirty="0"/>
          </a:p>
        </p:txBody>
      </p:sp>
      <p:sp>
        <p:nvSpPr>
          <p:cNvPr id="3" name="内容占位符 2"/>
          <p:cNvSpPr>
            <a:spLocks noGrp="1"/>
          </p:cNvSpPr>
          <p:nvPr>
            <p:ph idx="1"/>
          </p:nvPr>
        </p:nvSpPr>
        <p:spPr/>
        <p:txBody>
          <a:bodyPr/>
          <a:lstStyle/>
          <a:p>
            <a:r>
              <a:rPr lang="zh-CN" altLang="en-US" dirty="0" smtClean="0"/>
              <a:t>分支定界法</a:t>
            </a:r>
            <a:endParaRPr lang="en-US" altLang="zh-CN" dirty="0" smtClean="0"/>
          </a:p>
          <a:p>
            <a:pPr lvl="1"/>
            <a:r>
              <a:rPr lang="en-US" altLang="zh-CN" dirty="0" smtClean="0"/>
              <a:t>0-1</a:t>
            </a:r>
            <a:r>
              <a:rPr lang="zh-CN" altLang="en-US" dirty="0" smtClean="0"/>
              <a:t>规划</a:t>
            </a:r>
            <a:endParaRPr lang="en-US" altLang="zh-CN" dirty="0" smtClean="0"/>
          </a:p>
          <a:p>
            <a:pPr lvl="1"/>
            <a:r>
              <a:rPr lang="zh-CN" altLang="en-US" dirty="0" smtClean="0"/>
              <a:t>混合规划</a:t>
            </a:r>
            <a:endParaRPr lang="en-US" altLang="zh-CN" dirty="0" smtClean="0"/>
          </a:p>
          <a:p>
            <a:r>
              <a:rPr lang="zh-CN" altLang="en-US" dirty="0" smtClean="0"/>
              <a:t>最近邻法（贪心法）</a:t>
            </a:r>
            <a:endParaRPr lang="en-US" altLang="zh-CN" dirty="0" smtClean="0"/>
          </a:p>
          <a:p>
            <a:r>
              <a:rPr lang="zh-CN" altLang="en-US" dirty="0" smtClean="0"/>
              <a:t>遗传算法</a:t>
            </a:r>
            <a:endParaRPr lang="en-US" altLang="zh-CN" dirty="0" smtClean="0"/>
          </a:p>
          <a:p>
            <a:r>
              <a:rPr lang="zh-CN" altLang="en-US" dirty="0"/>
              <a:t>蚁</a:t>
            </a:r>
            <a:r>
              <a:rPr lang="zh-CN" altLang="en-US" dirty="0" smtClean="0"/>
              <a:t>群算法</a:t>
            </a:r>
            <a:endParaRPr lang="en-US" altLang="zh-CN" dirty="0" smtClean="0"/>
          </a:p>
          <a:p>
            <a:endParaRPr lang="zh-CN" altLang="en-US" dirty="0"/>
          </a:p>
        </p:txBody>
      </p:sp>
    </p:spTree>
    <p:extLst>
      <p:ext uri="{BB962C8B-B14F-4D97-AF65-F5344CB8AC3E}">
        <p14:creationId xmlns:p14="http://schemas.microsoft.com/office/powerpoint/2010/main" val="237193035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548680"/>
            <a:ext cx="1944334" cy="817160"/>
          </a:xfrm>
        </p:spPr>
        <p:txBody>
          <a:bodyPr/>
          <a:lstStyle/>
          <a:p>
            <a:r>
              <a:rPr lang="zh-CN" altLang="en-US" dirty="0" smtClean="0"/>
              <a:t>情况五</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556791"/>
            <a:ext cx="3096344" cy="2271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3" name="矩形 2"/>
              <p:cNvSpPr/>
              <p:nvPr/>
            </p:nvSpPr>
            <p:spPr>
              <a:xfrm>
                <a:off x="755576" y="4653136"/>
                <a:ext cx="174060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a:rPr>
                        <m:t>𝑡</m:t>
                      </m:r>
                      <m:r>
                        <a:rPr lang="en-US" altLang="zh-CN" i="1">
                          <a:latin typeface="Cambria Math"/>
                          <a:ea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𝑡𝑚</m:t>
                          </m:r>
                        </m:e>
                        <m:sub>
                          <m:r>
                            <a:rPr lang="en-US" altLang="zh-CN" i="1">
                              <a:latin typeface="Cambria Math"/>
                            </a:rPr>
                            <m:t>1</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b="0" i="1" smtClean="0">
                              <a:latin typeface="Cambria Math"/>
                            </a:rPr>
                            <m:t>𝑚</m:t>
                          </m:r>
                        </m:e>
                        <m:sub>
                          <m:r>
                            <a:rPr lang="en-US" altLang="zh-CN" b="0" i="1" smtClean="0">
                              <a:latin typeface="Cambria Math"/>
                            </a:rPr>
                            <m:t>2</m:t>
                          </m:r>
                        </m:sub>
                      </m:sSub>
                      <m:r>
                        <a:rPr lang="en-US" altLang="zh-CN" i="1">
                          <a:latin typeface="Cambria Math"/>
                        </a:rPr>
                        <m:t>)</m:t>
                      </m:r>
                    </m:oMath>
                  </m:oMathPara>
                </a14:m>
                <a:endParaRPr lang="zh-CN" altLang="en-US" dirty="0"/>
              </a:p>
            </p:txBody>
          </p:sp>
        </mc:Choice>
        <mc:Fallback xmlns="">
          <p:sp>
            <p:nvSpPr>
              <p:cNvPr id="3" name="矩形 2"/>
              <p:cNvSpPr>
                <a:spLocks noRot="1" noChangeAspect="1" noMove="1" noResize="1" noEditPoints="1" noAdjustHandles="1" noChangeArrowheads="1" noChangeShapeType="1" noTextEdit="1"/>
              </p:cNvSpPr>
              <p:nvPr/>
            </p:nvSpPr>
            <p:spPr>
              <a:xfrm>
                <a:off x="755576" y="4653136"/>
                <a:ext cx="1740605" cy="369332"/>
              </a:xfrm>
              <a:prstGeom prst="rect">
                <a:avLst/>
              </a:prstGeom>
              <a:blipFill rotWithShape="1">
                <a:blip r:embed="rId5"/>
                <a:stretch>
                  <a:fillRect b="-147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799360" y="5726923"/>
                <a:ext cx="165936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a:rPr>
                        <m:t>𝑡</m:t>
                      </m:r>
                      <m:r>
                        <a:rPr lang="en-US" altLang="zh-CN" i="1">
                          <a:latin typeface="Cambria Math"/>
                          <a:ea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𝑡𝑚</m:t>
                          </m:r>
                        </m:e>
                        <m:sub>
                          <m:r>
                            <a:rPr lang="en-US" altLang="zh-CN" b="0" i="1" smtClean="0">
                              <a:latin typeface="Cambria Math"/>
                            </a:rPr>
                            <m:t>2</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i="1">
                              <a:latin typeface="Cambria Math"/>
                            </a:rPr>
                            <m:t>𝑠</m:t>
                          </m:r>
                        </m:e>
                        <m:sub>
                          <m:r>
                            <a:rPr lang="en-US" altLang="zh-CN" b="0" i="1" smtClean="0">
                              <a:latin typeface="Cambria Math"/>
                            </a:rPr>
                            <m:t>2</m:t>
                          </m:r>
                        </m:sub>
                      </m:sSub>
                      <m:r>
                        <a:rPr lang="en-US" altLang="zh-CN" i="1">
                          <a:latin typeface="Cambria Math"/>
                        </a:rPr>
                        <m:t>)</m:t>
                      </m:r>
                    </m:oMath>
                  </m:oMathPara>
                </a14:m>
                <a:endParaRPr lang="zh-CN" altLang="en-US" dirty="0"/>
              </a:p>
            </p:txBody>
          </p:sp>
        </mc:Choice>
        <mc:Fallback xmlns="">
          <p:sp>
            <p:nvSpPr>
              <p:cNvPr id="6" name="矩形 5"/>
              <p:cNvSpPr>
                <a:spLocks noRot="1" noChangeAspect="1" noMove="1" noResize="1" noEditPoints="1" noAdjustHandles="1" noChangeArrowheads="1" noChangeShapeType="1" noTextEdit="1"/>
              </p:cNvSpPr>
              <p:nvPr/>
            </p:nvSpPr>
            <p:spPr>
              <a:xfrm>
                <a:off x="799360" y="5726923"/>
                <a:ext cx="1659364" cy="369332"/>
              </a:xfrm>
              <a:prstGeom prst="rect">
                <a:avLst/>
              </a:prstGeom>
              <a:blipFill rotWithShape="1">
                <a:blip r:embed="rId6"/>
                <a:stretch>
                  <a:fillRect b="-147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663723" y="4027484"/>
                <a:ext cx="8154160" cy="57772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400">
                          <a:latin typeface="Cambria Math"/>
                        </a:rPr>
                        <m:t>y</m:t>
                      </m:r>
                      <m:r>
                        <a:rPr lang="en-US" altLang="zh-CN" sz="1400">
                          <a:latin typeface="Cambria Math"/>
                        </a:rPr>
                        <m:t>=</m:t>
                      </m:r>
                      <m:sSub>
                        <m:sSubPr>
                          <m:ctrlPr>
                            <a:rPr lang="zh-CN" altLang="zh-CN" sz="1400" i="1">
                              <a:latin typeface="Cambria Math"/>
                            </a:rPr>
                          </m:ctrlPr>
                        </m:sSubPr>
                        <m:e>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num>
                            <m:den>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2</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2</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r>
                            <a:rPr lang="en-US" altLang="zh-CN" sz="1400">
                              <a:latin typeface="Cambria Math"/>
                            </a:rPr>
                            <m:t>)</m:t>
                          </m:r>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r>
                                <a:rPr lang="en-US" altLang="zh-CN" sz="1400" i="1">
                                  <a:latin typeface="Cambria Math"/>
                                </a:rPr>
                                <m:t>−</m:t>
                              </m:r>
                              <m:sSub>
                                <m:sSubPr>
                                  <m:ctrlPr>
                                    <a:rPr lang="zh-CN" altLang="zh-CN" sz="1400" i="1">
                                      <a:latin typeface="Cambria Math"/>
                                    </a:rPr>
                                  </m:ctrlPr>
                                </m:sSubPr>
                                <m:e>
                                  <m:r>
                                    <a:rPr lang="en-US" altLang="zh-CN" sz="1400" i="1">
                                      <a:latin typeface="Cambria Math"/>
                                    </a:rPr>
                                    <m:t>(</m:t>
                                  </m:r>
                                  <m:r>
                                    <a:rPr lang="en-US" altLang="zh-CN" sz="1400" i="1">
                                      <a:latin typeface="Cambria Math"/>
                                    </a:rPr>
                                    <m:t>𝑡𝑚</m:t>
                                  </m:r>
                                </m:e>
                                <m:sub>
                                  <m:r>
                                    <a:rPr lang="en-US" altLang="zh-CN" sz="1400" i="1">
                                      <a:latin typeface="Cambria Math"/>
                                    </a:rPr>
                                    <m:t>1</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r>
                                <a:rPr lang="en-US" altLang="zh-CN" sz="1400" i="1">
                                  <a:latin typeface="Cambria Math"/>
                                </a:rPr>
                                <m:t>)</m:t>
                              </m:r>
                            </m:num>
                            <m:den>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4</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4</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a:latin typeface="Cambria Math"/>
                            </a:rPr>
                            <m:t>)||</m:t>
                          </m:r>
                        </m:e>
                        <m:sub>
                          <m:r>
                            <a:rPr lang="en-US" altLang="zh-CN" sz="1400" i="1">
                              <a:latin typeface="Cambria Math"/>
                            </a:rPr>
                            <m:t>2</m:t>
                          </m:r>
                        </m:sub>
                      </m:sSub>
                    </m:oMath>
                  </m:oMathPara>
                </a14:m>
                <a:endParaRPr lang="zh-CN" altLang="en-US" sz="1400" dirty="0"/>
              </a:p>
            </p:txBody>
          </p:sp>
        </mc:Choice>
        <mc:Fallback xmlns="">
          <p:sp>
            <p:nvSpPr>
              <p:cNvPr id="7" name="矩形 6"/>
              <p:cNvSpPr>
                <a:spLocks noRot="1" noChangeAspect="1" noMove="1" noResize="1" noEditPoints="1" noAdjustHandles="1" noChangeArrowheads="1" noChangeShapeType="1" noTextEdit="1"/>
              </p:cNvSpPr>
              <p:nvPr/>
            </p:nvSpPr>
            <p:spPr>
              <a:xfrm>
                <a:off x="663723" y="4027484"/>
                <a:ext cx="8154160" cy="577722"/>
              </a:xfrm>
              <a:prstGeom prst="rect">
                <a:avLst/>
              </a:prstGeom>
              <a:blipFill rotWithShape="1">
                <a:blip r:embed="rId7"/>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p:cNvSpPr/>
              <p:nvPr/>
            </p:nvSpPr>
            <p:spPr>
              <a:xfrm>
                <a:off x="467544" y="5108016"/>
                <a:ext cx="5641668" cy="5447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400">
                          <a:latin typeface="Cambria Math"/>
                        </a:rPr>
                        <m:t>y</m:t>
                      </m:r>
                      <m:r>
                        <a:rPr lang="en-US" altLang="zh-CN" sz="1400">
                          <a:latin typeface="Cambria Math"/>
                        </a:rPr>
                        <m:t>=</m:t>
                      </m:r>
                      <m:sSub>
                        <m:sSubPr>
                          <m:ctrlPr>
                            <a:rPr lang="zh-CN" altLang="zh-CN" sz="1400" i="1">
                              <a:latin typeface="Cambria Math"/>
                            </a:rPr>
                          </m:ctrlPr>
                        </m:sSubPr>
                        <m:e>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num>
                            <m:den>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2</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2</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4</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4</m:t>
                                  </m:r>
                                </m:sub>
                              </m:sSub>
                            </m:e>
                          </m:d>
                          <m:r>
                            <a:rPr lang="en-US" altLang="zh-CN" sz="1400" i="1">
                              <a:latin typeface="Cambria Math"/>
                            </a:rPr>
                            <m:t>||</m:t>
                          </m:r>
                        </m:e>
                        <m:sub>
                          <m:r>
                            <a:rPr lang="en-US" altLang="zh-CN" sz="1400" i="1">
                              <a:latin typeface="Cambria Math"/>
                            </a:rPr>
                            <m:t>2</m:t>
                          </m:r>
                        </m:sub>
                      </m:sSub>
                    </m:oMath>
                  </m:oMathPara>
                </a14:m>
                <a:endParaRPr lang="zh-CN" altLang="en-US" sz="1400" dirty="0"/>
              </a:p>
            </p:txBody>
          </p:sp>
        </mc:Choice>
        <mc:Fallback xmlns="">
          <p:sp>
            <p:nvSpPr>
              <p:cNvPr id="8" name="矩形 7"/>
              <p:cNvSpPr>
                <a:spLocks noRot="1" noChangeAspect="1" noMove="1" noResize="1" noEditPoints="1" noAdjustHandles="1" noChangeArrowheads="1" noChangeShapeType="1" noTextEdit="1"/>
              </p:cNvSpPr>
              <p:nvPr/>
            </p:nvSpPr>
            <p:spPr>
              <a:xfrm>
                <a:off x="467544" y="5108016"/>
                <a:ext cx="5641668" cy="544765"/>
              </a:xfrm>
              <a:prstGeom prst="rect">
                <a:avLst/>
              </a:prstGeom>
              <a:blipFill rotWithShape="1">
                <a:blip r:embed="rId8"/>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5677006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692696"/>
            <a:ext cx="2376382" cy="745152"/>
          </a:xfrm>
        </p:spPr>
        <p:txBody>
          <a:bodyPr/>
          <a:lstStyle/>
          <a:p>
            <a:r>
              <a:rPr lang="zh-CN" altLang="en-US" dirty="0" smtClean="0"/>
              <a:t>情况六</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7" y="1628800"/>
            <a:ext cx="3168352" cy="2206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5" name="矩形 4"/>
              <p:cNvSpPr/>
              <p:nvPr/>
            </p:nvSpPr>
            <p:spPr>
              <a:xfrm>
                <a:off x="749061" y="4415705"/>
                <a:ext cx="174060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a:rPr>
                        <m:t>𝑡</m:t>
                      </m:r>
                      <m:r>
                        <a:rPr lang="en-US" altLang="zh-CN" i="1">
                          <a:latin typeface="Cambria Math"/>
                          <a:ea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𝑡𝑚</m:t>
                          </m:r>
                        </m:e>
                        <m:sub>
                          <m:r>
                            <a:rPr lang="en-US" altLang="zh-CN" i="1">
                              <a:latin typeface="Cambria Math"/>
                            </a:rPr>
                            <m:t>1</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b="0" i="1" smtClean="0">
                              <a:latin typeface="Cambria Math"/>
                            </a:rPr>
                            <m:t>𝑚</m:t>
                          </m:r>
                        </m:e>
                        <m:sub>
                          <m:r>
                            <a:rPr lang="en-US" altLang="zh-CN" b="0" i="1" smtClean="0">
                              <a:latin typeface="Cambria Math"/>
                            </a:rPr>
                            <m:t>2</m:t>
                          </m:r>
                        </m:sub>
                      </m:sSub>
                      <m:r>
                        <a:rPr lang="en-US" altLang="zh-CN" i="1">
                          <a:latin typeface="Cambria Math"/>
                        </a:rPr>
                        <m:t>)</m:t>
                      </m:r>
                    </m:oMath>
                  </m:oMathPara>
                </a14:m>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749061" y="4415705"/>
                <a:ext cx="1740605" cy="369332"/>
              </a:xfrm>
              <a:prstGeom prst="rect">
                <a:avLst/>
              </a:prstGeom>
              <a:blipFill rotWithShape="1">
                <a:blip r:embed="rId5"/>
                <a:stretch>
                  <a:fillRect b="-1475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824413" y="5686496"/>
                <a:ext cx="170585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a:rPr>
                        <m:t>𝑡</m:t>
                      </m:r>
                      <m:r>
                        <a:rPr lang="en-US" altLang="zh-CN" i="1">
                          <a:latin typeface="Cambria Math"/>
                          <a:ea typeface="Cambria Math"/>
                        </a:rPr>
                        <m:t>∈</m:t>
                      </m:r>
                      <m:sSub>
                        <m:sSubPr>
                          <m:ctrlPr>
                            <a:rPr lang="zh-CN" altLang="zh-CN" i="1">
                              <a:latin typeface="Cambria Math"/>
                            </a:rPr>
                          </m:ctrlPr>
                        </m:sSubPr>
                        <m:e>
                          <m:r>
                            <a:rPr lang="en-US" altLang="zh-CN" i="1">
                              <a:latin typeface="Cambria Math"/>
                            </a:rPr>
                            <m:t>(</m:t>
                          </m:r>
                          <m:r>
                            <a:rPr lang="en-US" altLang="zh-CN" i="1">
                              <a:latin typeface="Cambria Math"/>
                            </a:rPr>
                            <m:t>𝑡𝑚</m:t>
                          </m:r>
                        </m:e>
                        <m:sub>
                          <m:r>
                            <a:rPr lang="en-US" altLang="zh-CN" b="0" i="1" smtClean="0">
                              <a:latin typeface="Cambria Math"/>
                            </a:rPr>
                            <m:t>2</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b="0" i="1" smtClean="0">
                              <a:latin typeface="Cambria Math"/>
                            </a:rPr>
                            <m:t>𝑚</m:t>
                          </m:r>
                        </m:e>
                        <m:sub>
                          <m:r>
                            <a:rPr lang="en-US" altLang="zh-CN" i="1">
                              <a:latin typeface="Cambria Math"/>
                            </a:rPr>
                            <m:t>3</m:t>
                          </m:r>
                        </m:sub>
                      </m:sSub>
                      <m:r>
                        <a:rPr lang="en-US" altLang="zh-CN" i="1">
                          <a:latin typeface="Cambria Math"/>
                        </a:rPr>
                        <m:t>)</m:t>
                      </m:r>
                    </m:oMath>
                  </m:oMathPara>
                </a14:m>
                <a:endParaRPr lang="zh-CN" altLang="en-US" dirty="0"/>
              </a:p>
            </p:txBody>
          </p:sp>
        </mc:Choice>
        <mc:Fallback xmlns="">
          <p:sp>
            <p:nvSpPr>
              <p:cNvPr id="6" name="矩形 5"/>
              <p:cNvSpPr>
                <a:spLocks noRot="1" noChangeAspect="1" noMove="1" noResize="1" noEditPoints="1" noAdjustHandles="1" noChangeArrowheads="1" noChangeShapeType="1" noTextEdit="1"/>
              </p:cNvSpPr>
              <p:nvPr/>
            </p:nvSpPr>
            <p:spPr>
              <a:xfrm>
                <a:off x="824413" y="5686496"/>
                <a:ext cx="1705852" cy="369332"/>
              </a:xfrm>
              <a:prstGeom prst="rect">
                <a:avLst/>
              </a:prstGeom>
              <a:blipFill rotWithShape="1">
                <a:blip r:embed="rId6"/>
                <a:stretch>
                  <a:fillRect b="-166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749061" y="3837983"/>
                <a:ext cx="7992888" cy="57772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400">
                          <a:latin typeface="Cambria Math"/>
                        </a:rPr>
                        <m:t>y</m:t>
                      </m:r>
                      <m:r>
                        <a:rPr lang="en-US" altLang="zh-CN" sz="1400">
                          <a:latin typeface="Cambria Math"/>
                        </a:rPr>
                        <m:t>=</m:t>
                      </m:r>
                      <m:sSub>
                        <m:sSubPr>
                          <m:ctrlPr>
                            <a:rPr lang="zh-CN" altLang="zh-CN" sz="1400" i="1">
                              <a:latin typeface="Cambria Math"/>
                            </a:rPr>
                          </m:ctrlPr>
                        </m:sSubPr>
                        <m:e>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num>
                            <m:den>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2</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2</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r>
                            <a:rPr lang="en-US" altLang="zh-CN" sz="1400">
                              <a:latin typeface="Cambria Math"/>
                            </a:rPr>
                            <m:t>)</m:t>
                          </m:r>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r>
                                <a:rPr lang="en-US" altLang="zh-CN" sz="1400" i="1">
                                  <a:latin typeface="Cambria Math"/>
                                </a:rPr>
                                <m:t>−</m:t>
                              </m:r>
                              <m:sSub>
                                <m:sSubPr>
                                  <m:ctrlPr>
                                    <a:rPr lang="zh-CN" altLang="zh-CN" sz="1400" i="1">
                                      <a:latin typeface="Cambria Math"/>
                                    </a:rPr>
                                  </m:ctrlPr>
                                </m:sSubPr>
                                <m:e>
                                  <m:r>
                                    <a:rPr lang="en-US" altLang="zh-CN" sz="1400" i="1">
                                      <a:latin typeface="Cambria Math"/>
                                    </a:rPr>
                                    <m:t>(</m:t>
                                  </m:r>
                                  <m:r>
                                    <a:rPr lang="en-US" altLang="zh-CN" sz="1400" i="1">
                                      <a:latin typeface="Cambria Math"/>
                                    </a:rPr>
                                    <m:t>𝑡𝑚</m:t>
                                  </m:r>
                                </m:e>
                                <m:sub>
                                  <m:r>
                                    <a:rPr lang="en-US" altLang="zh-CN" sz="1400" i="1">
                                      <a:latin typeface="Cambria Math"/>
                                    </a:rPr>
                                    <m:t>1</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r>
                                <a:rPr lang="en-US" altLang="zh-CN" sz="1400" i="1">
                                  <a:latin typeface="Cambria Math"/>
                                </a:rPr>
                                <m:t>)</m:t>
                              </m:r>
                            </m:num>
                            <m:den>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𝑡𝑚</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4</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4</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3</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3</m:t>
                                  </m:r>
                                </m:sub>
                              </m:sSub>
                            </m:e>
                          </m:d>
                          <m:r>
                            <a:rPr lang="en-US" altLang="zh-CN" sz="1400">
                              <a:latin typeface="Cambria Math"/>
                            </a:rPr>
                            <m:t>)||</m:t>
                          </m:r>
                        </m:e>
                        <m:sub>
                          <m:r>
                            <a:rPr lang="en-US" altLang="zh-CN" sz="1400" i="1">
                              <a:latin typeface="Cambria Math"/>
                            </a:rPr>
                            <m:t>2</m:t>
                          </m:r>
                        </m:sub>
                      </m:sSub>
                    </m:oMath>
                  </m:oMathPara>
                </a14:m>
                <a:endParaRPr lang="zh-CN" altLang="en-US" sz="1400" dirty="0"/>
              </a:p>
            </p:txBody>
          </p:sp>
        </mc:Choice>
        <mc:Fallback xmlns="">
          <p:sp>
            <p:nvSpPr>
              <p:cNvPr id="7" name="矩形 6"/>
              <p:cNvSpPr>
                <a:spLocks noRot="1" noChangeAspect="1" noMove="1" noResize="1" noEditPoints="1" noAdjustHandles="1" noChangeArrowheads="1" noChangeShapeType="1" noTextEdit="1"/>
              </p:cNvSpPr>
              <p:nvPr/>
            </p:nvSpPr>
            <p:spPr>
              <a:xfrm>
                <a:off x="749061" y="3837983"/>
                <a:ext cx="7992888" cy="577722"/>
              </a:xfrm>
              <a:prstGeom prst="rect">
                <a:avLst/>
              </a:prstGeom>
              <a:blipFill rotWithShape="1">
                <a:blip r:embed="rId7"/>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p:cNvSpPr/>
              <p:nvPr/>
            </p:nvSpPr>
            <p:spPr>
              <a:xfrm>
                <a:off x="539552" y="5024796"/>
                <a:ext cx="5454352" cy="5447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zh-CN" sz="1400">
                          <a:latin typeface="Cambria Math"/>
                        </a:rPr>
                        <m:t>y</m:t>
                      </m:r>
                      <m:r>
                        <a:rPr lang="en-US" altLang="zh-CN" sz="1400">
                          <a:latin typeface="Cambria Math"/>
                        </a:rPr>
                        <m:t>=</m:t>
                      </m:r>
                      <m:sSub>
                        <m:sSubPr>
                          <m:ctrlPr>
                            <a:rPr lang="zh-CN" altLang="zh-CN" sz="1400" i="1">
                              <a:latin typeface="Cambria Math"/>
                            </a:rPr>
                          </m:ctrlPr>
                        </m:sSubPr>
                        <m:e>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r>
                            <a:rPr lang="en-US" altLang="zh-CN" sz="1400" i="1">
                              <a:latin typeface="Cambria Math"/>
                            </a:rPr>
                            <m:t>+</m:t>
                          </m:r>
                          <m:f>
                            <m:fPr>
                              <m:ctrlPr>
                                <a:rPr lang="zh-CN" altLang="zh-CN" sz="1400" i="1">
                                  <a:latin typeface="Cambria Math"/>
                                </a:rPr>
                              </m:ctrlPr>
                            </m:fPr>
                            <m:num>
                              <m:r>
                                <a:rPr lang="en-US" altLang="zh-CN" sz="1400" i="1">
                                  <a:latin typeface="Cambria Math"/>
                                </a:rPr>
                                <m:t>𝑡</m:t>
                              </m:r>
                            </m:num>
                            <m:den>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2</m:t>
                                  </m:r>
                                </m:sub>
                              </m:sSub>
                              <m:r>
                                <a:rPr lang="en-US" altLang="zh-CN" sz="1400" i="1">
                                  <a:latin typeface="Cambria Math"/>
                                </a:rPr>
                                <m:t>−</m:t>
                              </m:r>
                              <m:sSub>
                                <m:sSubPr>
                                  <m:ctrlPr>
                                    <a:rPr lang="zh-CN" altLang="zh-CN" sz="1400" i="1">
                                      <a:latin typeface="Cambria Math"/>
                                    </a:rPr>
                                  </m:ctrlPr>
                                </m:sSubPr>
                                <m:e>
                                  <m:r>
                                    <a:rPr lang="en-US" altLang="zh-CN" sz="1400" i="1">
                                      <a:latin typeface="Cambria Math"/>
                                    </a:rPr>
                                    <m:t>𝑡𝑠</m:t>
                                  </m:r>
                                </m:e>
                                <m:sub>
                                  <m:r>
                                    <a:rPr lang="en-US" altLang="zh-CN" sz="1400" i="1">
                                      <a:latin typeface="Cambria Math"/>
                                    </a:rPr>
                                    <m:t>1</m:t>
                                  </m:r>
                                </m:sub>
                              </m:sSub>
                            </m:den>
                          </m:f>
                          <m:r>
                            <a:rPr lang="en-US" altLang="zh-CN" sz="1400">
                              <a:latin typeface="Cambria Math"/>
                            </a:rPr>
                            <m:t>×</m:t>
                          </m:r>
                          <m:d>
                            <m:dPr>
                              <m:ctrlPr>
                                <a:rPr lang="zh-CN" altLang="zh-CN" sz="1400" i="1">
                                  <a:latin typeface="Cambria Math"/>
                                </a:rPr>
                              </m:ctrlPr>
                            </m:dPr>
                            <m:e>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2</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2</m:t>
                                      </m:r>
                                    </m:sub>
                                  </m:sSub>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1</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1</m:t>
                                      </m:r>
                                    </m:sub>
                                  </m:sSub>
                                </m:e>
                              </m:d>
                            </m:e>
                          </m:d>
                          <m:r>
                            <a:rPr lang="en-US" altLang="zh-CN" sz="1400" i="1">
                              <a:latin typeface="Cambria Math"/>
                            </a:rPr>
                            <m:t>−</m:t>
                          </m:r>
                          <m:d>
                            <m:dPr>
                              <m:ctrlPr>
                                <a:rPr lang="zh-CN" altLang="zh-CN" sz="1400" i="1">
                                  <a:latin typeface="Cambria Math"/>
                                </a:rPr>
                              </m:ctrlPr>
                            </m:dPr>
                            <m:e>
                              <m:sSub>
                                <m:sSubPr>
                                  <m:ctrlPr>
                                    <a:rPr lang="zh-CN" altLang="zh-CN" sz="1400" i="1">
                                      <a:latin typeface="Cambria Math"/>
                                    </a:rPr>
                                  </m:ctrlPr>
                                </m:sSubPr>
                                <m:e>
                                  <m:r>
                                    <a:rPr lang="en-US" altLang="zh-CN" sz="1400" i="1">
                                      <a:latin typeface="Cambria Math"/>
                                    </a:rPr>
                                    <m:t>𝑥</m:t>
                                  </m:r>
                                </m:e>
                                <m:sub>
                                  <m:r>
                                    <a:rPr lang="en-US" altLang="zh-CN" sz="1400" i="1">
                                      <a:latin typeface="Cambria Math"/>
                                    </a:rPr>
                                    <m:t>4</m:t>
                                  </m:r>
                                </m:sub>
                              </m:sSub>
                              <m:r>
                                <a:rPr lang="en-US" altLang="zh-CN" sz="1400">
                                  <a:latin typeface="Cambria Math"/>
                                </a:rPr>
                                <m:t>,</m:t>
                              </m:r>
                              <m:sSub>
                                <m:sSubPr>
                                  <m:ctrlPr>
                                    <a:rPr lang="zh-CN" altLang="zh-CN" sz="1400" i="1">
                                      <a:latin typeface="Cambria Math"/>
                                    </a:rPr>
                                  </m:ctrlPr>
                                </m:sSubPr>
                                <m:e>
                                  <m:r>
                                    <a:rPr lang="en-US" altLang="zh-CN" sz="1400" i="1">
                                      <a:latin typeface="Cambria Math"/>
                                    </a:rPr>
                                    <m:t>𝑦</m:t>
                                  </m:r>
                                </m:e>
                                <m:sub>
                                  <m:r>
                                    <a:rPr lang="en-US" altLang="zh-CN" sz="1400" i="1">
                                      <a:latin typeface="Cambria Math"/>
                                    </a:rPr>
                                    <m:t>4</m:t>
                                  </m:r>
                                </m:sub>
                              </m:sSub>
                            </m:e>
                          </m:d>
                          <m:r>
                            <a:rPr lang="en-US" altLang="zh-CN" sz="1400" i="1">
                              <a:latin typeface="Cambria Math"/>
                            </a:rPr>
                            <m:t>||</m:t>
                          </m:r>
                        </m:e>
                        <m:sub>
                          <m:r>
                            <a:rPr lang="en-US" altLang="zh-CN" sz="1400" i="1">
                              <a:latin typeface="Cambria Math"/>
                            </a:rPr>
                            <m:t>2</m:t>
                          </m:r>
                        </m:sub>
                      </m:sSub>
                    </m:oMath>
                  </m:oMathPara>
                </a14:m>
                <a:endParaRPr lang="zh-CN" altLang="en-US" sz="1400" dirty="0"/>
              </a:p>
            </p:txBody>
          </p:sp>
        </mc:Choice>
        <mc:Fallback xmlns="">
          <p:sp>
            <p:nvSpPr>
              <p:cNvPr id="8" name="矩形 7"/>
              <p:cNvSpPr>
                <a:spLocks noRot="1" noChangeAspect="1" noMove="1" noResize="1" noEditPoints="1" noAdjustHandles="1" noChangeArrowheads="1" noChangeShapeType="1" noTextEdit="1"/>
              </p:cNvSpPr>
              <p:nvPr/>
            </p:nvSpPr>
            <p:spPr>
              <a:xfrm>
                <a:off x="539552" y="5024796"/>
                <a:ext cx="5454352" cy="544765"/>
              </a:xfrm>
              <a:prstGeom prst="rect">
                <a:avLst/>
              </a:prstGeom>
              <a:blipFill rotWithShape="1">
                <a:blip r:embed="rId8"/>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0652097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调整策略</a:t>
            </a:r>
            <a:endParaRPr lang="zh-CN" altLang="en-US" dirty="0"/>
          </a:p>
        </p:txBody>
      </p:sp>
      <p:sp>
        <p:nvSpPr>
          <p:cNvPr id="3" name="内容占位符 2"/>
          <p:cNvSpPr>
            <a:spLocks noGrp="1"/>
          </p:cNvSpPr>
          <p:nvPr>
            <p:ph idx="1"/>
          </p:nvPr>
        </p:nvSpPr>
        <p:spPr/>
        <p:txBody>
          <a:bodyPr/>
          <a:lstStyle/>
          <a:p>
            <a:r>
              <a:rPr lang="zh-CN" altLang="en-US" dirty="0" smtClean="0"/>
              <a:t>如何确定等待时间</a:t>
            </a:r>
            <a:endParaRPr lang="zh-CN" altLang="en-US" dirty="0"/>
          </a:p>
        </p:txBody>
      </p:sp>
    </p:spTree>
    <p:extLst>
      <p:ext uri="{BB962C8B-B14F-4D97-AF65-F5344CB8AC3E}">
        <p14:creationId xmlns:p14="http://schemas.microsoft.com/office/powerpoint/2010/main" val="22739513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9592" y="764704"/>
            <a:ext cx="4536622" cy="745152"/>
          </a:xfrm>
        </p:spPr>
        <p:txBody>
          <a:bodyPr/>
          <a:lstStyle/>
          <a:p>
            <a:r>
              <a:rPr lang="zh-CN" altLang="en-US" dirty="0" smtClean="0"/>
              <a:t>等待时间的确定</a:t>
            </a:r>
            <a:endParaRPr lang="zh-CN" altLang="en-US" dirty="0"/>
          </a:p>
        </p:txBody>
      </p:sp>
      <mc:AlternateContent xmlns:mc="http://schemas.openxmlformats.org/markup-compatibility/2006" xmlns:a14="http://schemas.microsoft.com/office/drawing/2010/main">
        <mc:Choice Requires="a14">
          <p:sp>
            <p:nvSpPr>
              <p:cNvPr id="8" name="矩形 7"/>
              <p:cNvSpPr/>
              <p:nvPr/>
            </p:nvSpPr>
            <p:spPr>
              <a:xfrm>
                <a:off x="1403648" y="4878452"/>
                <a:ext cx="1921680" cy="369332"/>
              </a:xfrm>
              <a:prstGeom prst="rect">
                <a:avLst/>
              </a:prstGeom>
            </p:spPr>
            <p:txBody>
              <a:bodyPr wrap="none">
                <a:spAutoFit/>
              </a:bodyPr>
              <a:lstStyle/>
              <a:p>
                <a:r>
                  <a:rPr lang="el-GR" altLang="zh-CN" i="1" dirty="0" smtClean="0">
                    <a:ea typeface="Cambria Math"/>
                  </a:rPr>
                  <a:t>τ</a:t>
                </a:r>
                <a14:m>
                  <m:oMath xmlns:m="http://schemas.openxmlformats.org/officeDocument/2006/math">
                    <m:r>
                      <a:rPr lang="en-US" altLang="zh-CN" i="1">
                        <a:latin typeface="Cambria Math"/>
                        <a:ea typeface="Cambria Math"/>
                      </a:rPr>
                      <m:t>∈</m:t>
                    </m:r>
                    <m:sSub>
                      <m:sSubPr>
                        <m:ctrlPr>
                          <a:rPr lang="zh-CN" altLang="zh-CN" i="1">
                            <a:latin typeface="Cambria Math"/>
                          </a:rPr>
                        </m:ctrlPr>
                      </m:sSubPr>
                      <m:e>
                        <m:r>
                          <a:rPr lang="en-US" altLang="zh-CN" i="1">
                            <a:latin typeface="Cambria Math"/>
                          </a:rPr>
                          <m:t>(</m:t>
                        </m:r>
                        <m:r>
                          <a:rPr lang="en-US" altLang="zh-CN" b="0" i="1" smtClean="0">
                            <a:latin typeface="Cambria Math"/>
                          </a:rPr>
                          <m:t>0</m:t>
                        </m:r>
                        <m:r>
                          <a:rPr lang="zh-CN" altLang="en-US" b="0" i="1" smtClean="0">
                            <a:latin typeface="Cambria Math"/>
                          </a:rPr>
                          <m:t>，</m:t>
                        </m:r>
                        <m:r>
                          <a:rPr lang="en-US" altLang="zh-CN" i="1">
                            <a:latin typeface="Cambria Math"/>
                          </a:rPr>
                          <m:t>𝑡</m:t>
                        </m:r>
                        <m:r>
                          <a:rPr lang="en-US" altLang="zh-CN" b="0" i="1" smtClean="0">
                            <a:latin typeface="Cambria Math"/>
                          </a:rPr>
                          <m:t>𝑠</m:t>
                        </m:r>
                      </m:e>
                      <m:sub>
                        <m:r>
                          <a:rPr lang="en-US" altLang="zh-CN" b="0" i="1" smtClean="0">
                            <a:latin typeface="Cambria Math"/>
                          </a:rPr>
                          <m:t>2</m:t>
                        </m:r>
                      </m:sub>
                    </m:sSub>
                    <m:r>
                      <a:rPr lang="en-US" altLang="zh-CN" b="0" i="1" smtClean="0">
                        <a:latin typeface="Cambria Math"/>
                      </a:rPr>
                      <m:t>−</m:t>
                    </m:r>
                    <m:r>
                      <a:rPr lang="en-US" altLang="zh-CN" i="1">
                        <a:latin typeface="Cambria Math"/>
                      </a:rPr>
                      <m:t>𝑡</m:t>
                    </m:r>
                    <m:sSub>
                      <m:sSubPr>
                        <m:ctrlPr>
                          <a:rPr lang="en-US" altLang="zh-CN" i="1">
                            <a:latin typeface="Cambria Math"/>
                          </a:rPr>
                        </m:ctrlPr>
                      </m:sSubPr>
                      <m:e>
                        <m:r>
                          <a:rPr lang="en-US" altLang="zh-CN" b="0" i="1" smtClean="0">
                            <a:latin typeface="Cambria Math"/>
                          </a:rPr>
                          <m:t>𝑚</m:t>
                        </m:r>
                      </m:e>
                      <m:sub>
                        <m:r>
                          <a:rPr lang="en-US" altLang="zh-CN" b="0" i="1" smtClean="0">
                            <a:latin typeface="Cambria Math"/>
                          </a:rPr>
                          <m:t>1</m:t>
                        </m:r>
                      </m:sub>
                    </m:sSub>
                    <m:r>
                      <a:rPr lang="en-US" altLang="zh-CN" i="1">
                        <a:latin typeface="Cambria Math"/>
                      </a:rPr>
                      <m:t>)</m:t>
                    </m:r>
                  </m:oMath>
                </a14:m>
                <a:endParaRPr lang="zh-CN" altLang="en-US" dirty="0"/>
              </a:p>
            </p:txBody>
          </p:sp>
        </mc:Choice>
        <mc:Fallback xmlns="">
          <p:sp>
            <p:nvSpPr>
              <p:cNvPr id="8" name="矩形 7"/>
              <p:cNvSpPr>
                <a:spLocks noRot="1" noChangeAspect="1" noMove="1" noResize="1" noEditPoints="1" noAdjustHandles="1" noChangeArrowheads="1" noChangeShapeType="1" noTextEdit="1"/>
              </p:cNvSpPr>
              <p:nvPr/>
            </p:nvSpPr>
            <p:spPr>
              <a:xfrm>
                <a:off x="1403648" y="4878452"/>
                <a:ext cx="1921680" cy="369332"/>
              </a:xfrm>
              <a:prstGeom prst="rect">
                <a:avLst/>
              </a:prstGeom>
              <a:blipFill rotWithShape="1">
                <a:blip r:embed="rId2"/>
                <a:stretch>
                  <a:fillRect l="-2540" t="-8197" b="-24590"/>
                </a:stretch>
              </a:blipFill>
            </p:spPr>
            <p:txBody>
              <a:bodyPr/>
              <a:lstStyle/>
              <a:p>
                <a:r>
                  <a:rPr lang="zh-CN" altLang="en-US">
                    <a:noFill/>
                  </a:rPr>
                  <a:t> </a:t>
                </a:r>
              </a:p>
            </p:txBody>
          </p:sp>
        </mc:Fallback>
      </mc:AlternateContent>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3820" y="2204864"/>
            <a:ext cx="2876550"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810667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4" name="矩形 3"/>
              <p:cNvSpPr/>
              <p:nvPr/>
            </p:nvSpPr>
            <p:spPr>
              <a:xfrm>
                <a:off x="1349056" y="4941168"/>
                <a:ext cx="1501693" cy="369332"/>
              </a:xfrm>
              <a:prstGeom prst="rect">
                <a:avLst/>
              </a:prstGeom>
            </p:spPr>
            <p:txBody>
              <a:bodyPr wrap="none">
                <a:spAutoFit/>
              </a:bodyPr>
              <a:lstStyle/>
              <a:p>
                <a:r>
                  <a:rPr lang="el-GR" altLang="zh-CN" i="1" dirty="0" smtClean="0">
                    <a:ea typeface="Cambria Math"/>
                  </a:rPr>
                  <a:t>τ</a:t>
                </a:r>
                <a14:m>
                  <m:oMath xmlns:m="http://schemas.openxmlformats.org/officeDocument/2006/math">
                    <m:r>
                      <a:rPr lang="en-US" altLang="zh-CN" i="1" dirty="0">
                        <a:latin typeface="Cambria Math"/>
                        <a:ea typeface="Cambria Math"/>
                      </a:rPr>
                      <m:t>=</m:t>
                    </m:r>
                    <m:sSub>
                      <m:sSubPr>
                        <m:ctrlPr>
                          <a:rPr lang="zh-CN" altLang="zh-CN" i="1">
                            <a:latin typeface="Cambria Math"/>
                          </a:rPr>
                        </m:ctrlPr>
                      </m:sSubPr>
                      <m:e>
                        <m:r>
                          <a:rPr lang="en-US" altLang="zh-CN" i="1">
                            <a:latin typeface="Cambria Math"/>
                          </a:rPr>
                          <m:t>𝑡</m:t>
                        </m:r>
                        <m:r>
                          <a:rPr lang="en-US" altLang="zh-CN" b="0" i="1" smtClean="0">
                            <a:latin typeface="Cambria Math"/>
                          </a:rPr>
                          <m:t>𝑠</m:t>
                        </m:r>
                      </m:e>
                      <m:sub>
                        <m:r>
                          <a:rPr lang="en-US" altLang="zh-CN" i="1">
                            <a:latin typeface="Cambria Math"/>
                          </a:rPr>
                          <m:t>2</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b="0" i="1" smtClean="0">
                            <a:latin typeface="Cambria Math"/>
                          </a:rPr>
                          <m:t>𝑚</m:t>
                        </m:r>
                      </m:e>
                      <m:sub>
                        <m:r>
                          <a:rPr lang="en-US" altLang="zh-CN" i="1">
                            <a:latin typeface="Cambria Math"/>
                          </a:rPr>
                          <m:t>1</m:t>
                        </m:r>
                      </m:sub>
                    </m:sSub>
                  </m:oMath>
                </a14:m>
                <a:endParaRPr lang="zh-CN" altLang="en-US" dirty="0"/>
              </a:p>
            </p:txBody>
          </p:sp>
        </mc:Choice>
        <mc:Fallback xmlns="">
          <p:sp>
            <p:nvSpPr>
              <p:cNvPr id="4" name="矩形 3"/>
              <p:cNvSpPr>
                <a:spLocks noRot="1" noChangeAspect="1" noMove="1" noResize="1" noEditPoints="1" noAdjustHandles="1" noChangeArrowheads="1" noChangeShapeType="1" noTextEdit="1"/>
              </p:cNvSpPr>
              <p:nvPr/>
            </p:nvSpPr>
            <p:spPr>
              <a:xfrm>
                <a:off x="1349056" y="4941168"/>
                <a:ext cx="1501693" cy="369332"/>
              </a:xfrm>
              <a:prstGeom prst="rect">
                <a:avLst/>
              </a:prstGeom>
              <a:blipFill rotWithShape="1">
                <a:blip r:embed="rId2"/>
                <a:stretch>
                  <a:fillRect l="-3239" t="-8333" b="-26667"/>
                </a:stretch>
              </a:blipFill>
            </p:spPr>
            <p:txBody>
              <a:bodyPr/>
              <a:lstStyle/>
              <a:p>
                <a:r>
                  <a:rPr lang="zh-CN" altLang="en-US">
                    <a:noFill/>
                  </a:rPr>
                  <a:t> </a:t>
                </a:r>
              </a:p>
            </p:txBody>
          </p:sp>
        </mc:Fallback>
      </mc:AlternateContent>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0986" y="2636912"/>
            <a:ext cx="2876550"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782652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4" name="矩形 3"/>
              <p:cNvSpPr/>
              <p:nvPr/>
            </p:nvSpPr>
            <p:spPr>
              <a:xfrm>
                <a:off x="1115616" y="4941168"/>
                <a:ext cx="2618345" cy="646331"/>
              </a:xfrm>
              <a:prstGeom prst="rect">
                <a:avLst/>
              </a:prstGeom>
            </p:spPr>
            <p:txBody>
              <a:bodyPr wrap="none">
                <a:spAutoFit/>
              </a:bodyPr>
              <a:lstStyle/>
              <a:p>
                <a:r>
                  <a:rPr lang="el-GR" altLang="zh-CN" i="1" dirty="0" smtClean="0">
                    <a:ea typeface="Cambria Math"/>
                  </a:rPr>
                  <a:t>τ</a:t>
                </a:r>
                <a14:m>
                  <m:oMath xmlns:m="http://schemas.openxmlformats.org/officeDocument/2006/math">
                    <m:r>
                      <a:rPr lang="en-US" altLang="zh-CN" i="1">
                        <a:latin typeface="Cambria Math"/>
                        <a:ea typeface="Cambria Math"/>
                      </a:rPr>
                      <m:t>∈</m:t>
                    </m:r>
                    <m:sSub>
                      <m:sSubPr>
                        <m:ctrlPr>
                          <a:rPr lang="zh-CN" altLang="zh-CN" i="1">
                            <a:latin typeface="Cambria Math"/>
                          </a:rPr>
                        </m:ctrlPr>
                      </m:sSubPr>
                      <m:e>
                        <m:r>
                          <a:rPr lang="en-US" altLang="zh-CN" b="0" i="1" smtClean="0">
                            <a:latin typeface="Cambria Math"/>
                          </a:rPr>
                          <m:t>(</m:t>
                        </m:r>
                        <m:r>
                          <a:rPr lang="en-US" altLang="zh-CN" i="1">
                            <a:latin typeface="Cambria Math"/>
                          </a:rPr>
                          <m:t>𝑡</m:t>
                        </m:r>
                        <m:r>
                          <a:rPr lang="en-US" altLang="zh-CN" b="0" i="1" smtClean="0">
                            <a:latin typeface="Cambria Math"/>
                          </a:rPr>
                          <m:t>𝑠</m:t>
                        </m:r>
                      </m:e>
                      <m:sub>
                        <m:r>
                          <a:rPr lang="en-US" altLang="zh-CN" i="1">
                            <a:latin typeface="Cambria Math"/>
                          </a:rPr>
                          <m:t>2</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b="0" i="1" smtClean="0">
                            <a:latin typeface="Cambria Math"/>
                          </a:rPr>
                          <m:t>𝑚</m:t>
                        </m:r>
                      </m:e>
                      <m:sub>
                        <m:r>
                          <a:rPr lang="en-US" altLang="zh-CN" i="1">
                            <a:latin typeface="Cambria Math"/>
                          </a:rPr>
                          <m:t>1</m:t>
                        </m:r>
                      </m:sub>
                    </m:sSub>
                    <m:r>
                      <a:rPr lang="en-US" altLang="zh-CN" b="0" i="1" smtClean="0">
                        <a:latin typeface="Cambria Math"/>
                      </a:rPr>
                      <m:t>,</m:t>
                    </m:r>
                    <m:sSub>
                      <m:sSubPr>
                        <m:ctrlPr>
                          <a:rPr lang="zh-CN" altLang="zh-CN" i="1" smtClean="0">
                            <a:latin typeface="Cambria Math"/>
                          </a:rPr>
                        </m:ctrlPr>
                      </m:sSubPr>
                      <m:e>
                        <m:r>
                          <a:rPr lang="en-US" altLang="zh-CN" i="1">
                            <a:latin typeface="Cambria Math"/>
                          </a:rPr>
                          <m:t>𝑡</m:t>
                        </m:r>
                        <m:r>
                          <a:rPr lang="en-US" altLang="zh-CN" b="0" i="1" smtClean="0">
                            <a:latin typeface="Cambria Math"/>
                          </a:rPr>
                          <m:t>𝑠</m:t>
                        </m:r>
                      </m:e>
                      <m:sub>
                        <m:r>
                          <a:rPr lang="en-US" altLang="zh-CN" b="0" i="1" smtClean="0">
                            <a:latin typeface="Cambria Math"/>
                          </a:rPr>
                          <m:t>3</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b="0" i="1" smtClean="0">
                            <a:latin typeface="Cambria Math"/>
                          </a:rPr>
                          <m:t>𝑚</m:t>
                        </m:r>
                      </m:e>
                      <m:sub>
                        <m:r>
                          <a:rPr lang="en-US" altLang="zh-CN" i="1">
                            <a:latin typeface="Cambria Math"/>
                          </a:rPr>
                          <m:t>1</m:t>
                        </m:r>
                      </m:sub>
                    </m:sSub>
                    <m:r>
                      <a:rPr lang="en-US" altLang="zh-CN" b="0" i="1" smtClean="0">
                        <a:latin typeface="Cambria Math"/>
                      </a:rPr>
                      <m:t>)</m:t>
                    </m:r>
                  </m:oMath>
                </a14:m>
                <a:endParaRPr lang="zh-CN" altLang="en-US" dirty="0"/>
              </a:p>
              <a:p>
                <a:endParaRPr lang="zh-CN" altLang="en-US" dirty="0"/>
              </a:p>
            </p:txBody>
          </p:sp>
        </mc:Choice>
        <mc:Fallback xmlns="">
          <p:sp>
            <p:nvSpPr>
              <p:cNvPr id="4" name="矩形 3"/>
              <p:cNvSpPr>
                <a:spLocks noRot="1" noChangeAspect="1" noMove="1" noResize="1" noEditPoints="1" noAdjustHandles="1" noChangeArrowheads="1" noChangeShapeType="1" noTextEdit="1"/>
              </p:cNvSpPr>
              <p:nvPr/>
            </p:nvSpPr>
            <p:spPr>
              <a:xfrm>
                <a:off x="1115616" y="4941168"/>
                <a:ext cx="2618345" cy="646331"/>
              </a:xfrm>
              <a:prstGeom prst="rect">
                <a:avLst/>
              </a:prstGeom>
              <a:blipFill rotWithShape="1">
                <a:blip r:embed="rId2"/>
                <a:stretch>
                  <a:fillRect l="-1860" t="-4717"/>
                </a:stretch>
              </a:blipFill>
            </p:spPr>
            <p:txBody>
              <a:bodyPr/>
              <a:lstStyle/>
              <a:p>
                <a:r>
                  <a:rPr lang="zh-CN" altLang="en-US">
                    <a:noFill/>
                  </a:rPr>
                  <a:t> </a:t>
                </a:r>
              </a:p>
            </p:txBody>
          </p:sp>
        </mc:Fallback>
      </mc:AlternateContent>
      <p:sp>
        <p:nvSpPr>
          <p:cNvPr id="5" name="TextBox 4"/>
          <p:cNvSpPr txBox="1"/>
          <p:nvPr/>
        </p:nvSpPr>
        <p:spPr>
          <a:xfrm>
            <a:off x="4341515" y="4941168"/>
            <a:ext cx="1886669" cy="369332"/>
          </a:xfrm>
          <a:prstGeom prst="rect">
            <a:avLst/>
          </a:prstGeom>
          <a:noFill/>
        </p:spPr>
        <p:txBody>
          <a:bodyPr wrap="square" rtlCol="0">
            <a:spAutoFit/>
          </a:bodyPr>
          <a:lstStyle/>
          <a:p>
            <a:r>
              <a:rPr lang="zh-CN" altLang="en-US" dirty="0"/>
              <a:t>这种</a:t>
            </a:r>
            <a:r>
              <a:rPr lang="zh-CN" altLang="en-US" dirty="0" smtClean="0"/>
              <a:t>情况不考虑</a:t>
            </a:r>
            <a:endParaRPr lang="zh-CN" alt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2912" y="2524125"/>
            <a:ext cx="2876550"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959221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4" name="矩形 3"/>
              <p:cNvSpPr/>
              <p:nvPr/>
            </p:nvSpPr>
            <p:spPr>
              <a:xfrm>
                <a:off x="1331640" y="4941168"/>
                <a:ext cx="1408719" cy="369332"/>
              </a:xfrm>
              <a:prstGeom prst="rect">
                <a:avLst/>
              </a:prstGeom>
            </p:spPr>
            <p:txBody>
              <a:bodyPr wrap="none">
                <a:spAutoFit/>
              </a:bodyPr>
              <a:lstStyle/>
              <a:p>
                <a:r>
                  <a:rPr lang="el-GR" altLang="zh-CN" i="1" dirty="0" smtClean="0">
                    <a:ea typeface="Cambria Math"/>
                  </a:rPr>
                  <a:t>Τ</a:t>
                </a:r>
                <a:r>
                  <a:rPr lang="en-US" altLang="zh-CN" i="1" dirty="0" smtClean="0">
                    <a:ea typeface="Cambria Math"/>
                  </a:rPr>
                  <a:t>=</a:t>
                </a:r>
                <a14:m>
                  <m:oMath xmlns:m="http://schemas.openxmlformats.org/officeDocument/2006/math">
                    <m:sSub>
                      <m:sSubPr>
                        <m:ctrlPr>
                          <a:rPr lang="zh-CN" altLang="zh-CN" i="1">
                            <a:latin typeface="Cambria Math"/>
                          </a:rPr>
                        </m:ctrlPr>
                      </m:sSubPr>
                      <m:e>
                        <m:r>
                          <a:rPr lang="en-US" altLang="zh-CN" i="1">
                            <a:latin typeface="Cambria Math"/>
                          </a:rPr>
                          <m:t>𝑡</m:t>
                        </m:r>
                        <m:r>
                          <a:rPr lang="en-US" altLang="zh-CN" b="0" i="1" smtClean="0">
                            <a:latin typeface="Cambria Math"/>
                          </a:rPr>
                          <m:t>𝑠</m:t>
                        </m:r>
                      </m:e>
                      <m:sub>
                        <m:r>
                          <a:rPr lang="en-US" altLang="zh-CN" i="1">
                            <a:latin typeface="Cambria Math"/>
                          </a:rPr>
                          <m:t>3</m:t>
                        </m:r>
                      </m:sub>
                    </m:sSub>
                    <m:r>
                      <a:rPr lang="en-US" altLang="zh-CN" i="1">
                        <a:latin typeface="Cambria Math"/>
                      </a:rPr>
                      <m:t>−</m:t>
                    </m:r>
                    <m:r>
                      <a:rPr lang="en-US" altLang="zh-CN" i="1">
                        <a:latin typeface="Cambria Math"/>
                      </a:rPr>
                      <m:t>𝑡</m:t>
                    </m:r>
                    <m:sSub>
                      <m:sSubPr>
                        <m:ctrlPr>
                          <a:rPr lang="en-US" altLang="zh-CN" i="1">
                            <a:latin typeface="Cambria Math"/>
                          </a:rPr>
                        </m:ctrlPr>
                      </m:sSubPr>
                      <m:e>
                        <m:r>
                          <a:rPr lang="en-US" altLang="zh-CN" b="0" i="1" smtClean="0">
                            <a:latin typeface="Cambria Math"/>
                          </a:rPr>
                          <m:t>𝑚</m:t>
                        </m:r>
                      </m:e>
                      <m:sub>
                        <m:r>
                          <a:rPr lang="en-US" altLang="zh-CN" i="1">
                            <a:latin typeface="Cambria Math"/>
                          </a:rPr>
                          <m:t>1</m:t>
                        </m:r>
                      </m:sub>
                    </m:sSub>
                  </m:oMath>
                </a14:m>
                <a:endParaRPr lang="zh-CN" altLang="en-US" dirty="0"/>
              </a:p>
            </p:txBody>
          </p:sp>
        </mc:Choice>
        <mc:Fallback xmlns="">
          <p:sp>
            <p:nvSpPr>
              <p:cNvPr id="4" name="矩形 3"/>
              <p:cNvSpPr>
                <a:spLocks noRot="1" noChangeAspect="1" noMove="1" noResize="1" noEditPoints="1" noAdjustHandles="1" noChangeArrowheads="1" noChangeShapeType="1" noTextEdit="1"/>
              </p:cNvSpPr>
              <p:nvPr/>
            </p:nvSpPr>
            <p:spPr>
              <a:xfrm>
                <a:off x="1331640" y="4941168"/>
                <a:ext cx="1408719" cy="369332"/>
              </a:xfrm>
              <a:prstGeom prst="rect">
                <a:avLst/>
              </a:prstGeom>
              <a:blipFill rotWithShape="1">
                <a:blip r:embed="rId2"/>
                <a:stretch>
                  <a:fillRect l="-3448" t="-8333" b="-26667"/>
                </a:stretch>
              </a:blipFill>
            </p:spPr>
            <p:txBody>
              <a:bodyPr/>
              <a:lstStyle/>
              <a:p>
                <a:r>
                  <a:rPr lang="zh-CN" altLang="en-US">
                    <a:noFill/>
                  </a:rPr>
                  <a:t> </a:t>
                </a:r>
              </a:p>
            </p:txBody>
          </p:sp>
        </mc:Fallback>
      </mc:AlternateContent>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0090" y="2541185"/>
            <a:ext cx="2981325"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175984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一般判断的简单流程图</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lnSpcReduction="20000"/>
              </a:bodyPr>
              <a:lstStyle/>
              <a:p>
                <a:r>
                  <a:rPr lang="en-US" altLang="zh-CN" dirty="0" smtClean="0"/>
                  <a:t>1.</a:t>
                </a:r>
                <a:r>
                  <a:rPr lang="zh-CN" altLang="en-US" dirty="0" smtClean="0"/>
                  <a:t>判断该步移动哪只蚂蚁。</a:t>
                </a:r>
                <a:endParaRPr lang="en-US" altLang="zh-CN" dirty="0" smtClean="0"/>
              </a:p>
              <a:p>
                <a:r>
                  <a:rPr lang="en-US" altLang="zh-CN" dirty="0" smtClean="0"/>
                  <a:t>2.</a:t>
                </a:r>
                <a:r>
                  <a:rPr lang="zh-CN" altLang="en-US" dirty="0" smtClean="0"/>
                  <a:t>从可到达的点中选择一个作为目的地。</a:t>
                </a:r>
                <a:endParaRPr lang="en-US" altLang="zh-CN" dirty="0" smtClean="0"/>
              </a:p>
              <a:p>
                <a:r>
                  <a:rPr lang="en-US" altLang="zh-CN" dirty="0" smtClean="0"/>
                  <a:t>3.</a:t>
                </a:r>
                <a:r>
                  <a:rPr lang="zh-CN" altLang="en-US" dirty="0" smtClean="0"/>
                  <a:t>判断是否相撞。</a:t>
                </a:r>
                <a:endParaRPr lang="en-US" altLang="zh-CN" dirty="0" smtClean="0"/>
              </a:p>
              <a:p>
                <a:r>
                  <a:rPr lang="en-US" altLang="zh-CN" dirty="0" smtClean="0"/>
                  <a:t>4.</a:t>
                </a:r>
                <a:r>
                  <a:rPr lang="zh-CN" altLang="en-US" dirty="0" smtClean="0"/>
                  <a:t>若不相撞，选择该点作为目的地，转至</a:t>
                </a:r>
                <a:r>
                  <a:rPr lang="en-US" altLang="zh-CN" dirty="0" smtClean="0"/>
                  <a:t>6</a:t>
                </a:r>
                <a:r>
                  <a:rPr lang="zh-CN" altLang="en-US" dirty="0" smtClean="0"/>
                  <a:t>。</a:t>
                </a:r>
                <a:endParaRPr lang="en-US" altLang="zh-CN" dirty="0" smtClean="0"/>
              </a:p>
              <a:p>
                <a:pPr marL="68580" indent="0">
                  <a:buNone/>
                </a:pPr>
                <a:r>
                  <a:rPr lang="en-US" altLang="zh-CN" dirty="0"/>
                  <a:t> </a:t>
                </a:r>
                <a:r>
                  <a:rPr lang="en-US" altLang="zh-CN" dirty="0" smtClean="0"/>
                  <a:t>     </a:t>
                </a:r>
                <a:r>
                  <a:rPr lang="zh-CN" altLang="en-US" dirty="0" smtClean="0"/>
                  <a:t>若相撞，确定等待时间。</a:t>
                </a:r>
                <a:endParaRPr lang="en-US" altLang="zh-CN" dirty="0" smtClean="0"/>
              </a:p>
              <a:p>
                <a:r>
                  <a:rPr lang="en-US" altLang="zh-CN" dirty="0" smtClean="0"/>
                  <a:t>5.</a:t>
                </a:r>
                <a:r>
                  <a:rPr lang="zh-CN" altLang="en-US" dirty="0" smtClean="0"/>
                  <a:t>若存在可行等待时间</a:t>
                </a:r>
                <a14:m>
                  <m:oMath xmlns:m="http://schemas.openxmlformats.org/officeDocument/2006/math">
                    <m:r>
                      <a:rPr lang="zh-CN" altLang="en-US" i="1" smtClean="0">
                        <a:latin typeface="Cambria Math"/>
                      </a:rPr>
                      <m:t>𝜏</m:t>
                    </m:r>
                  </m:oMath>
                </a14:m>
                <a:r>
                  <a:rPr lang="zh-CN" altLang="en-US" dirty="0" smtClean="0"/>
                  <a:t>，则等待</a:t>
                </a:r>
                <a14:m>
                  <m:oMath xmlns:m="http://schemas.openxmlformats.org/officeDocument/2006/math">
                    <m:r>
                      <a:rPr lang="zh-CN" altLang="en-US" i="1">
                        <a:latin typeface="Cambria Math"/>
                      </a:rPr>
                      <m:t>𝜏</m:t>
                    </m:r>
                  </m:oMath>
                </a14:m>
                <a:r>
                  <a:rPr lang="zh-CN" altLang="en-US" dirty="0" smtClean="0"/>
                  <a:t>，</a:t>
                </a:r>
                <a:r>
                  <a:rPr lang="zh-CN" altLang="en-US" dirty="0"/>
                  <a:t>选择该点作为</a:t>
                </a:r>
                <a:r>
                  <a:rPr lang="zh-CN" altLang="en-US" dirty="0" smtClean="0"/>
                  <a:t>目的地。</a:t>
                </a:r>
                <a:r>
                  <a:rPr lang="en-US" altLang="zh-CN" dirty="0" smtClean="0"/>
                  <a:t>      </a:t>
                </a:r>
              </a:p>
              <a:p>
                <a:pPr marL="68580" indent="0">
                  <a:buNone/>
                </a:pPr>
                <a:r>
                  <a:rPr lang="en-US" altLang="zh-CN" dirty="0"/>
                  <a:t> </a:t>
                </a:r>
                <a:r>
                  <a:rPr lang="en-US" altLang="zh-CN" dirty="0" smtClean="0"/>
                  <a:t>     </a:t>
                </a:r>
                <a:r>
                  <a:rPr lang="zh-CN" altLang="en-US" dirty="0" smtClean="0"/>
                  <a:t>若不存在，取消该条总路径，从头开始。</a:t>
                </a:r>
                <a:endParaRPr lang="en-US" altLang="zh-CN" dirty="0" smtClean="0"/>
              </a:p>
              <a:p>
                <a:r>
                  <a:rPr lang="en-US" altLang="zh-CN" dirty="0" smtClean="0"/>
                  <a:t>6.</a:t>
                </a:r>
                <a:r>
                  <a:rPr lang="zh-CN" altLang="en-US" dirty="0" smtClean="0"/>
                  <a:t>完成该步移动，记录目的地和等待时间等信息，开始下一步移动。</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347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8470223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回路的构成</a:t>
            </a:r>
            <a:endParaRPr lang="zh-CN" altLang="en-US" dirty="0"/>
          </a:p>
        </p:txBody>
      </p:sp>
      <p:sp>
        <p:nvSpPr>
          <p:cNvPr id="3" name="内容占位符 2"/>
          <p:cNvSpPr>
            <a:spLocks noGrp="1"/>
          </p:cNvSpPr>
          <p:nvPr>
            <p:ph idx="1"/>
          </p:nvPr>
        </p:nvSpPr>
        <p:spPr/>
        <p:txBody>
          <a:bodyPr/>
          <a:lstStyle/>
          <a:p>
            <a:r>
              <a:rPr lang="zh-CN" altLang="en-US" dirty="0" smtClean="0"/>
              <a:t>当两只蚂蚁行走过的总城市（包括起始城市）达到</a:t>
            </a:r>
            <a:r>
              <a:rPr lang="en-US" altLang="zh-CN" dirty="0" smtClean="0"/>
              <a:t>2814</a:t>
            </a:r>
            <a:r>
              <a:rPr lang="zh-CN" altLang="en-US" dirty="0" smtClean="0"/>
              <a:t>个时，两只蚂蚁需回到起始点。</a:t>
            </a:r>
            <a:endParaRPr lang="en-US" altLang="zh-CN" dirty="0" smtClean="0"/>
          </a:p>
          <a:p>
            <a:r>
              <a:rPr lang="zh-CN" altLang="en-US" dirty="0" smtClean="0"/>
              <a:t>但值得注意的是，它们可以回到各自的起始点，也可以回到对方的起始点。</a:t>
            </a:r>
            <a:endParaRPr lang="en-US" altLang="zh-CN" dirty="0" smtClean="0"/>
          </a:p>
          <a:p>
            <a:r>
              <a:rPr lang="zh-CN" altLang="en-US" dirty="0" smtClean="0"/>
              <a:t>若选择后者，由于两个钻头是没有区别的，因此进行下一块版的打洞任务时，只需交换两个钻头的方案即可。</a:t>
            </a:r>
            <a:endParaRPr lang="en-US" altLang="zh-CN" dirty="0" smtClean="0"/>
          </a:p>
          <a:p>
            <a:r>
              <a:rPr lang="zh-CN" altLang="en-US" dirty="0" smtClean="0"/>
              <a:t>判断两种情况，选择最优的一个。</a:t>
            </a:r>
            <a:endParaRPr lang="zh-CN" altLang="en-US" dirty="0"/>
          </a:p>
        </p:txBody>
      </p:sp>
    </p:spTree>
    <p:extLst>
      <p:ext uri="{BB962C8B-B14F-4D97-AF65-F5344CB8AC3E}">
        <p14:creationId xmlns:p14="http://schemas.microsoft.com/office/powerpoint/2010/main" val="10838155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结果</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431721128"/>
              </p:ext>
            </p:extLst>
          </p:nvPr>
        </p:nvGraphicFramePr>
        <p:xfrm>
          <a:off x="1042988" y="2324100"/>
          <a:ext cx="6777036" cy="1381760"/>
        </p:xfrm>
        <a:graphic>
          <a:graphicData uri="http://schemas.openxmlformats.org/drawingml/2006/table">
            <a:tbl>
              <a:tblPr firstRow="1" bandRow="1">
                <a:tableStyleId>{5C22544A-7EE6-4342-B048-85BDC9FD1C3A}</a:tableStyleId>
              </a:tblPr>
              <a:tblGrid>
                <a:gridCol w="1694259"/>
                <a:gridCol w="1694259"/>
                <a:gridCol w="1694259"/>
                <a:gridCol w="1694259"/>
              </a:tblGrid>
              <a:tr h="370840">
                <a:tc>
                  <a:txBody>
                    <a:bodyPr/>
                    <a:lstStyle/>
                    <a:p>
                      <a:endParaRPr lang="zh-CN" altLang="en-US" dirty="0"/>
                    </a:p>
                  </a:txBody>
                  <a:tcPr/>
                </a:tc>
                <a:tc>
                  <a:txBody>
                    <a:bodyPr/>
                    <a:lstStyle/>
                    <a:p>
                      <a:r>
                        <a:rPr lang="zh-CN" altLang="en-US" dirty="0" smtClean="0"/>
                        <a:t>最优化时间</a:t>
                      </a:r>
                      <a:endParaRPr lang="zh-CN" altLang="en-US" dirty="0"/>
                    </a:p>
                  </a:txBody>
                  <a:tcPr/>
                </a:tc>
                <a:tc>
                  <a:txBody>
                    <a:bodyPr/>
                    <a:lstStyle/>
                    <a:p>
                      <a:r>
                        <a:rPr lang="zh-CN" altLang="en-US" dirty="0" smtClean="0"/>
                        <a:t>均衡时间与费用</a:t>
                      </a:r>
                      <a:endParaRPr lang="zh-CN" altLang="en-US" dirty="0"/>
                    </a:p>
                  </a:txBody>
                  <a:tcPr/>
                </a:tc>
                <a:tc>
                  <a:txBody>
                    <a:bodyPr/>
                    <a:lstStyle/>
                    <a:p>
                      <a:r>
                        <a:rPr lang="zh-CN" altLang="en-US" dirty="0" smtClean="0"/>
                        <a:t>最优化费用</a:t>
                      </a:r>
                      <a:endParaRPr lang="zh-CN" altLang="en-US" dirty="0"/>
                    </a:p>
                  </a:txBody>
                  <a:tcPr/>
                </a:tc>
              </a:tr>
              <a:tr h="370840">
                <a:tc>
                  <a:txBody>
                    <a:bodyPr/>
                    <a:lstStyle/>
                    <a:p>
                      <a:r>
                        <a:rPr lang="zh-CN" altLang="en-US" dirty="0" smtClean="0"/>
                        <a:t>时间（</a:t>
                      </a:r>
                      <a:r>
                        <a:rPr lang="en-US" altLang="zh-CN" dirty="0" smtClean="0"/>
                        <a:t>s</a:t>
                      </a:r>
                      <a:r>
                        <a:rPr lang="zh-CN" altLang="en-US" dirty="0" smtClean="0"/>
                        <a:t>）</a:t>
                      </a:r>
                      <a:endParaRPr lang="zh-CN" altLang="en-US" dirty="0"/>
                    </a:p>
                  </a:txBody>
                  <a:tcPr/>
                </a:tc>
                <a:tc>
                  <a:txBody>
                    <a:bodyPr/>
                    <a:lstStyle/>
                    <a:p>
                      <a:r>
                        <a:rPr lang="en-US" altLang="zh-CN" dirty="0" smtClean="0"/>
                        <a:t>154.56</a:t>
                      </a:r>
                      <a:endParaRPr lang="zh-CN" altLang="en-US" dirty="0"/>
                    </a:p>
                  </a:txBody>
                  <a:tcPr/>
                </a:tc>
                <a:tc>
                  <a:txBody>
                    <a:bodyPr/>
                    <a:lstStyle/>
                    <a:p>
                      <a:r>
                        <a:rPr lang="en-US" altLang="zh-CN" dirty="0" smtClean="0"/>
                        <a:t>222.14</a:t>
                      </a:r>
                      <a:endParaRPr lang="zh-CN" altLang="en-US" dirty="0"/>
                    </a:p>
                  </a:txBody>
                  <a:tcPr/>
                </a:tc>
                <a:tc>
                  <a:txBody>
                    <a:bodyPr/>
                    <a:lstStyle/>
                    <a:p>
                      <a:r>
                        <a:rPr lang="en-US" altLang="zh-CN" dirty="0" smtClean="0"/>
                        <a:t>528.81</a:t>
                      </a:r>
                      <a:endParaRPr lang="zh-CN" altLang="en-US" dirty="0"/>
                    </a:p>
                  </a:txBody>
                  <a:tcPr/>
                </a:tc>
              </a:tr>
              <a:tr h="370840">
                <a:tc>
                  <a:txBody>
                    <a:bodyPr/>
                    <a:lstStyle/>
                    <a:p>
                      <a:r>
                        <a:rPr lang="zh-CN" altLang="en-US" dirty="0" smtClean="0"/>
                        <a:t>费用（元）</a:t>
                      </a:r>
                      <a:endParaRPr lang="zh-CN" altLang="en-US" dirty="0"/>
                    </a:p>
                  </a:txBody>
                  <a:tcPr/>
                </a:tc>
                <a:tc>
                  <a:txBody>
                    <a:bodyPr/>
                    <a:lstStyle/>
                    <a:p>
                      <a:r>
                        <a:rPr lang="en-US" altLang="zh-CN" dirty="0" smtClean="0"/>
                        <a:t>1088.7</a:t>
                      </a:r>
                      <a:endParaRPr lang="zh-CN" altLang="en-US" dirty="0"/>
                    </a:p>
                  </a:txBody>
                  <a:tcPr/>
                </a:tc>
                <a:tc>
                  <a:txBody>
                    <a:bodyPr/>
                    <a:lstStyle/>
                    <a:p>
                      <a:r>
                        <a:rPr lang="en-US" altLang="zh-CN" dirty="0" smtClean="0"/>
                        <a:t>1010.6</a:t>
                      </a:r>
                      <a:endParaRPr lang="zh-CN" altLang="en-US" dirty="0"/>
                    </a:p>
                  </a:txBody>
                  <a:tcPr/>
                </a:tc>
                <a:tc>
                  <a:txBody>
                    <a:bodyPr/>
                    <a:lstStyle/>
                    <a:p>
                      <a:r>
                        <a:rPr lang="en-US" altLang="zh-CN" dirty="0" smtClean="0"/>
                        <a:t>948.2</a:t>
                      </a:r>
                      <a:endParaRPr lang="zh-CN" altLang="en-US" dirty="0"/>
                    </a:p>
                  </a:txBody>
                  <a:tcPr/>
                </a:tc>
              </a:tr>
            </a:tbl>
          </a:graphicData>
        </a:graphic>
      </p:graphicFrame>
    </p:spTree>
    <p:extLst>
      <p:ext uri="{BB962C8B-B14F-4D97-AF65-F5344CB8AC3E}">
        <p14:creationId xmlns:p14="http://schemas.microsoft.com/office/powerpoint/2010/main" val="24303210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单钻头钻孔问题</a:t>
            </a:r>
            <a:endParaRPr lang="zh-CN" altLang="en-US" dirty="0"/>
          </a:p>
        </p:txBody>
      </p:sp>
      <p:sp>
        <p:nvSpPr>
          <p:cNvPr id="3" name="内容占位符 2"/>
          <p:cNvSpPr>
            <a:spLocks noGrp="1"/>
          </p:cNvSpPr>
          <p:nvPr>
            <p:ph idx="1"/>
          </p:nvPr>
        </p:nvSpPr>
        <p:spPr/>
        <p:txBody>
          <a:bodyPr/>
          <a:lstStyle/>
          <a:p>
            <a:r>
              <a:rPr lang="zh-CN" altLang="en-US" dirty="0" smtClean="0"/>
              <a:t>无序单孔型问题</a:t>
            </a:r>
            <a:endParaRPr lang="en-US" altLang="zh-CN" dirty="0" smtClean="0"/>
          </a:p>
          <a:p>
            <a:endParaRPr lang="en-US" altLang="zh-CN" dirty="0" smtClean="0"/>
          </a:p>
          <a:p>
            <a:r>
              <a:rPr lang="zh-CN" altLang="en-US" dirty="0" smtClean="0"/>
              <a:t>无序多孔型问题</a:t>
            </a:r>
            <a:endParaRPr lang="en-US" altLang="zh-CN" dirty="0" smtClean="0"/>
          </a:p>
          <a:p>
            <a:endParaRPr lang="en-US" altLang="zh-CN" dirty="0" smtClean="0"/>
          </a:p>
          <a:p>
            <a:r>
              <a:rPr lang="zh-CN" altLang="en-US" dirty="0" smtClean="0"/>
              <a:t>有序多孔型问题</a:t>
            </a:r>
            <a:endParaRPr lang="zh-CN" altLang="en-US" dirty="0"/>
          </a:p>
        </p:txBody>
      </p:sp>
      <p:sp>
        <p:nvSpPr>
          <p:cNvPr id="4" name="TextBox 3"/>
          <p:cNvSpPr txBox="1"/>
          <p:nvPr/>
        </p:nvSpPr>
        <p:spPr>
          <a:xfrm>
            <a:off x="4427984" y="2884294"/>
            <a:ext cx="1656184" cy="369332"/>
          </a:xfrm>
          <a:prstGeom prst="rect">
            <a:avLst/>
          </a:prstGeom>
          <a:noFill/>
        </p:spPr>
        <p:txBody>
          <a:bodyPr wrap="square" rtlCol="0">
            <a:spAutoFit/>
          </a:bodyPr>
          <a:lstStyle/>
          <a:p>
            <a:r>
              <a:rPr lang="zh-CN" altLang="en-US" dirty="0" smtClean="0"/>
              <a:t>转换（扩增）</a:t>
            </a:r>
            <a:endParaRPr lang="zh-CN" altLang="en-US" dirty="0"/>
          </a:p>
        </p:txBody>
      </p:sp>
      <p:sp>
        <p:nvSpPr>
          <p:cNvPr id="21" name="下弧形箭头 20"/>
          <p:cNvSpPr/>
          <p:nvPr/>
        </p:nvSpPr>
        <p:spPr>
          <a:xfrm rot="16200000">
            <a:off x="3779912" y="2699628"/>
            <a:ext cx="720080" cy="58535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38885249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采用最优化时间方案的效能提升</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153461203"/>
              </p:ext>
            </p:extLst>
          </p:nvPr>
        </p:nvGraphicFramePr>
        <p:xfrm>
          <a:off x="1042988" y="2324100"/>
          <a:ext cx="6777037" cy="35083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817632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时间缩短了</a:t>
            </a:r>
            <a:r>
              <a:rPr lang="en-US" altLang="zh-CN" dirty="0" smtClean="0"/>
              <a:t>42.21%</a:t>
            </a:r>
          </a:p>
          <a:p>
            <a:r>
              <a:rPr lang="zh-CN" altLang="en-US" dirty="0" smtClean="0"/>
              <a:t>费用增加了</a:t>
            </a:r>
            <a:r>
              <a:rPr lang="en-US" altLang="zh-CN" dirty="0" smtClean="0"/>
              <a:t>5.45%</a:t>
            </a:r>
          </a:p>
          <a:p>
            <a:r>
              <a:rPr lang="zh-CN" altLang="en-US" dirty="0" smtClean="0"/>
              <a:t>因为两者都是优化时间的方案，不考虑费用。</a:t>
            </a:r>
            <a:endParaRPr lang="en-US" altLang="zh-CN" dirty="0" smtClean="0"/>
          </a:p>
          <a:p>
            <a:r>
              <a:rPr lang="zh-CN" altLang="en-US" dirty="0" smtClean="0"/>
              <a:t>从最优化时间的角度来看，时间减少了将近一半，效能提升显著。</a:t>
            </a:r>
            <a:endParaRPr lang="zh-CN" altLang="en-US" dirty="0"/>
          </a:p>
        </p:txBody>
      </p:sp>
    </p:spTree>
    <p:extLst>
      <p:ext uri="{BB962C8B-B14F-4D97-AF65-F5344CB8AC3E}">
        <p14:creationId xmlns:p14="http://schemas.microsoft.com/office/powerpoint/2010/main" val="179150062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采用最优化费用方案的效能提升</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354842368"/>
              </p:ext>
            </p:extLst>
          </p:nvPr>
        </p:nvGraphicFramePr>
        <p:xfrm>
          <a:off x="1042988" y="2324100"/>
          <a:ext cx="6777037" cy="35083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625923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时间缩短了</a:t>
            </a:r>
            <a:r>
              <a:rPr lang="en-US" altLang="zh-CN" dirty="0" smtClean="0"/>
              <a:t>27.23%</a:t>
            </a:r>
          </a:p>
          <a:p>
            <a:r>
              <a:rPr lang="zh-CN" altLang="en-US" dirty="0" smtClean="0"/>
              <a:t>费用减少了</a:t>
            </a:r>
            <a:r>
              <a:rPr lang="en-US" altLang="zh-CN" dirty="0" smtClean="0"/>
              <a:t>1.34%</a:t>
            </a:r>
          </a:p>
          <a:p>
            <a:r>
              <a:rPr lang="zh-CN" altLang="en-US" dirty="0"/>
              <a:t>双</a:t>
            </a:r>
            <a:r>
              <a:rPr lang="zh-CN" altLang="en-US" dirty="0" smtClean="0"/>
              <a:t>钻头明显更优</a:t>
            </a:r>
            <a:endParaRPr lang="en-US" altLang="zh-CN" dirty="0" smtClean="0"/>
          </a:p>
        </p:txBody>
      </p:sp>
    </p:spTree>
    <p:extLst>
      <p:ext uri="{BB962C8B-B14F-4D97-AF65-F5344CB8AC3E}">
        <p14:creationId xmlns:p14="http://schemas.microsoft.com/office/powerpoint/2010/main" val="303303537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hlinkClick r:id="rId2" action="ppaction://hlinkfile"/>
              </a:rPr>
              <a:t>bore_double_154.avi</a:t>
            </a:r>
            <a:endParaRPr lang="en-US" altLang="zh-CN" dirty="0" smtClean="0"/>
          </a:p>
          <a:p>
            <a:endParaRPr lang="en-US" altLang="zh-CN" dirty="0"/>
          </a:p>
          <a:p>
            <a:endParaRPr lang="en-US" altLang="zh-CN" dirty="0" smtClean="0"/>
          </a:p>
          <a:p>
            <a:r>
              <a:rPr lang="en-US" altLang="zh-CN" dirty="0" smtClean="0">
                <a:hlinkClick r:id="rId3" action="ppaction://hlinkfile"/>
              </a:rPr>
              <a:t>bore_double_528.avi</a:t>
            </a:r>
            <a:endParaRPr lang="zh-CN" altLang="en-US" dirty="0"/>
          </a:p>
        </p:txBody>
      </p:sp>
    </p:spTree>
    <p:extLst>
      <p:ext uri="{BB962C8B-B14F-4D97-AF65-F5344CB8AC3E}">
        <p14:creationId xmlns:p14="http://schemas.microsoft.com/office/powerpoint/2010/main" val="57135948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扩展一：间隔对效能的影响</a:t>
            </a:r>
            <a:endParaRPr lang="zh-CN" altLang="en-US" dirty="0"/>
          </a:p>
        </p:txBody>
      </p:sp>
      <p:sp>
        <p:nvSpPr>
          <p:cNvPr id="3" name="内容占位符 2"/>
          <p:cNvSpPr>
            <a:spLocks noGrp="1"/>
          </p:cNvSpPr>
          <p:nvPr>
            <p:ph idx="1"/>
          </p:nvPr>
        </p:nvSpPr>
        <p:spPr/>
        <p:txBody>
          <a:bodyPr>
            <a:normAutofit/>
          </a:bodyPr>
          <a:lstStyle/>
          <a:p>
            <a:r>
              <a:rPr lang="zh-CN" altLang="en-US" dirty="0" smtClean="0"/>
              <a:t>间隔限制了路径，因此对效能固然有影响。</a:t>
            </a:r>
            <a:endParaRPr lang="en-US" altLang="zh-CN" dirty="0" smtClean="0"/>
          </a:p>
          <a:p>
            <a:r>
              <a:rPr lang="zh-CN" altLang="en-US" dirty="0" smtClean="0"/>
              <a:t>考虑到之前最优化时间的结果很好，也限于篇幅，下面展示不同间隔在最优化时间的方案下的结果：</a:t>
            </a:r>
            <a:endParaRPr lang="en-US" altLang="zh-CN" dirty="0"/>
          </a:p>
          <a:p>
            <a:endParaRPr lang="en-US" altLang="zh-CN" dirty="0" smtClean="0"/>
          </a:p>
          <a:p>
            <a:endParaRPr lang="en-US" altLang="zh-CN" dirty="0"/>
          </a:p>
          <a:p>
            <a:endParaRPr lang="en-US" altLang="zh-CN" dirty="0" smtClean="0"/>
          </a:p>
          <a:p>
            <a:endParaRPr lang="en-US" altLang="zh-CN" dirty="0"/>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358928912"/>
              </p:ext>
            </p:extLst>
          </p:nvPr>
        </p:nvGraphicFramePr>
        <p:xfrm>
          <a:off x="539552" y="4437112"/>
          <a:ext cx="8136904" cy="1389752"/>
        </p:xfrm>
        <a:graphic>
          <a:graphicData uri="http://schemas.openxmlformats.org/drawingml/2006/table">
            <a:tbl>
              <a:tblPr firstRow="1" bandRow="1">
                <a:tableStyleId>{5C22544A-7EE6-4342-B048-85BDC9FD1C3A}</a:tableStyleId>
              </a:tblPr>
              <a:tblGrid>
                <a:gridCol w="680213"/>
                <a:gridCol w="677881"/>
                <a:gridCol w="677881"/>
                <a:gridCol w="677881"/>
                <a:gridCol w="677881"/>
                <a:gridCol w="677881"/>
                <a:gridCol w="677881"/>
                <a:gridCol w="677881"/>
                <a:gridCol w="677881"/>
                <a:gridCol w="677881"/>
                <a:gridCol w="677881"/>
                <a:gridCol w="677881"/>
              </a:tblGrid>
              <a:tr h="648072">
                <a:tc>
                  <a:txBody>
                    <a:bodyPr/>
                    <a:lstStyle/>
                    <a:p>
                      <a:r>
                        <a:rPr lang="zh-CN" altLang="en-US" sz="1200" dirty="0" smtClean="0"/>
                        <a:t>最小间隔</a:t>
                      </a:r>
                      <a:r>
                        <a:rPr lang="en-US" altLang="zh-CN" sz="1200" dirty="0" smtClean="0"/>
                        <a:t>(cm)</a:t>
                      </a:r>
                      <a:endParaRPr lang="zh-CN" altLang="en-US" sz="1200" dirty="0"/>
                    </a:p>
                  </a:txBody>
                  <a:tcPr/>
                </a:tc>
                <a:tc>
                  <a:txBody>
                    <a:bodyPr/>
                    <a:lstStyle/>
                    <a:p>
                      <a:r>
                        <a:rPr lang="en-US" altLang="zh-CN" sz="1200" dirty="0" smtClean="0"/>
                        <a:t>0</a:t>
                      </a:r>
                      <a:endParaRPr lang="zh-CN" altLang="en-US" sz="1200" dirty="0"/>
                    </a:p>
                  </a:txBody>
                  <a:tcPr/>
                </a:tc>
                <a:tc>
                  <a:txBody>
                    <a:bodyPr/>
                    <a:lstStyle/>
                    <a:p>
                      <a:r>
                        <a:rPr lang="en-US" altLang="zh-CN" sz="1200" dirty="0" smtClean="0"/>
                        <a:t>1</a:t>
                      </a:r>
                      <a:endParaRPr lang="zh-CN" altLang="en-US" sz="1200" dirty="0"/>
                    </a:p>
                  </a:txBody>
                  <a:tcPr/>
                </a:tc>
                <a:tc>
                  <a:txBody>
                    <a:bodyPr/>
                    <a:lstStyle/>
                    <a:p>
                      <a:r>
                        <a:rPr lang="en-US" altLang="zh-CN" sz="1200" dirty="0" smtClean="0"/>
                        <a:t>2</a:t>
                      </a:r>
                      <a:endParaRPr lang="zh-CN" altLang="en-US" sz="1200" dirty="0"/>
                    </a:p>
                  </a:txBody>
                  <a:tcPr/>
                </a:tc>
                <a:tc>
                  <a:txBody>
                    <a:bodyPr/>
                    <a:lstStyle/>
                    <a:p>
                      <a:r>
                        <a:rPr lang="en-US" altLang="zh-CN" sz="1200" dirty="0" smtClean="0"/>
                        <a:t>3</a:t>
                      </a:r>
                      <a:endParaRPr lang="zh-CN" altLang="en-US" sz="1200" dirty="0"/>
                    </a:p>
                  </a:txBody>
                  <a:tcPr/>
                </a:tc>
                <a:tc>
                  <a:txBody>
                    <a:bodyPr/>
                    <a:lstStyle/>
                    <a:p>
                      <a:r>
                        <a:rPr lang="en-US" altLang="zh-CN" sz="1200" dirty="0" smtClean="0"/>
                        <a:t>4</a:t>
                      </a:r>
                      <a:endParaRPr lang="zh-CN" altLang="en-US" sz="1200" dirty="0"/>
                    </a:p>
                  </a:txBody>
                  <a:tcPr/>
                </a:tc>
                <a:tc>
                  <a:txBody>
                    <a:bodyPr/>
                    <a:lstStyle/>
                    <a:p>
                      <a:r>
                        <a:rPr lang="en-US" altLang="zh-CN" sz="1200" dirty="0" smtClean="0"/>
                        <a:t>5</a:t>
                      </a:r>
                      <a:endParaRPr lang="zh-CN" altLang="en-US" sz="1200" dirty="0"/>
                    </a:p>
                  </a:txBody>
                  <a:tcPr/>
                </a:tc>
                <a:tc>
                  <a:txBody>
                    <a:bodyPr/>
                    <a:lstStyle/>
                    <a:p>
                      <a:r>
                        <a:rPr lang="en-US" altLang="zh-CN" sz="1200" dirty="0" smtClean="0"/>
                        <a:t>6</a:t>
                      </a:r>
                      <a:endParaRPr lang="zh-CN" altLang="en-US" sz="1200" dirty="0"/>
                    </a:p>
                  </a:txBody>
                  <a:tcPr/>
                </a:tc>
                <a:tc>
                  <a:txBody>
                    <a:bodyPr/>
                    <a:lstStyle/>
                    <a:p>
                      <a:r>
                        <a:rPr lang="en-US" altLang="zh-CN" sz="1200" dirty="0" smtClean="0"/>
                        <a:t>7</a:t>
                      </a:r>
                      <a:endParaRPr lang="zh-CN" altLang="en-US" sz="1200" dirty="0"/>
                    </a:p>
                  </a:txBody>
                  <a:tcPr/>
                </a:tc>
                <a:tc>
                  <a:txBody>
                    <a:bodyPr/>
                    <a:lstStyle/>
                    <a:p>
                      <a:r>
                        <a:rPr lang="en-US" altLang="zh-CN" sz="1200" dirty="0" smtClean="0"/>
                        <a:t>8</a:t>
                      </a:r>
                      <a:endParaRPr lang="zh-CN" altLang="en-US" sz="1200" dirty="0"/>
                    </a:p>
                  </a:txBody>
                  <a:tcPr/>
                </a:tc>
                <a:tc>
                  <a:txBody>
                    <a:bodyPr/>
                    <a:lstStyle/>
                    <a:p>
                      <a:r>
                        <a:rPr lang="en-US" altLang="zh-CN" sz="1200" dirty="0" smtClean="0"/>
                        <a:t>9</a:t>
                      </a:r>
                      <a:endParaRPr lang="zh-CN" altLang="en-US" sz="1200" dirty="0"/>
                    </a:p>
                  </a:txBody>
                  <a:tcPr/>
                </a:tc>
                <a:tc>
                  <a:txBody>
                    <a:bodyPr/>
                    <a:lstStyle/>
                    <a:p>
                      <a:r>
                        <a:rPr lang="en-US" altLang="zh-CN" sz="1200" dirty="0" smtClean="0"/>
                        <a:t>10</a:t>
                      </a:r>
                      <a:endParaRPr lang="zh-CN" altLang="en-US" sz="1200" dirty="0"/>
                    </a:p>
                  </a:txBody>
                  <a:tcPr/>
                </a:tc>
              </a:tr>
              <a:tr h="370840">
                <a:tc>
                  <a:txBody>
                    <a:bodyPr/>
                    <a:lstStyle/>
                    <a:p>
                      <a:r>
                        <a:rPr lang="zh-CN" altLang="en-US" sz="1200" dirty="0" smtClean="0"/>
                        <a:t>时间</a:t>
                      </a:r>
                      <a:endParaRPr lang="zh-CN" altLang="en-US" sz="1200" dirty="0"/>
                    </a:p>
                  </a:txBody>
                  <a:tcPr/>
                </a:tc>
                <a:tc>
                  <a:txBody>
                    <a:bodyPr/>
                    <a:lstStyle/>
                    <a:p>
                      <a:r>
                        <a:rPr lang="en-US" altLang="zh-CN" sz="1200" dirty="0" smtClean="0"/>
                        <a:t>151.79</a:t>
                      </a:r>
                      <a:endParaRPr lang="zh-CN" altLang="en-US" sz="1200" dirty="0"/>
                    </a:p>
                  </a:txBody>
                  <a:tcPr/>
                </a:tc>
                <a:tc>
                  <a:txBody>
                    <a:bodyPr/>
                    <a:lstStyle/>
                    <a:p>
                      <a:r>
                        <a:rPr lang="en-US" altLang="zh-CN" sz="1200" dirty="0" smtClean="0"/>
                        <a:t>153.86</a:t>
                      </a:r>
                      <a:endParaRPr lang="zh-CN" altLang="en-US" sz="1200" dirty="0"/>
                    </a:p>
                  </a:txBody>
                  <a:tcPr/>
                </a:tc>
                <a:tc>
                  <a:txBody>
                    <a:bodyPr/>
                    <a:lstStyle/>
                    <a:p>
                      <a:r>
                        <a:rPr lang="en-US" altLang="zh-CN" sz="1200" dirty="0" smtClean="0"/>
                        <a:t>153.86</a:t>
                      </a:r>
                      <a:endParaRPr lang="zh-CN" altLang="en-US" sz="1200" dirty="0"/>
                    </a:p>
                  </a:txBody>
                  <a:tcPr/>
                </a:tc>
                <a:tc>
                  <a:txBody>
                    <a:bodyPr/>
                    <a:lstStyle/>
                    <a:p>
                      <a:r>
                        <a:rPr lang="en-US" altLang="zh-CN" sz="1200" dirty="0" smtClean="0"/>
                        <a:t>154.56</a:t>
                      </a:r>
                      <a:endParaRPr lang="zh-CN" altLang="en-US" sz="1200" dirty="0"/>
                    </a:p>
                  </a:txBody>
                  <a:tcPr/>
                </a:tc>
                <a:tc>
                  <a:txBody>
                    <a:bodyPr/>
                    <a:lstStyle/>
                    <a:p>
                      <a:r>
                        <a:rPr lang="en-US" altLang="zh-CN" sz="1200" dirty="0" smtClean="0"/>
                        <a:t>155.16</a:t>
                      </a:r>
                      <a:endParaRPr lang="zh-CN" altLang="en-US" sz="1200" dirty="0"/>
                    </a:p>
                  </a:txBody>
                  <a:tcPr/>
                </a:tc>
                <a:tc>
                  <a:txBody>
                    <a:bodyPr/>
                    <a:lstStyle/>
                    <a:p>
                      <a:r>
                        <a:rPr lang="en-US" altLang="zh-CN" sz="1200" dirty="0" smtClean="0"/>
                        <a:t>174.68</a:t>
                      </a:r>
                      <a:endParaRPr lang="zh-CN" altLang="en-US" sz="1200" dirty="0"/>
                    </a:p>
                  </a:txBody>
                  <a:tcPr/>
                </a:tc>
                <a:tc>
                  <a:txBody>
                    <a:bodyPr/>
                    <a:lstStyle/>
                    <a:p>
                      <a:r>
                        <a:rPr lang="en-US" altLang="zh-CN" sz="1200" dirty="0" smtClean="0"/>
                        <a:t>216.93</a:t>
                      </a:r>
                      <a:endParaRPr lang="zh-CN" altLang="en-US" sz="1200" dirty="0"/>
                    </a:p>
                  </a:txBody>
                  <a:tcPr/>
                </a:tc>
                <a:tc>
                  <a:txBody>
                    <a:bodyPr/>
                    <a:lstStyle/>
                    <a:p>
                      <a:r>
                        <a:rPr lang="en-US" altLang="zh-CN" sz="1200" dirty="0" smtClean="0"/>
                        <a:t>241.28</a:t>
                      </a:r>
                      <a:endParaRPr lang="zh-CN" altLang="en-US" sz="1200" dirty="0"/>
                    </a:p>
                  </a:txBody>
                  <a:tcPr/>
                </a:tc>
                <a:tc>
                  <a:txBody>
                    <a:bodyPr/>
                    <a:lstStyle/>
                    <a:p>
                      <a:r>
                        <a:rPr lang="en-US" altLang="zh-CN" sz="1200" dirty="0" smtClean="0"/>
                        <a:t>282.88</a:t>
                      </a:r>
                      <a:endParaRPr lang="zh-CN" altLang="en-US" sz="1200" dirty="0"/>
                    </a:p>
                  </a:txBody>
                  <a:tcPr/>
                </a:tc>
                <a:tc>
                  <a:txBody>
                    <a:bodyPr/>
                    <a:lstStyle/>
                    <a:p>
                      <a:r>
                        <a:rPr lang="en-US" altLang="zh-CN" sz="1200" dirty="0" smtClean="0"/>
                        <a:t>292.01</a:t>
                      </a:r>
                      <a:endParaRPr lang="zh-CN" altLang="en-US" sz="1200" dirty="0"/>
                    </a:p>
                  </a:txBody>
                  <a:tcPr/>
                </a:tc>
                <a:tc>
                  <a:txBody>
                    <a:bodyPr/>
                    <a:lstStyle/>
                    <a:p>
                      <a:r>
                        <a:rPr lang="en-US" altLang="zh-CN" sz="1200" dirty="0" smtClean="0"/>
                        <a:t>311.35</a:t>
                      </a:r>
                      <a:endParaRPr lang="zh-CN" altLang="en-US" sz="1200" dirty="0"/>
                    </a:p>
                  </a:txBody>
                  <a:tcPr/>
                </a:tc>
              </a:tr>
              <a:tr h="370840">
                <a:tc>
                  <a:txBody>
                    <a:bodyPr/>
                    <a:lstStyle/>
                    <a:p>
                      <a:r>
                        <a:rPr lang="zh-CN" altLang="en-US" sz="1200" dirty="0" smtClean="0"/>
                        <a:t>费用</a:t>
                      </a:r>
                      <a:endParaRPr lang="zh-CN" altLang="en-US" sz="1200" dirty="0"/>
                    </a:p>
                  </a:txBody>
                  <a:tcPr/>
                </a:tc>
                <a:tc>
                  <a:txBody>
                    <a:bodyPr/>
                    <a:lstStyle/>
                    <a:p>
                      <a:r>
                        <a:rPr lang="en-US" altLang="zh-CN" sz="1200" dirty="0" smtClean="0"/>
                        <a:t>1044.3</a:t>
                      </a:r>
                      <a:endParaRPr lang="zh-CN" altLang="en-US" sz="1200" dirty="0"/>
                    </a:p>
                  </a:txBody>
                  <a:tcPr/>
                </a:tc>
                <a:tc>
                  <a:txBody>
                    <a:bodyPr/>
                    <a:lstStyle/>
                    <a:p>
                      <a:r>
                        <a:rPr lang="en-US" altLang="zh-CN" sz="1200" dirty="0" smtClean="0"/>
                        <a:t>1060.3</a:t>
                      </a:r>
                      <a:endParaRPr lang="zh-CN" altLang="en-US" sz="1200" dirty="0"/>
                    </a:p>
                  </a:txBody>
                  <a:tcPr/>
                </a:tc>
                <a:tc>
                  <a:txBody>
                    <a:bodyPr/>
                    <a:lstStyle/>
                    <a:p>
                      <a:r>
                        <a:rPr lang="en-US" altLang="zh-CN" sz="1200" dirty="0" smtClean="0"/>
                        <a:t>1060.3</a:t>
                      </a:r>
                      <a:endParaRPr lang="zh-CN" altLang="en-US" sz="1200" dirty="0"/>
                    </a:p>
                  </a:txBody>
                  <a:tcPr/>
                </a:tc>
                <a:tc>
                  <a:txBody>
                    <a:bodyPr/>
                    <a:lstStyle/>
                    <a:p>
                      <a:r>
                        <a:rPr lang="en-US" altLang="zh-CN" sz="1200" dirty="0" smtClean="0"/>
                        <a:t>1088.7</a:t>
                      </a:r>
                      <a:endParaRPr lang="zh-CN" altLang="en-US" sz="1200" dirty="0"/>
                    </a:p>
                  </a:txBody>
                  <a:tcPr/>
                </a:tc>
                <a:tc>
                  <a:txBody>
                    <a:bodyPr/>
                    <a:lstStyle/>
                    <a:p>
                      <a:r>
                        <a:rPr lang="en-US" altLang="zh-CN" sz="1200" dirty="0" smtClean="0"/>
                        <a:t>1101.7</a:t>
                      </a:r>
                      <a:endParaRPr lang="zh-CN" altLang="en-US" sz="1200" dirty="0"/>
                    </a:p>
                  </a:txBody>
                  <a:tcPr/>
                </a:tc>
                <a:tc>
                  <a:txBody>
                    <a:bodyPr/>
                    <a:lstStyle/>
                    <a:p>
                      <a:r>
                        <a:rPr lang="en-US" altLang="zh-CN" sz="1200" dirty="0" smtClean="0"/>
                        <a:t>1132.5</a:t>
                      </a:r>
                      <a:endParaRPr lang="zh-CN" altLang="en-US" sz="1200" dirty="0"/>
                    </a:p>
                  </a:txBody>
                  <a:tcPr/>
                </a:tc>
                <a:tc>
                  <a:txBody>
                    <a:bodyPr/>
                    <a:lstStyle/>
                    <a:p>
                      <a:r>
                        <a:rPr lang="en-US" altLang="zh-CN" sz="1200" dirty="0" smtClean="0"/>
                        <a:t>1224.5</a:t>
                      </a:r>
                      <a:endParaRPr lang="zh-CN" altLang="en-US" sz="1200" dirty="0"/>
                    </a:p>
                  </a:txBody>
                  <a:tcPr/>
                </a:tc>
                <a:tc>
                  <a:txBody>
                    <a:bodyPr/>
                    <a:lstStyle/>
                    <a:p>
                      <a:r>
                        <a:rPr lang="en-US" altLang="zh-CN" sz="1200" dirty="0" smtClean="0"/>
                        <a:t>1298.1</a:t>
                      </a:r>
                      <a:endParaRPr lang="zh-CN" altLang="en-US" sz="1200" dirty="0"/>
                    </a:p>
                  </a:txBody>
                  <a:tcPr/>
                </a:tc>
                <a:tc>
                  <a:txBody>
                    <a:bodyPr/>
                    <a:lstStyle/>
                    <a:p>
                      <a:r>
                        <a:rPr lang="en-US" altLang="zh-CN" sz="1200" dirty="0" smtClean="0"/>
                        <a:t>1345.2</a:t>
                      </a:r>
                      <a:endParaRPr lang="zh-CN" altLang="en-US" sz="1200" dirty="0"/>
                    </a:p>
                  </a:txBody>
                  <a:tcPr/>
                </a:tc>
                <a:tc>
                  <a:txBody>
                    <a:bodyPr/>
                    <a:lstStyle/>
                    <a:p>
                      <a:r>
                        <a:rPr lang="en-US" altLang="zh-CN" sz="1200" dirty="0" smtClean="0"/>
                        <a:t>1350.5</a:t>
                      </a:r>
                      <a:endParaRPr lang="zh-CN" altLang="en-US" sz="1200" dirty="0"/>
                    </a:p>
                  </a:txBody>
                  <a:tcPr/>
                </a:tc>
                <a:tc>
                  <a:txBody>
                    <a:bodyPr/>
                    <a:lstStyle/>
                    <a:p>
                      <a:r>
                        <a:rPr lang="en-US" altLang="zh-CN" sz="1200" dirty="0" smtClean="0"/>
                        <a:t>1359.2</a:t>
                      </a:r>
                      <a:endParaRPr lang="zh-CN" altLang="en-US" sz="1200" dirty="0"/>
                    </a:p>
                  </a:txBody>
                  <a:tcPr/>
                </a:tc>
              </a:tr>
            </a:tbl>
          </a:graphicData>
        </a:graphic>
      </p:graphicFrame>
    </p:spTree>
    <p:extLst>
      <p:ext uri="{BB962C8B-B14F-4D97-AF65-F5344CB8AC3E}">
        <p14:creationId xmlns:p14="http://schemas.microsoft.com/office/powerpoint/2010/main" val="299167787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5" name="内容占位符 4"/>
          <p:cNvGraphicFramePr>
            <a:graphicFrameLocks noGrp="1"/>
          </p:cNvGraphicFramePr>
          <p:nvPr>
            <p:ph idx="1"/>
            <p:extLst>
              <p:ext uri="{D42A27DB-BD31-4B8C-83A1-F6EECF244321}">
                <p14:modId xmlns:p14="http://schemas.microsoft.com/office/powerpoint/2010/main" val="3838093807"/>
              </p:ext>
            </p:extLst>
          </p:nvPr>
        </p:nvGraphicFramePr>
        <p:xfrm>
          <a:off x="1042988" y="2324100"/>
          <a:ext cx="6777037" cy="35083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8051544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a:t>考虑到单钻头最优化的时间</a:t>
            </a:r>
            <a:r>
              <a:rPr lang="en-US" altLang="zh-CN" dirty="0"/>
              <a:t>267.47s</a:t>
            </a:r>
            <a:r>
              <a:rPr lang="zh-CN" altLang="en-US" dirty="0"/>
              <a:t>，费用</a:t>
            </a:r>
            <a:r>
              <a:rPr lang="en-US" altLang="zh-CN" dirty="0"/>
              <a:t>1032.4</a:t>
            </a:r>
            <a:r>
              <a:rPr lang="zh-CN" altLang="en-US" dirty="0"/>
              <a:t>，因此当最小间隔大于</a:t>
            </a:r>
            <a:r>
              <a:rPr lang="en-US" altLang="zh-CN" dirty="0"/>
              <a:t>7</a:t>
            </a:r>
            <a:r>
              <a:rPr lang="zh-CN" altLang="en-US" dirty="0"/>
              <a:t>厘米时，不如使用单钻头</a:t>
            </a:r>
            <a:r>
              <a:rPr lang="zh-CN" altLang="en-US" dirty="0" smtClean="0"/>
              <a:t>。</a:t>
            </a:r>
            <a:endParaRPr lang="en-US" altLang="zh-CN" dirty="0" smtClean="0"/>
          </a:p>
          <a:p>
            <a:r>
              <a:rPr lang="zh-CN" altLang="en-US" dirty="0" smtClean="0"/>
              <a:t>因此要按照间距的要求来决定是否使用单钻头。</a:t>
            </a:r>
            <a:endParaRPr lang="en-US" altLang="zh-CN" dirty="0"/>
          </a:p>
        </p:txBody>
      </p:sp>
    </p:spTree>
    <p:extLst>
      <p:ext uri="{BB962C8B-B14F-4D97-AF65-F5344CB8AC3E}">
        <p14:creationId xmlns:p14="http://schemas.microsoft.com/office/powerpoint/2010/main" val="301862434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扩展二：钻孔需要时间</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dirty="0" smtClean="0"/>
                  <a:t>实际生产过程中，钻孔的总时间不仅仅是移动和转钻头的，还包括完成移动和转钻头后，在该孔位上钻孔所要花费的时间，这在大规模打孔中是肯定不能忽略不计的。</a:t>
                </a:r>
                <a:endParaRPr lang="en-US" altLang="zh-CN" dirty="0" smtClean="0"/>
              </a:p>
              <a:p>
                <a:r>
                  <a:rPr lang="zh-CN" altLang="en-US" dirty="0" smtClean="0"/>
                  <a:t>不妨令钻一个孔需要时间</a:t>
                </a:r>
                <a14:m>
                  <m:oMath xmlns:m="http://schemas.openxmlformats.org/officeDocument/2006/math">
                    <m:r>
                      <a:rPr lang="zh-CN" altLang="en-US" i="1" smtClean="0">
                        <a:latin typeface="Cambria Math"/>
                      </a:rPr>
                      <m:t>𝛿</m:t>
                    </m:r>
                    <m:r>
                      <a:rPr lang="zh-CN" altLang="en-US" b="0" i="1" smtClean="0">
                        <a:latin typeface="Cambria Math"/>
                      </a:rPr>
                      <m:t>。</m:t>
                    </m:r>
                  </m:oMath>
                </a14:m>
                <a:endParaRPr lang="en-US" altLang="zh-CN" dirty="0" smtClean="0"/>
              </a:p>
              <a:p>
                <a:r>
                  <a:rPr lang="zh-CN" altLang="en-US" dirty="0"/>
                  <a:t>由于在单钻头模型中，钻孔时间对于总时间的加成是固定的，均为</a:t>
                </a:r>
                <a14:m>
                  <m:oMath xmlns:m="http://schemas.openxmlformats.org/officeDocument/2006/math">
                    <m:r>
                      <a:rPr lang="en-US" altLang="zh-CN" i="1">
                        <a:latin typeface="Cambria Math"/>
                      </a:rPr>
                      <m:t>𝑁</m:t>
                    </m:r>
                    <m:r>
                      <a:rPr lang="zh-CN" altLang="en-US" i="1">
                        <a:latin typeface="Cambria Math"/>
                      </a:rPr>
                      <m:t>𝛿</m:t>
                    </m:r>
                  </m:oMath>
                </a14:m>
                <a:r>
                  <a:rPr lang="zh-CN" altLang="en-US" dirty="0"/>
                  <a:t>，不随着方案的变化而变化，因此在设计方案时不需要考虑</a:t>
                </a:r>
                <a:r>
                  <a:rPr lang="zh-CN" altLang="en-US" dirty="0" smtClean="0"/>
                  <a:t>。</a:t>
                </a:r>
                <a:endParaRPr lang="en-US" altLang="zh-CN"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1389" r="-5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5790214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lnSpcReduction="10000"/>
              </a:bodyPr>
              <a:lstStyle/>
              <a:p>
                <a:r>
                  <a:rPr lang="zh-CN" altLang="en-US" dirty="0"/>
                  <a:t>由于在单钻头模型中，钻孔时间对于总时间的加成是固定的，均为</a:t>
                </a:r>
                <a14:m>
                  <m:oMath xmlns:m="http://schemas.openxmlformats.org/officeDocument/2006/math">
                    <m:r>
                      <a:rPr lang="en-US" altLang="zh-CN" i="1">
                        <a:latin typeface="Cambria Math"/>
                      </a:rPr>
                      <m:t>𝑁</m:t>
                    </m:r>
                    <m:r>
                      <a:rPr lang="zh-CN" altLang="en-US" i="1">
                        <a:latin typeface="Cambria Math"/>
                      </a:rPr>
                      <m:t>𝛿</m:t>
                    </m:r>
                  </m:oMath>
                </a14:m>
                <a:r>
                  <a:rPr lang="zh-CN" altLang="en-US" dirty="0"/>
                  <a:t>，不随着方案的变化而变化，因此在设计方案时不需要考虑。</a:t>
                </a:r>
                <a:endParaRPr lang="en-US" altLang="zh-CN" dirty="0"/>
              </a:p>
              <a:p>
                <a:r>
                  <a:rPr lang="zh-CN" altLang="en-US" dirty="0"/>
                  <a:t>但在双钻头模型中，钻孔的总时间是两个时间的最大值，因此钻孔时间对于总时间的加成是</a:t>
                </a:r>
                <a:endParaRPr lang="en-US" altLang="zh-CN" dirty="0"/>
              </a:p>
              <a:p>
                <a:pPr marL="68580" indent="0">
                  <a:buNone/>
                </a:pPr>
                <a14:m>
                  <m:oMathPara xmlns:m="http://schemas.openxmlformats.org/officeDocument/2006/math">
                    <m:oMathParaPr>
                      <m:jc m:val="centerGroup"/>
                    </m:oMathParaPr>
                    <m:oMath xmlns:m="http://schemas.openxmlformats.org/officeDocument/2006/math">
                      <m:r>
                        <m:rPr>
                          <m:sty m:val="p"/>
                        </m:rPr>
                        <a:rPr lang="en-US" altLang="zh-CN">
                          <a:latin typeface="Cambria Math"/>
                        </a:rPr>
                        <m:t>max</m:t>
                      </m:r>
                      <m:d>
                        <m:dPr>
                          <m:ctrlPr>
                            <a:rPr lang="en-US" altLang="zh-CN" i="1">
                              <a:latin typeface="Cambria Math"/>
                            </a:rPr>
                          </m:ctrlPr>
                        </m:dPr>
                        <m:e>
                          <m:sSub>
                            <m:sSubPr>
                              <m:ctrlPr>
                                <a:rPr lang="en-US" altLang="zh-CN" i="1">
                                  <a:latin typeface="Cambria Math"/>
                                </a:rPr>
                              </m:ctrlPr>
                            </m:sSubPr>
                            <m:e>
                              <m:r>
                                <a:rPr lang="en-US" altLang="zh-CN" i="1">
                                  <a:latin typeface="Cambria Math"/>
                                </a:rPr>
                                <m:t>𝑁</m:t>
                              </m:r>
                            </m:e>
                            <m:sub>
                              <m:r>
                                <a:rPr lang="en-US" altLang="zh-CN" i="1">
                                  <a:latin typeface="Cambria Math"/>
                                </a:rPr>
                                <m:t>1</m:t>
                              </m:r>
                            </m:sub>
                          </m:sSub>
                          <m:r>
                            <a:rPr lang="en-US" altLang="zh-CN" i="1">
                              <a:latin typeface="Cambria Math"/>
                            </a:rPr>
                            <m:t>,</m:t>
                          </m:r>
                          <m:sSub>
                            <m:sSubPr>
                              <m:ctrlPr>
                                <a:rPr lang="en-US" altLang="zh-CN" i="1">
                                  <a:latin typeface="Cambria Math"/>
                                </a:rPr>
                              </m:ctrlPr>
                            </m:sSubPr>
                            <m:e>
                              <m:r>
                                <a:rPr lang="en-US" altLang="zh-CN" i="1">
                                  <a:latin typeface="Cambria Math"/>
                                </a:rPr>
                                <m:t>𝑁</m:t>
                              </m:r>
                            </m:e>
                            <m:sub>
                              <m:r>
                                <a:rPr lang="en-US" altLang="zh-CN" i="1">
                                  <a:latin typeface="Cambria Math"/>
                                </a:rPr>
                                <m:t>2</m:t>
                              </m:r>
                            </m:sub>
                          </m:sSub>
                        </m:e>
                      </m:d>
                      <m:r>
                        <a:rPr lang="zh-CN" altLang="en-US" i="1">
                          <a:latin typeface="Cambria Math"/>
                        </a:rPr>
                        <m:t>𝛿</m:t>
                      </m:r>
                    </m:oMath>
                  </m:oMathPara>
                </a14:m>
                <a:endParaRPr lang="en-US" altLang="zh-CN" dirty="0"/>
              </a:p>
              <a:p>
                <a:r>
                  <a:rPr lang="zh-CN" altLang="en-US" dirty="0"/>
                  <a:t>其中</a:t>
                </a:r>
                <a14:m>
                  <m:oMath xmlns:m="http://schemas.openxmlformats.org/officeDocument/2006/math">
                    <m:sSub>
                      <m:sSubPr>
                        <m:ctrlPr>
                          <a:rPr lang="en-US" altLang="zh-CN" i="1">
                            <a:latin typeface="Cambria Math"/>
                          </a:rPr>
                        </m:ctrlPr>
                      </m:sSubPr>
                      <m:e>
                        <m:r>
                          <a:rPr lang="en-US" altLang="zh-CN" i="1">
                            <a:latin typeface="Cambria Math"/>
                          </a:rPr>
                          <m:t>𝑁</m:t>
                        </m:r>
                      </m:e>
                      <m:sub>
                        <m:r>
                          <a:rPr lang="en-US" altLang="zh-CN" i="1">
                            <a:latin typeface="Cambria Math"/>
                          </a:rPr>
                          <m:t>1</m:t>
                        </m:r>
                      </m:sub>
                    </m:sSub>
                  </m:oMath>
                </a14:m>
                <a:r>
                  <a:rPr lang="zh-CN" altLang="en-US" dirty="0"/>
                  <a:t>为第一个钻头所打的孔数，</a:t>
                </a:r>
                <a14:m>
                  <m:oMath xmlns:m="http://schemas.openxmlformats.org/officeDocument/2006/math">
                    <m:sSub>
                      <m:sSubPr>
                        <m:ctrlPr>
                          <a:rPr lang="en-US" altLang="zh-CN" i="1">
                            <a:latin typeface="Cambria Math"/>
                          </a:rPr>
                        </m:ctrlPr>
                      </m:sSubPr>
                      <m:e>
                        <m:r>
                          <a:rPr lang="en-US" altLang="zh-CN" i="1">
                            <a:latin typeface="Cambria Math"/>
                          </a:rPr>
                          <m:t>𝑁</m:t>
                        </m:r>
                      </m:e>
                      <m:sub>
                        <m:r>
                          <a:rPr lang="en-US" altLang="zh-CN" i="1">
                            <a:latin typeface="Cambria Math"/>
                          </a:rPr>
                          <m:t>2</m:t>
                        </m:r>
                      </m:sub>
                    </m:sSub>
                  </m:oMath>
                </a14:m>
                <a:r>
                  <a:rPr lang="zh-CN" altLang="en-US" dirty="0"/>
                  <a:t>为第二个钻头所打的孔数。那样，不同的城市分配方案会对总时间造成不同</a:t>
                </a:r>
                <a:r>
                  <a:rPr lang="zh-CN" altLang="en-US" dirty="0" smtClean="0"/>
                  <a:t>影响。</a:t>
                </a:r>
                <a:endParaRPr lang="zh-CN" altLang="en-US"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2431" r="-5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408876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无序打孔问题</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14:m>
                  <m:oMath xmlns:m="http://schemas.openxmlformats.org/officeDocument/2006/math">
                    <m:d>
                      <m:dPr>
                        <m:begChr m:val="{"/>
                        <m:endChr m:val=""/>
                        <m:ctrlPr>
                          <a:rPr lang="zh-CN" altLang="zh-CN" i="1">
                            <a:latin typeface="Cambria Math"/>
                          </a:rPr>
                        </m:ctrlPr>
                      </m:dPr>
                      <m:e>
                        <m:eqArr>
                          <m:eqArrPr>
                            <m:ctrlPr>
                              <a:rPr lang="zh-CN" altLang="zh-CN" i="1">
                                <a:latin typeface="Cambria Math"/>
                              </a:rPr>
                            </m:ctrlPr>
                          </m:eqArrPr>
                          <m:e>
                            <m:func>
                              <m:funcPr>
                                <m:ctrlPr>
                                  <a:rPr lang="zh-CN" altLang="zh-CN" i="1">
                                    <a:latin typeface="Cambria Math"/>
                                  </a:rPr>
                                </m:ctrlPr>
                              </m:funcPr>
                              <m:fName>
                                <m:r>
                                  <m:rPr>
                                    <m:sty m:val="p"/>
                                  </m:rPr>
                                  <a:rPr lang="en-US" altLang="zh-CN">
                                    <a:latin typeface="Cambria Math"/>
                                  </a:rPr>
                                  <m:t>min</m:t>
                                </m:r>
                              </m:fName>
                              <m:e>
                                <m:r>
                                  <a:rPr lang="en-US" altLang="zh-CN" i="1">
                                    <a:latin typeface="Cambria Math"/>
                                  </a:rPr>
                                  <m:t>  </m:t>
                                </m:r>
                                <m:r>
                                  <a:rPr lang="en-US" altLang="zh-CN" i="1">
                                    <a:latin typeface="Cambria Math"/>
                                  </a:rPr>
                                  <m:t>𝑒𝑥𝑝𝑒𝑛𝑠𝑒</m:t>
                                </m:r>
                                <m:r>
                                  <a:rPr lang="en-US" altLang="zh-CN" i="1">
                                    <a:latin typeface="Cambria Math"/>
                                  </a:rPr>
                                  <m:t>∙</m:t>
                                </m:r>
                                <m:r>
                                  <a:rPr lang="en-US" altLang="zh-CN" i="1">
                                    <a:latin typeface="Cambria Math"/>
                                  </a:rPr>
                                  <m:t>𝛾</m:t>
                                </m:r>
                                <m:r>
                                  <a:rPr lang="en-US" altLang="zh-CN" i="1">
                                    <a:latin typeface="Cambria Math"/>
                                  </a:rPr>
                                  <m:t>+</m:t>
                                </m:r>
                                <m:r>
                                  <a:rPr lang="en-US" altLang="zh-CN" i="1">
                                    <a:latin typeface="Cambria Math"/>
                                  </a:rPr>
                                  <m:t>𝑡𝑖𝑚𝑒</m:t>
                                </m:r>
                                <m:r>
                                  <a:rPr lang="en-US" altLang="zh-CN" i="1">
                                    <a:latin typeface="Cambria Math"/>
                                  </a:rPr>
                                  <m:t>∙(1−</m:t>
                                </m:r>
                                <m:r>
                                  <a:rPr lang="en-US" altLang="zh-CN" i="1">
                                    <a:latin typeface="Cambria Math"/>
                                  </a:rPr>
                                  <m:t>𝛾</m:t>
                                </m:r>
                                <m:r>
                                  <a:rPr lang="en-US" altLang="zh-CN" i="1">
                                    <a:latin typeface="Cambria Math"/>
                                  </a:rPr>
                                  <m:t>)</m:t>
                                </m:r>
                              </m:e>
                            </m:func>
                            <m:r>
                              <a:rPr lang="en-US" altLang="zh-CN" i="1">
                                <a:latin typeface="Cambria Math"/>
                              </a:rPr>
                              <m:t> </m:t>
                            </m:r>
                            <m:r>
                              <a:rPr lang="zh-CN" altLang="zh-CN">
                                <a:latin typeface="Cambria Math"/>
                              </a:rPr>
                              <m:t>，</m:t>
                            </m:r>
                            <m:r>
                              <a:rPr lang="en-US" altLang="zh-CN">
                                <a:latin typeface="Cambria Math"/>
                              </a:rPr>
                              <m:t>0≤</m:t>
                            </m:r>
                            <m:r>
                              <m:rPr>
                                <m:sty m:val="p"/>
                              </m:rPr>
                              <a:rPr lang="en-US" altLang="zh-CN">
                                <a:latin typeface="Cambria Math"/>
                              </a:rPr>
                              <m:t>γ</m:t>
                            </m:r>
                            <m:r>
                              <a:rPr lang="en-US" altLang="zh-CN">
                                <a:latin typeface="Cambria Math"/>
                              </a:rPr>
                              <m:t>≤1</m:t>
                            </m:r>
                          </m:e>
                          <m:e>
                            <m:r>
                              <a:rPr lang="en-US" altLang="zh-CN" i="1">
                                <a:latin typeface="Cambria Math"/>
                              </a:rPr>
                              <m:t>𝑝𝑎𝑡h</m:t>
                            </m:r>
                            <m:r>
                              <a:rPr lang="en-US" altLang="zh-CN" i="1">
                                <a:latin typeface="Cambria Math"/>
                              </a:rPr>
                              <m:t>∈</m:t>
                            </m:r>
                            <m:r>
                              <a:rPr lang="en-US" altLang="zh-CN" i="1">
                                <a:latin typeface="Cambria Math"/>
                              </a:rPr>
                              <m:t>𝑀</m:t>
                            </m:r>
                            <m:r>
                              <a:rPr lang="en-US" altLang="zh-CN">
                                <a:latin typeface="Cambria Math"/>
                              </a:rPr>
                              <m:t>=</m:t>
                            </m:r>
                            <m:d>
                              <m:dPr>
                                <m:begChr m:val="{"/>
                                <m:endChr m:val="}"/>
                                <m:ctrlPr>
                                  <a:rPr lang="zh-CN" altLang="zh-CN" i="1">
                                    <a:latin typeface="Cambria Math"/>
                                  </a:rPr>
                                </m:ctrlPr>
                              </m:dPr>
                              <m:e>
                                <m:r>
                                  <a:rPr lang="en-US" altLang="zh-CN" i="1">
                                    <a:latin typeface="Cambria Math"/>
                                  </a:rPr>
                                  <m:t>1,2…,</m:t>
                                </m:r>
                                <m:r>
                                  <a:rPr lang="en-US" altLang="zh-CN" i="1">
                                    <a:latin typeface="Cambria Math"/>
                                  </a:rPr>
                                  <m:t>𝑁</m:t>
                                </m:r>
                                <m:r>
                                  <a:rPr lang="en-US" altLang="zh-CN" i="1">
                                    <a:latin typeface="Cambria Math"/>
                                  </a:rPr>
                                  <m:t> </m:t>
                                </m:r>
                                <m:r>
                                  <a:rPr lang="zh-CN" altLang="zh-CN">
                                    <a:latin typeface="Cambria Math"/>
                                  </a:rPr>
                                  <m:t>的所有全排列</m:t>
                                </m:r>
                              </m:e>
                            </m:d>
                          </m:e>
                        </m:eqArr>
                      </m:e>
                    </m:d>
                  </m:oMath>
                </a14:m>
                <a:endParaRPr lang="en-US" altLang="zh-CN" dirty="0" smtClean="0"/>
              </a:p>
              <a:p>
                <a:r>
                  <a:rPr lang="zh-CN" altLang="en-US" dirty="0" smtClean="0"/>
                  <a:t>小规模问题：</a:t>
                </a:r>
                <a:r>
                  <a:rPr lang="en-US" altLang="zh-CN" dirty="0" smtClean="0"/>
                  <a:t>TSP</a:t>
                </a:r>
                <a:r>
                  <a:rPr lang="zh-CN" altLang="en-US" dirty="0" smtClean="0"/>
                  <a:t>问题的常用算法</a:t>
                </a:r>
                <a:endParaRPr lang="en-US" altLang="zh-CN" dirty="0" smtClean="0"/>
              </a:p>
              <a:p>
                <a:endParaRPr lang="en-US" altLang="zh-CN" dirty="0"/>
              </a:p>
              <a:p>
                <a:r>
                  <a:rPr lang="zh-CN" altLang="en-US" dirty="0" smtClean="0"/>
                  <a:t>大规模问题：常用的算法效率非常低，需要引入聚类算法来改进。</a:t>
                </a:r>
                <a:endParaRPr lang="en-US" altLang="zh-CN" dirty="0" smtClean="0"/>
              </a:p>
              <a:p>
                <a:pPr marL="0" indent="0">
                  <a:buNone/>
                </a:pPr>
                <a:endParaRPr lang="en-US" altLang="zh-CN" dirty="0" smtClean="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42097457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smtClean="0"/>
                  <a:t>不妨令</a:t>
                </a:r>
                <a14:m>
                  <m:oMath xmlns:m="http://schemas.openxmlformats.org/officeDocument/2006/math">
                    <m:r>
                      <a:rPr lang="zh-CN" altLang="en-US" i="1">
                        <a:latin typeface="Cambria Math"/>
                      </a:rPr>
                      <m:t>𝛿</m:t>
                    </m:r>
                    <m:r>
                      <a:rPr lang="en-US" altLang="zh-CN" b="0" i="1" smtClean="0">
                        <a:latin typeface="Cambria Math"/>
                      </a:rPr>
                      <m:t>=0.6</m:t>
                    </m:r>
                    <m:r>
                      <a:rPr lang="en-US" altLang="zh-CN" b="0" i="1" smtClean="0">
                        <a:latin typeface="Cambria Math"/>
                      </a:rPr>
                      <m:t>𝑠</m:t>
                    </m:r>
                  </m:oMath>
                </a14:m>
                <a:r>
                  <a:rPr lang="zh-CN" altLang="en-US" dirty="0" smtClean="0"/>
                  <a:t>，这个数字可以根据实际情况变化。</a:t>
                </a:r>
                <a:endParaRPr lang="en-US" altLang="zh-CN" dirty="0" smtClean="0"/>
              </a:p>
              <a:p>
                <a:r>
                  <a:rPr lang="zh-CN" altLang="en-US" dirty="0" smtClean="0"/>
                  <a:t>对同样的双钻头问题作时间上的优化，加入钻孔时间，得到结果如下：</a:t>
                </a:r>
                <a:endParaRPr lang="en-US" altLang="zh-CN" dirty="0" smtClean="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191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5" name="表格 4"/>
              <p:cNvGraphicFramePr>
                <a:graphicFrameLocks noGrp="1"/>
              </p:cNvGraphicFramePr>
              <p:nvPr>
                <p:extLst>
                  <p:ext uri="{D42A27DB-BD31-4B8C-83A1-F6EECF244321}">
                    <p14:modId xmlns:p14="http://schemas.microsoft.com/office/powerpoint/2010/main" val="2829942261"/>
                  </p:ext>
                </p:extLst>
              </p:nvPr>
            </p:nvGraphicFramePr>
            <p:xfrm>
              <a:off x="1259632" y="3933056"/>
              <a:ext cx="6096000" cy="202184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14:m>
                            <m:oMathPara xmlns:m="http://schemas.openxmlformats.org/officeDocument/2006/math">
                              <m:oMathParaPr>
                                <m:jc m:val="centerGroup"/>
                              </m:oMathParaPr>
                              <m:oMath xmlns:m="http://schemas.openxmlformats.org/officeDocument/2006/math">
                                <m:r>
                                  <a:rPr lang="zh-CN" altLang="en-US" i="1" smtClean="0">
                                    <a:latin typeface="Cambria Math"/>
                                  </a:rPr>
                                  <m:t>𝛿</m:t>
                                </m:r>
                              </m:oMath>
                            </m:oMathPara>
                          </a14:m>
                          <a:endParaRPr lang="zh-CN" altLang="en-US" dirty="0"/>
                        </a:p>
                      </a:txBody>
                      <a:tcPr/>
                    </a:tc>
                    <a:tc>
                      <a:txBody>
                        <a:bodyPr/>
                        <a:lstStyle/>
                        <a:p>
                          <a:pPr algn="ctr"/>
                          <a:r>
                            <a:rPr lang="en-US" altLang="zh-CN" dirty="0" smtClean="0"/>
                            <a:t>0.6</a:t>
                          </a:r>
                          <a:endParaRPr lang="zh-CN" altLang="en-US" dirty="0"/>
                        </a:p>
                      </a:txBody>
                      <a:tcPr/>
                    </a:tc>
                  </a:tr>
                  <a:tr h="370840">
                    <a:tc>
                      <a:txBody>
                        <a:bodyPr/>
                        <a:lstStyle/>
                        <a:p>
                          <a:pPr algn="ctr"/>
                          <a:r>
                            <a:rPr lang="zh-CN" altLang="en-US" dirty="0" smtClean="0"/>
                            <a:t>总时间</a:t>
                          </a:r>
                          <a:endParaRPr lang="zh-CN" altLang="en-US" dirty="0"/>
                        </a:p>
                      </a:txBody>
                      <a:tcPr/>
                    </a:tc>
                    <a:tc>
                      <a:txBody>
                        <a:bodyPr/>
                        <a:lstStyle/>
                        <a:p>
                          <a:pPr algn="ctr"/>
                          <a:r>
                            <a:rPr lang="en-US" altLang="zh-CN" dirty="0" smtClean="0"/>
                            <a:t>1135.2</a:t>
                          </a:r>
                          <a:endParaRPr lang="zh-CN" altLang="en-US" dirty="0"/>
                        </a:p>
                      </a:txBody>
                      <a:tcPr/>
                    </a:tc>
                  </a:tr>
                  <a:tr h="370840">
                    <a:tc>
                      <a:txBody>
                        <a:bodyPr/>
                        <a:lstStyle/>
                        <a:p>
                          <a:pPr algn="ctr"/>
                          <a:r>
                            <a:rPr lang="zh-CN" altLang="en-US" dirty="0" smtClean="0"/>
                            <a:t>除去“钻孔”这一动作后的总时间</a:t>
                          </a:r>
                          <a:endParaRPr lang="zh-CN" altLang="en-US" dirty="0"/>
                        </a:p>
                      </a:txBody>
                      <a:tcPr/>
                    </a:tc>
                    <a:tc>
                      <a:txBody>
                        <a:bodyPr/>
                        <a:lstStyle/>
                        <a:p>
                          <a:pPr algn="ctr"/>
                          <a:r>
                            <a:rPr lang="en-US" altLang="zh-CN" dirty="0" smtClean="0"/>
                            <a:t>189.6</a:t>
                          </a:r>
                          <a:endParaRPr lang="zh-CN" altLang="en-US" dirty="0"/>
                        </a:p>
                      </a:txBody>
                      <a:tcPr/>
                    </a:tc>
                  </a:tr>
                  <a:tr h="370840">
                    <a:tc>
                      <a:txBody>
                        <a:bodyPr/>
                        <a:lstStyle/>
                        <a:p>
                          <a:pPr algn="ctr"/>
                          <a:r>
                            <a:rPr lang="zh-CN" altLang="en-US" dirty="0" smtClean="0"/>
                            <a:t>“钻孔”这一动作给总时间带来的增加量</a:t>
                          </a:r>
                          <a:endParaRPr lang="zh-CN" altLang="en-US" dirty="0"/>
                        </a:p>
                      </a:txBody>
                      <a:tcPr/>
                    </a:tc>
                    <a:tc>
                      <a:txBody>
                        <a:bodyPr/>
                        <a:lstStyle/>
                        <a:p>
                          <a:pPr algn="ctr"/>
                          <a:r>
                            <a:rPr lang="en-US" altLang="zh-CN" dirty="0" smtClean="0"/>
                            <a:t>945.6</a:t>
                          </a:r>
                          <a:endParaRPr lang="zh-CN" altLang="en-US" dirty="0"/>
                        </a:p>
                      </a:txBody>
                      <a:tcPr/>
                    </a:tc>
                  </a:tr>
                </a:tbl>
              </a:graphicData>
            </a:graphic>
          </p:graphicFrame>
        </mc:Choice>
        <mc:Fallback xmlns="">
          <p:graphicFrame>
            <p:nvGraphicFramePr>
              <p:cNvPr id="5" name="表格 4"/>
              <p:cNvGraphicFramePr>
                <a:graphicFrameLocks noGrp="1"/>
              </p:cNvGraphicFramePr>
              <p:nvPr>
                <p:extLst>
                  <p:ext uri="{D42A27DB-BD31-4B8C-83A1-F6EECF244321}">
                    <p14:modId xmlns:p14="http://schemas.microsoft.com/office/powerpoint/2010/main" val="2829942261"/>
                  </p:ext>
                </p:extLst>
              </p:nvPr>
            </p:nvGraphicFramePr>
            <p:xfrm>
              <a:off x="1259632" y="3933056"/>
              <a:ext cx="6096000" cy="2021840"/>
            </p:xfrm>
            <a:graphic>
              <a:graphicData uri="http://schemas.openxmlformats.org/drawingml/2006/table">
                <a:tbl>
                  <a:tblPr firstRow="1" bandRow="1">
                    <a:tableStyleId>{5C22544A-7EE6-4342-B048-85BDC9FD1C3A}</a:tableStyleId>
                  </a:tblPr>
                  <a:tblGrid>
                    <a:gridCol w="3048000"/>
                    <a:gridCol w="3048000"/>
                  </a:tblGrid>
                  <a:tr h="370840">
                    <a:tc>
                      <a:txBody>
                        <a:bodyPr/>
                        <a:lstStyle/>
                        <a:p>
                          <a:endParaRPr lang="zh-CN"/>
                        </a:p>
                      </a:txBody>
                      <a:tcPr>
                        <a:blipFill rotWithShape="1">
                          <a:blip r:embed="rId3"/>
                          <a:stretch>
                            <a:fillRect l="-200" t="-8197" r="-100000" b="-467213"/>
                          </a:stretch>
                        </a:blipFill>
                      </a:tcPr>
                    </a:tc>
                    <a:tc>
                      <a:txBody>
                        <a:bodyPr/>
                        <a:lstStyle/>
                        <a:p>
                          <a:pPr algn="ctr"/>
                          <a:r>
                            <a:rPr lang="en-US" altLang="zh-CN" dirty="0" smtClean="0"/>
                            <a:t>0.6</a:t>
                          </a:r>
                          <a:endParaRPr lang="zh-CN" altLang="en-US" dirty="0"/>
                        </a:p>
                      </a:txBody>
                      <a:tcPr/>
                    </a:tc>
                  </a:tr>
                  <a:tr h="370840">
                    <a:tc>
                      <a:txBody>
                        <a:bodyPr/>
                        <a:lstStyle/>
                        <a:p>
                          <a:pPr algn="ctr"/>
                          <a:r>
                            <a:rPr lang="zh-CN" altLang="en-US" dirty="0" smtClean="0"/>
                            <a:t>总时间</a:t>
                          </a:r>
                          <a:endParaRPr lang="zh-CN" altLang="en-US" dirty="0"/>
                        </a:p>
                      </a:txBody>
                      <a:tcPr/>
                    </a:tc>
                    <a:tc>
                      <a:txBody>
                        <a:bodyPr/>
                        <a:lstStyle/>
                        <a:p>
                          <a:pPr algn="ctr"/>
                          <a:r>
                            <a:rPr lang="en-US" altLang="zh-CN" dirty="0" smtClean="0"/>
                            <a:t>1135.2</a:t>
                          </a:r>
                          <a:endParaRPr lang="zh-CN" altLang="en-US" dirty="0"/>
                        </a:p>
                      </a:txBody>
                      <a:tcPr/>
                    </a:tc>
                  </a:tr>
                  <a:tr h="640080">
                    <a:tc>
                      <a:txBody>
                        <a:bodyPr/>
                        <a:lstStyle/>
                        <a:p>
                          <a:pPr algn="ctr"/>
                          <a:r>
                            <a:rPr lang="zh-CN" altLang="en-US" dirty="0" smtClean="0"/>
                            <a:t>除去“钻孔”这一动作后的总时间</a:t>
                          </a:r>
                          <a:endParaRPr lang="zh-CN" altLang="en-US" dirty="0"/>
                        </a:p>
                      </a:txBody>
                      <a:tcPr/>
                    </a:tc>
                    <a:tc>
                      <a:txBody>
                        <a:bodyPr/>
                        <a:lstStyle/>
                        <a:p>
                          <a:pPr algn="ctr"/>
                          <a:r>
                            <a:rPr lang="en-US" altLang="zh-CN" dirty="0" smtClean="0"/>
                            <a:t>189.6</a:t>
                          </a:r>
                          <a:endParaRPr lang="zh-CN" altLang="en-US" dirty="0"/>
                        </a:p>
                      </a:txBody>
                      <a:tcPr/>
                    </a:tc>
                  </a:tr>
                  <a:tr h="640080">
                    <a:tc>
                      <a:txBody>
                        <a:bodyPr/>
                        <a:lstStyle/>
                        <a:p>
                          <a:pPr algn="ctr"/>
                          <a:r>
                            <a:rPr lang="zh-CN" altLang="en-US" dirty="0" smtClean="0"/>
                            <a:t>“钻孔”这一动作给总时间带来的增加量</a:t>
                          </a:r>
                          <a:endParaRPr lang="zh-CN" altLang="en-US" dirty="0"/>
                        </a:p>
                      </a:txBody>
                      <a:tcPr/>
                    </a:tc>
                    <a:tc>
                      <a:txBody>
                        <a:bodyPr/>
                        <a:lstStyle/>
                        <a:p>
                          <a:pPr algn="ctr"/>
                          <a:r>
                            <a:rPr lang="en-US" altLang="zh-CN" dirty="0" smtClean="0"/>
                            <a:t>945.6</a:t>
                          </a:r>
                          <a:endParaRPr lang="zh-CN" altLang="en-US" dirty="0"/>
                        </a:p>
                      </a:txBody>
                      <a:tcPr/>
                    </a:tc>
                  </a:tr>
                </a:tbl>
              </a:graphicData>
            </a:graphic>
          </p:graphicFrame>
        </mc:Fallback>
      </mc:AlternateContent>
    </p:spTree>
    <p:extLst>
      <p:ext uri="{BB962C8B-B14F-4D97-AF65-F5344CB8AC3E}">
        <p14:creationId xmlns:p14="http://schemas.microsoft.com/office/powerpoint/2010/main" val="112507820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对比</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14:m>
                  <m:oMath xmlns:m="http://schemas.openxmlformats.org/officeDocument/2006/math">
                    <m:r>
                      <a:rPr lang="zh-CN" altLang="en-US" i="1" smtClean="0">
                        <a:latin typeface="Cambria Math"/>
                      </a:rPr>
                      <m:t>考虑</m:t>
                    </m:r>
                    <m:r>
                      <a:rPr lang="zh-CN" altLang="en-US" i="1">
                        <a:latin typeface="Cambria Math"/>
                      </a:rPr>
                      <m:t>𝛿</m:t>
                    </m:r>
                  </m:oMath>
                </a14:m>
                <a:r>
                  <a:rPr lang="zh-CN" altLang="en-US" dirty="0" smtClean="0"/>
                  <a:t>的单钻头与双钻头的结果：</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1910"/>
                </a:stretch>
              </a:blipFill>
            </p:spPr>
            <p:txBody>
              <a:bodyPr/>
              <a:lstStyle/>
              <a:p>
                <a:r>
                  <a:rPr lang="zh-CN" altLang="en-US">
                    <a:noFill/>
                  </a:rPr>
                  <a:t> </a:t>
                </a:r>
              </a:p>
            </p:txBody>
          </p:sp>
        </mc:Fallback>
      </mc:AlternateContent>
      <p:graphicFrame>
        <p:nvGraphicFramePr>
          <p:cNvPr id="4" name="表格 3"/>
          <p:cNvGraphicFramePr>
            <a:graphicFrameLocks noGrp="1"/>
          </p:cNvGraphicFramePr>
          <p:nvPr>
            <p:extLst>
              <p:ext uri="{D42A27DB-BD31-4B8C-83A1-F6EECF244321}">
                <p14:modId xmlns:p14="http://schemas.microsoft.com/office/powerpoint/2010/main" val="3799823160"/>
              </p:ext>
            </p:extLst>
          </p:nvPr>
        </p:nvGraphicFramePr>
        <p:xfrm>
          <a:off x="1331640" y="3429000"/>
          <a:ext cx="6096000" cy="7416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endParaRPr lang="zh-CN" altLang="en-US" dirty="0"/>
                    </a:p>
                  </a:txBody>
                  <a:tcPr/>
                </a:tc>
                <a:tc>
                  <a:txBody>
                    <a:bodyPr/>
                    <a:lstStyle/>
                    <a:p>
                      <a:r>
                        <a:rPr lang="zh-CN" altLang="en-US" dirty="0" smtClean="0"/>
                        <a:t>单钻头</a:t>
                      </a:r>
                      <a:endParaRPr lang="zh-CN" altLang="en-US" dirty="0"/>
                    </a:p>
                  </a:txBody>
                  <a:tcPr/>
                </a:tc>
                <a:tc>
                  <a:txBody>
                    <a:bodyPr/>
                    <a:lstStyle/>
                    <a:p>
                      <a:r>
                        <a:rPr lang="zh-CN" altLang="en-US" dirty="0" smtClean="0"/>
                        <a:t>双钻头</a:t>
                      </a:r>
                      <a:endParaRPr lang="zh-CN" alt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总时间</a:t>
                      </a:r>
                      <a:r>
                        <a:rPr lang="en-US" altLang="zh-CN" dirty="0" smtClean="0"/>
                        <a:t>(s)</a:t>
                      </a:r>
                      <a:endParaRPr lang="zh-CN" altLang="en-US" dirty="0" smtClean="0"/>
                    </a:p>
                  </a:txBody>
                  <a:tcPr/>
                </a:tc>
                <a:tc>
                  <a:txBody>
                    <a:bodyPr/>
                    <a:lstStyle/>
                    <a:p>
                      <a:r>
                        <a:rPr lang="en-US" altLang="zh-CN" dirty="0" smtClean="0"/>
                        <a:t>1955.9</a:t>
                      </a:r>
                      <a:endParaRPr lang="zh-CN" altLang="en-US" dirty="0"/>
                    </a:p>
                  </a:txBody>
                  <a:tcPr/>
                </a:tc>
                <a:tc>
                  <a:txBody>
                    <a:bodyPr/>
                    <a:lstStyle/>
                    <a:p>
                      <a:r>
                        <a:rPr lang="en-US" altLang="zh-CN" dirty="0" smtClean="0"/>
                        <a:t>1135.2</a:t>
                      </a:r>
                      <a:endParaRPr lang="zh-CN" altLang="en-US" dirty="0"/>
                    </a:p>
                  </a:txBody>
                  <a:tcPr/>
                </a:tc>
              </a:tr>
            </a:tbl>
          </a:graphicData>
        </a:graphic>
      </p:graphicFrame>
    </p:spTree>
    <p:extLst>
      <p:ext uri="{BB962C8B-B14F-4D97-AF65-F5344CB8AC3E}">
        <p14:creationId xmlns:p14="http://schemas.microsoft.com/office/powerpoint/2010/main" val="374231361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对比</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lnSpcReduction="20000"/>
              </a:bodyPr>
              <a:lstStyle/>
              <a:p>
                <a:r>
                  <a:rPr lang="zh-CN" altLang="en-US" dirty="0" smtClean="0"/>
                  <a:t>考虑</a:t>
                </a:r>
                <a14:m>
                  <m:oMath xmlns:m="http://schemas.openxmlformats.org/officeDocument/2006/math">
                    <m:r>
                      <a:rPr lang="zh-CN" altLang="en-US" i="1">
                        <a:latin typeface="Cambria Math"/>
                      </a:rPr>
                      <m:t>𝛿</m:t>
                    </m:r>
                  </m:oMath>
                </a14:m>
                <a:r>
                  <a:rPr lang="zh-CN" altLang="en-US" dirty="0" smtClean="0"/>
                  <a:t>与不</a:t>
                </a:r>
                <a14:m>
                  <m:oMath xmlns:m="http://schemas.openxmlformats.org/officeDocument/2006/math">
                    <m:r>
                      <a:rPr lang="zh-CN" altLang="en-US" i="1">
                        <a:latin typeface="Cambria Math"/>
                      </a:rPr>
                      <m:t>考虑</m:t>
                    </m:r>
                    <m:r>
                      <a:rPr lang="zh-CN" altLang="en-US" i="1">
                        <a:latin typeface="Cambria Math"/>
                      </a:rPr>
                      <m:t>𝛿</m:t>
                    </m:r>
                  </m:oMath>
                </a14:m>
                <a:r>
                  <a:rPr lang="zh-CN" altLang="en-US" dirty="0" smtClean="0"/>
                  <a:t>的双钻头结果对比</a:t>
                </a:r>
                <a:endParaRPr lang="en-US" altLang="zh-CN" dirty="0" smtClean="0"/>
              </a:p>
              <a:p>
                <a:r>
                  <a:rPr lang="zh-CN" altLang="en-US" dirty="0" smtClean="0"/>
                  <a:t>直接对比时间没有意义</a:t>
                </a:r>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smtClean="0"/>
              </a:p>
              <a:p>
                <a:endParaRPr lang="en-US" altLang="zh-CN" dirty="0" smtClean="0"/>
              </a:p>
              <a:p>
                <a:r>
                  <a:rPr lang="zh-CN" altLang="en-US" dirty="0" smtClean="0"/>
                  <a:t>更加均衡</a:t>
                </a:r>
                <a:endParaRPr lang="en-US" altLang="zh-CN" dirty="0" smtClean="0"/>
              </a:p>
              <a:p>
                <a:pPr marL="68580" indent="0">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t="-347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4" name="表格 3"/>
              <p:cNvGraphicFramePr>
                <a:graphicFrameLocks noGrp="1"/>
              </p:cNvGraphicFramePr>
              <p:nvPr>
                <p:extLst>
                  <p:ext uri="{D42A27DB-BD31-4B8C-83A1-F6EECF244321}">
                    <p14:modId xmlns:p14="http://schemas.microsoft.com/office/powerpoint/2010/main" val="1795919314"/>
                  </p:ext>
                </p:extLst>
              </p:nvPr>
            </p:nvGraphicFramePr>
            <p:xfrm>
              <a:off x="1331640" y="3356992"/>
              <a:ext cx="6096000" cy="148336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endParaRPr lang="zh-CN" altLang="en-US" dirty="0"/>
                        </a:p>
                      </a:txBody>
                      <a:tcPr/>
                    </a:tc>
                    <a:tc>
                      <a:txBody>
                        <a:bodyPr/>
                        <a:lstStyle/>
                        <a:p>
                          <a:r>
                            <a:rPr lang="zh-CN" altLang="en-US" dirty="0" smtClean="0"/>
                            <a:t>考虑</a:t>
                          </a:r>
                          <a14:m>
                            <m:oMath xmlns:m="http://schemas.openxmlformats.org/officeDocument/2006/math">
                              <m:r>
                                <a:rPr lang="zh-CN" altLang="en-US" i="1">
                                  <a:latin typeface="Cambria Math"/>
                                </a:rPr>
                                <m:t>𝛿</m:t>
                              </m:r>
                            </m:oMath>
                          </a14:m>
                          <a:endParaRPr lang="zh-CN" altLang="en-US" dirty="0"/>
                        </a:p>
                      </a:txBody>
                      <a:tcPr/>
                    </a:tc>
                    <a:tc>
                      <a:txBody>
                        <a:bodyPr/>
                        <a:lstStyle/>
                        <a:p>
                          <a:r>
                            <a:rPr lang="zh-CN" altLang="en-US" dirty="0" smtClean="0"/>
                            <a:t>不</a:t>
                          </a:r>
                          <a14:m>
                            <m:oMath xmlns:m="http://schemas.openxmlformats.org/officeDocument/2006/math">
                              <m:r>
                                <a:rPr lang="zh-CN" altLang="en-US" i="1">
                                  <a:latin typeface="Cambria Math"/>
                                </a:rPr>
                                <m:t>考虑</m:t>
                              </m:r>
                              <m:r>
                                <a:rPr lang="zh-CN" altLang="en-US" i="1">
                                  <a:latin typeface="Cambria Math"/>
                                </a:rPr>
                                <m:t>𝛿</m:t>
                              </m:r>
                            </m:oMath>
                          </a14:m>
                          <a:endParaRPr lang="zh-CN" altLang="en-US" dirty="0"/>
                        </a:p>
                      </a:txBody>
                      <a:tcPr/>
                    </a:tc>
                  </a:tr>
                  <a:tr h="370840">
                    <a:tc>
                      <a:txBody>
                        <a:bodyPr/>
                        <a:lstStyle/>
                        <a:p>
                          <a:r>
                            <a:rPr lang="en-US" altLang="zh-CN" dirty="0" smtClean="0"/>
                            <a:t>A</a:t>
                          </a:r>
                          <a:r>
                            <a:rPr lang="zh-CN" altLang="en-US" dirty="0" smtClean="0"/>
                            <a:t>经过的城市数</a:t>
                          </a:r>
                          <a:endParaRPr lang="zh-CN" altLang="en-US" dirty="0"/>
                        </a:p>
                      </a:txBody>
                      <a:tcPr/>
                    </a:tc>
                    <a:tc>
                      <a:txBody>
                        <a:bodyPr/>
                        <a:lstStyle/>
                        <a:p>
                          <a:r>
                            <a:rPr lang="en-US" altLang="zh-CN" dirty="0" smtClean="0"/>
                            <a:t>1812</a:t>
                          </a:r>
                          <a:endParaRPr lang="zh-CN" altLang="en-US" dirty="0"/>
                        </a:p>
                      </a:txBody>
                      <a:tcPr/>
                    </a:tc>
                    <a:tc>
                      <a:txBody>
                        <a:bodyPr/>
                        <a:lstStyle/>
                        <a:p>
                          <a:r>
                            <a:rPr lang="en-US" altLang="zh-CN" dirty="0" smtClean="0"/>
                            <a:t>1409</a:t>
                          </a:r>
                          <a:endParaRPr lang="zh-CN" alt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B</a:t>
                          </a:r>
                          <a:r>
                            <a:rPr lang="zh-CN" altLang="en-US" dirty="0" smtClean="0"/>
                            <a:t>经过的城市数</a:t>
                          </a:r>
                        </a:p>
                      </a:txBody>
                      <a:tcPr/>
                    </a:tc>
                    <a:tc>
                      <a:txBody>
                        <a:bodyPr/>
                        <a:lstStyle/>
                        <a:p>
                          <a:r>
                            <a:rPr lang="en-US" altLang="zh-CN" dirty="0" smtClean="0"/>
                            <a:t>1002</a:t>
                          </a:r>
                          <a:endParaRPr lang="zh-CN" altLang="en-US" dirty="0"/>
                        </a:p>
                      </a:txBody>
                      <a:tcPr/>
                    </a:tc>
                    <a:tc>
                      <a:txBody>
                        <a:bodyPr/>
                        <a:lstStyle/>
                        <a:p>
                          <a:r>
                            <a:rPr lang="en-US" altLang="zh-CN" dirty="0" smtClean="0"/>
                            <a:t>1405</a:t>
                          </a:r>
                          <a:endParaRPr lang="zh-CN" altLang="en-US" dirty="0"/>
                        </a:p>
                      </a:txBody>
                      <a:tcPr/>
                    </a:tc>
                  </a:tr>
                  <a:tr h="370840">
                    <a:tc>
                      <a:txBody>
                        <a:bodyPr/>
                        <a:lstStyle/>
                        <a:p>
                          <a:r>
                            <a:rPr lang="zh-CN" altLang="en-US" dirty="0" smtClean="0"/>
                            <a:t>两者之差</a:t>
                          </a:r>
                          <a:endParaRPr lang="zh-CN" altLang="en-US" dirty="0"/>
                        </a:p>
                      </a:txBody>
                      <a:tcPr/>
                    </a:tc>
                    <a:tc>
                      <a:txBody>
                        <a:bodyPr/>
                        <a:lstStyle/>
                        <a:p>
                          <a:r>
                            <a:rPr lang="en-US" altLang="zh-CN" dirty="0" smtClean="0"/>
                            <a:t>810</a:t>
                          </a:r>
                          <a:endParaRPr lang="zh-CN" altLang="en-US" dirty="0"/>
                        </a:p>
                      </a:txBody>
                      <a:tcPr/>
                    </a:tc>
                    <a:tc>
                      <a:txBody>
                        <a:bodyPr/>
                        <a:lstStyle/>
                        <a:p>
                          <a:r>
                            <a:rPr lang="en-US" altLang="zh-CN" dirty="0" smtClean="0"/>
                            <a:t>4</a:t>
                          </a:r>
                          <a:endParaRPr lang="zh-CN" altLang="en-US" dirty="0"/>
                        </a:p>
                      </a:txBody>
                      <a:tcPr/>
                    </a:tc>
                  </a:tr>
                </a:tbl>
              </a:graphicData>
            </a:graphic>
          </p:graphicFrame>
        </mc:Choice>
        <mc:Fallback xmlns="">
          <p:graphicFrame>
            <p:nvGraphicFramePr>
              <p:cNvPr id="4" name="表格 3"/>
              <p:cNvGraphicFramePr>
                <a:graphicFrameLocks noGrp="1"/>
              </p:cNvGraphicFramePr>
              <p:nvPr>
                <p:extLst>
                  <p:ext uri="{D42A27DB-BD31-4B8C-83A1-F6EECF244321}">
                    <p14:modId xmlns:p14="http://schemas.microsoft.com/office/powerpoint/2010/main" val="1795919314"/>
                  </p:ext>
                </p:extLst>
              </p:nvPr>
            </p:nvGraphicFramePr>
            <p:xfrm>
              <a:off x="1331640" y="3356992"/>
              <a:ext cx="6096000" cy="148336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endParaRPr lang="zh-CN" altLang="en-US" dirty="0"/>
                        </a:p>
                      </a:txBody>
                      <a:tcPr/>
                    </a:tc>
                    <a:tc>
                      <a:txBody>
                        <a:bodyPr/>
                        <a:lstStyle/>
                        <a:p>
                          <a:endParaRPr lang="zh-CN"/>
                        </a:p>
                      </a:txBody>
                      <a:tcPr>
                        <a:blipFill rotWithShape="1">
                          <a:blip r:embed="rId3"/>
                          <a:stretch>
                            <a:fillRect l="-99701" t="-11475" r="-100000" b="-322951"/>
                          </a:stretch>
                        </a:blipFill>
                      </a:tcPr>
                    </a:tc>
                    <a:tc>
                      <a:txBody>
                        <a:bodyPr/>
                        <a:lstStyle/>
                        <a:p>
                          <a:endParaRPr lang="zh-CN"/>
                        </a:p>
                      </a:txBody>
                      <a:tcPr>
                        <a:blipFill rotWithShape="1">
                          <a:blip r:embed="rId3"/>
                          <a:stretch>
                            <a:fillRect l="-200300" t="-11475" r="-300" b="-322951"/>
                          </a:stretch>
                        </a:blipFill>
                      </a:tcPr>
                    </a:tc>
                  </a:tr>
                  <a:tr h="370840">
                    <a:tc>
                      <a:txBody>
                        <a:bodyPr/>
                        <a:lstStyle/>
                        <a:p>
                          <a:r>
                            <a:rPr lang="en-US" altLang="zh-CN" dirty="0" smtClean="0"/>
                            <a:t>A</a:t>
                          </a:r>
                          <a:r>
                            <a:rPr lang="zh-CN" altLang="en-US" dirty="0" smtClean="0"/>
                            <a:t>经过的城市数</a:t>
                          </a:r>
                          <a:endParaRPr lang="zh-CN" altLang="en-US" dirty="0"/>
                        </a:p>
                      </a:txBody>
                      <a:tcPr/>
                    </a:tc>
                    <a:tc>
                      <a:txBody>
                        <a:bodyPr/>
                        <a:lstStyle/>
                        <a:p>
                          <a:r>
                            <a:rPr lang="en-US" altLang="zh-CN" dirty="0" smtClean="0"/>
                            <a:t>1812</a:t>
                          </a:r>
                          <a:endParaRPr lang="zh-CN" altLang="en-US" dirty="0"/>
                        </a:p>
                      </a:txBody>
                      <a:tcPr/>
                    </a:tc>
                    <a:tc>
                      <a:txBody>
                        <a:bodyPr/>
                        <a:lstStyle/>
                        <a:p>
                          <a:r>
                            <a:rPr lang="en-US" altLang="zh-CN" dirty="0" smtClean="0"/>
                            <a:t>1409</a:t>
                          </a:r>
                          <a:endParaRPr lang="zh-CN" alt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B</a:t>
                          </a:r>
                          <a:r>
                            <a:rPr lang="zh-CN" altLang="en-US" dirty="0" smtClean="0"/>
                            <a:t>经过的城市数</a:t>
                          </a:r>
                        </a:p>
                      </a:txBody>
                      <a:tcPr/>
                    </a:tc>
                    <a:tc>
                      <a:txBody>
                        <a:bodyPr/>
                        <a:lstStyle/>
                        <a:p>
                          <a:r>
                            <a:rPr lang="en-US" altLang="zh-CN" dirty="0" smtClean="0"/>
                            <a:t>1002</a:t>
                          </a:r>
                          <a:endParaRPr lang="zh-CN" altLang="en-US" dirty="0"/>
                        </a:p>
                      </a:txBody>
                      <a:tcPr/>
                    </a:tc>
                    <a:tc>
                      <a:txBody>
                        <a:bodyPr/>
                        <a:lstStyle/>
                        <a:p>
                          <a:r>
                            <a:rPr lang="en-US" altLang="zh-CN" dirty="0" smtClean="0"/>
                            <a:t>1405</a:t>
                          </a:r>
                          <a:endParaRPr lang="zh-CN" altLang="en-US" dirty="0"/>
                        </a:p>
                      </a:txBody>
                      <a:tcPr/>
                    </a:tc>
                  </a:tr>
                  <a:tr h="370840">
                    <a:tc>
                      <a:txBody>
                        <a:bodyPr/>
                        <a:lstStyle/>
                        <a:p>
                          <a:r>
                            <a:rPr lang="zh-CN" altLang="en-US" dirty="0" smtClean="0"/>
                            <a:t>两者之差</a:t>
                          </a:r>
                          <a:endParaRPr lang="zh-CN" altLang="en-US" dirty="0"/>
                        </a:p>
                      </a:txBody>
                      <a:tcPr/>
                    </a:tc>
                    <a:tc>
                      <a:txBody>
                        <a:bodyPr/>
                        <a:lstStyle/>
                        <a:p>
                          <a:r>
                            <a:rPr lang="en-US" altLang="zh-CN" dirty="0" smtClean="0"/>
                            <a:t>810</a:t>
                          </a:r>
                          <a:endParaRPr lang="zh-CN" altLang="en-US" dirty="0"/>
                        </a:p>
                      </a:txBody>
                      <a:tcPr/>
                    </a:tc>
                    <a:tc>
                      <a:txBody>
                        <a:bodyPr/>
                        <a:lstStyle/>
                        <a:p>
                          <a:r>
                            <a:rPr lang="en-US" altLang="zh-CN" dirty="0" smtClean="0"/>
                            <a:t>4</a:t>
                          </a:r>
                          <a:endParaRPr lang="zh-CN" altLang="en-US" dirty="0"/>
                        </a:p>
                      </a:txBody>
                      <a:tcPr/>
                    </a:tc>
                  </a:tr>
                </a:tbl>
              </a:graphicData>
            </a:graphic>
          </p:graphicFrame>
        </mc:Fallback>
      </mc:AlternateContent>
    </p:spTree>
    <p:extLst>
      <p:ext uri="{BB962C8B-B14F-4D97-AF65-F5344CB8AC3E}">
        <p14:creationId xmlns:p14="http://schemas.microsoft.com/office/powerpoint/2010/main" val="32014231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参考文献</a:t>
            </a:r>
            <a:endParaRPr lang="zh-CN" altLang="en-US" dirty="0"/>
          </a:p>
        </p:txBody>
      </p:sp>
      <p:sp>
        <p:nvSpPr>
          <p:cNvPr id="3" name="内容占位符 2"/>
          <p:cNvSpPr>
            <a:spLocks noGrp="1"/>
          </p:cNvSpPr>
          <p:nvPr>
            <p:ph idx="1"/>
          </p:nvPr>
        </p:nvSpPr>
        <p:spPr/>
        <p:txBody>
          <a:bodyPr>
            <a:normAutofit fontScale="70000" lnSpcReduction="20000"/>
          </a:bodyPr>
          <a:lstStyle/>
          <a:p>
            <a:r>
              <a:rPr lang="en-US" altLang="zh-CN" dirty="0" err="1"/>
              <a:t>Hartigan</a:t>
            </a:r>
            <a:r>
              <a:rPr lang="en-US" altLang="zh-CN" dirty="0"/>
              <a:t>, J. (1975). Clustering Algorithms. New York: Wiley.</a:t>
            </a:r>
            <a:endParaRPr lang="zh-CN" altLang="zh-CN" dirty="0"/>
          </a:p>
          <a:p>
            <a:r>
              <a:rPr lang="en-US" altLang="zh-CN" dirty="0" err="1"/>
              <a:t>HartiganJ.A</a:t>
            </a:r>
            <a:r>
              <a:rPr lang="en-US" altLang="zh-CN" dirty="0"/>
              <a:t>., &amp; </a:t>
            </a:r>
            <a:r>
              <a:rPr lang="en-US" altLang="zh-CN" dirty="0" err="1"/>
              <a:t>WongM.A</a:t>
            </a:r>
            <a:r>
              <a:rPr lang="en-US" altLang="zh-CN" dirty="0"/>
              <a:t>. (1979). A k-means clustering algorithms. Applied Statistics, 28:100-108.</a:t>
            </a:r>
            <a:endParaRPr lang="zh-CN" altLang="zh-CN" dirty="0"/>
          </a:p>
          <a:p>
            <a:r>
              <a:rPr lang="en-US" altLang="zh-CN" dirty="0"/>
              <a:t>Hastie, T., </a:t>
            </a:r>
            <a:r>
              <a:rPr lang="en-US" altLang="zh-CN" dirty="0" err="1"/>
              <a:t>Tibshirani</a:t>
            </a:r>
            <a:r>
              <a:rPr lang="en-US" altLang="zh-CN" dirty="0"/>
              <a:t>, R., &amp; Friedman, J. (2008). </a:t>
            </a:r>
            <a:r>
              <a:rPr lang="en-US" altLang="zh-CN" i="1" dirty="0"/>
              <a:t>The Elements of Statistical Learning.</a:t>
            </a:r>
            <a:r>
              <a:rPr lang="en-US" altLang="zh-CN" dirty="0"/>
              <a:t> California: Springer.</a:t>
            </a:r>
            <a:endParaRPr lang="zh-CN" altLang="zh-CN" dirty="0"/>
          </a:p>
          <a:p>
            <a:r>
              <a:rPr lang="en-US" altLang="zh-CN" dirty="0" err="1"/>
              <a:t>TibshiraniR</a:t>
            </a:r>
            <a:r>
              <a:rPr lang="en-US" altLang="zh-CN" dirty="0"/>
              <a:t>., </a:t>
            </a:r>
            <a:r>
              <a:rPr lang="en-US" altLang="zh-CN" dirty="0" err="1"/>
              <a:t>WaltherG</a:t>
            </a:r>
            <a:r>
              <a:rPr lang="en-US" altLang="zh-CN" dirty="0"/>
              <a:t>., &amp; </a:t>
            </a:r>
            <a:r>
              <a:rPr lang="en-US" altLang="zh-CN" dirty="0" err="1"/>
              <a:t>HastieT</a:t>
            </a:r>
            <a:r>
              <a:rPr lang="en-US" altLang="zh-CN" dirty="0"/>
              <a:t>. (2001). Estimating the number of clusters in a dataset via the gap statistic. Journal of the Royal Statistical Society, Series B. 32(2): 411-423.</a:t>
            </a:r>
            <a:endParaRPr lang="zh-CN" altLang="zh-CN" dirty="0"/>
          </a:p>
          <a:p>
            <a:r>
              <a:rPr lang="en-US" altLang="zh-CN" dirty="0" err="1"/>
              <a:t>WangDing</a:t>
            </a:r>
            <a:r>
              <a:rPr lang="en-US" altLang="zh-CN" dirty="0"/>
              <a:t>-Wei, </a:t>
            </a:r>
            <a:r>
              <a:rPr lang="en-US" altLang="zh-CN" dirty="0" err="1"/>
              <a:t>WangJun</a:t>
            </a:r>
            <a:r>
              <a:rPr lang="en-US" altLang="zh-CN" dirty="0"/>
              <a:t>-Wei, </a:t>
            </a:r>
            <a:r>
              <a:rPr lang="en-US" altLang="zh-CN" dirty="0" err="1"/>
              <a:t>WangHong-Feng</a:t>
            </a:r>
            <a:r>
              <a:rPr lang="en-US" altLang="zh-CN" dirty="0"/>
              <a:t>, </a:t>
            </a:r>
            <a:r>
              <a:rPr lang="en-US" altLang="zh-CN" dirty="0" err="1"/>
              <a:t>ZhangRui</a:t>
            </a:r>
            <a:r>
              <a:rPr lang="en-US" altLang="zh-CN" dirty="0"/>
              <a:t>-You, &amp; </a:t>
            </a:r>
            <a:r>
              <a:rPr lang="en-US" altLang="zh-CN" dirty="0" err="1"/>
              <a:t>GuoZhe</a:t>
            </a:r>
            <a:r>
              <a:rPr lang="en-US" altLang="zh-CN" dirty="0"/>
              <a:t>. (2007). </a:t>
            </a:r>
            <a:r>
              <a:rPr lang="en-US" altLang="zh-CN" i="1" dirty="0"/>
              <a:t>Intelligent Optimization Methods.</a:t>
            </a:r>
            <a:r>
              <a:rPr lang="en-US" altLang="zh-CN" dirty="0"/>
              <a:t> Beijing: Advanced Education Press.</a:t>
            </a:r>
            <a:endParaRPr lang="zh-CN" altLang="zh-CN" dirty="0"/>
          </a:p>
          <a:p>
            <a:r>
              <a:rPr lang="en-US" altLang="zh-CN" dirty="0"/>
              <a:t>Wikipedia. (2012, 5 9). </a:t>
            </a:r>
            <a:r>
              <a:rPr lang="en-US" altLang="zh-CN" i="1" dirty="0"/>
              <a:t>Ant colony optimization algorithms - Wikipedia</a:t>
            </a:r>
            <a:r>
              <a:rPr lang="en-US" altLang="zh-CN" dirty="0"/>
              <a:t>. Retrieved 6 14, 2012, from Wikipedia: </a:t>
            </a:r>
            <a:r>
              <a:rPr lang="en-US" altLang="zh-CN" dirty="0" smtClean="0"/>
              <a:t>en.wikipedia.org/wiki/</a:t>
            </a:r>
            <a:r>
              <a:rPr lang="en-US" altLang="zh-CN" dirty="0" err="1" smtClean="0"/>
              <a:t>Ant_colony_optimization</a:t>
            </a:r>
            <a:endParaRPr lang="zh-CN" altLang="zh-CN" dirty="0"/>
          </a:p>
          <a:p>
            <a:endParaRPr lang="zh-CN" altLang="en-US" dirty="0"/>
          </a:p>
        </p:txBody>
      </p:sp>
    </p:spTree>
    <p:extLst>
      <p:ext uri="{BB962C8B-B14F-4D97-AF65-F5344CB8AC3E}">
        <p14:creationId xmlns:p14="http://schemas.microsoft.com/office/powerpoint/2010/main" val="24599357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结果分析</a:t>
            </a:r>
            <a:endParaRPr lang="zh-CN" altLang="en-US" dirty="0"/>
          </a:p>
        </p:txBody>
      </p:sp>
      <p:sp>
        <p:nvSpPr>
          <p:cNvPr id="3" name="内容占位符 2"/>
          <p:cNvSpPr>
            <a:spLocks noGrp="1"/>
          </p:cNvSpPr>
          <p:nvPr>
            <p:ph idx="1"/>
          </p:nvPr>
        </p:nvSpPr>
        <p:spPr/>
        <p:txBody>
          <a:bodyPr/>
          <a:lstStyle/>
          <a:p>
            <a:r>
              <a:rPr lang="zh-CN" altLang="en-US" dirty="0" smtClean="0"/>
              <a:t>对于小规模问题，以</a:t>
            </a:r>
            <a:r>
              <a:rPr lang="en-US" altLang="zh-CN" dirty="0" smtClean="0"/>
              <a:t>30</a:t>
            </a:r>
            <a:r>
              <a:rPr lang="zh-CN" altLang="en-US" dirty="0" smtClean="0"/>
              <a:t>个点为例</a:t>
            </a:r>
            <a:endParaRPr lang="en-US" altLang="zh-CN" dirty="0" smtClean="0"/>
          </a:p>
          <a:p>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1379482130"/>
              </p:ext>
            </p:extLst>
          </p:nvPr>
        </p:nvGraphicFramePr>
        <p:xfrm>
          <a:off x="683568" y="3021517"/>
          <a:ext cx="7848876" cy="2783748"/>
        </p:xfrm>
        <a:graphic>
          <a:graphicData uri="http://schemas.openxmlformats.org/drawingml/2006/table">
            <a:tbl>
              <a:tblPr firstRow="1" firstCol="1" bandRow="1">
                <a:tableStyleId>{5C22544A-7EE6-4342-B048-85BDC9FD1C3A}</a:tableStyleId>
              </a:tblPr>
              <a:tblGrid>
                <a:gridCol w="1121268"/>
                <a:gridCol w="1182988"/>
                <a:gridCol w="1059548"/>
                <a:gridCol w="1121268"/>
                <a:gridCol w="627496"/>
                <a:gridCol w="1615040"/>
                <a:gridCol w="1121268"/>
              </a:tblGrid>
              <a:tr h="684076">
                <a:tc>
                  <a:txBody>
                    <a:bodyPr/>
                    <a:lstStyle/>
                    <a:p>
                      <a:pPr algn="ctr">
                        <a:spcAft>
                          <a:spcPts val="0"/>
                        </a:spcAft>
                      </a:pPr>
                      <a:r>
                        <a:rPr lang="en-US" sz="1600" kern="100" dirty="0">
                          <a:effectLst/>
                        </a:rPr>
                        <a:t> </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dirty="0">
                          <a:effectLst/>
                        </a:rPr>
                        <a:t>最短路径长</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与最优值偏差</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初始数量</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迭代次数</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是否收敛</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平均运算时间（</a:t>
                      </a:r>
                      <a:r>
                        <a:rPr lang="en-US" sz="1600" kern="100">
                          <a:effectLst/>
                        </a:rPr>
                        <a:t>s</a:t>
                      </a:r>
                      <a:r>
                        <a:rPr lang="zh-CN" sz="1600" kern="100">
                          <a:effectLst/>
                        </a:rPr>
                        <a:t>）</a:t>
                      </a:r>
                      <a:endParaRPr lang="zh-CN" sz="1600" kern="100">
                        <a:effectLst/>
                        <a:latin typeface="Calibri"/>
                        <a:ea typeface="宋体"/>
                        <a:cs typeface="Times New Roman"/>
                      </a:endParaRPr>
                    </a:p>
                  </a:txBody>
                  <a:tcPr marL="68580" marR="68580" marT="0" marB="0" anchor="ctr"/>
                </a:tc>
              </a:tr>
              <a:tr h="342038">
                <a:tc>
                  <a:txBody>
                    <a:bodyPr/>
                    <a:lstStyle/>
                    <a:p>
                      <a:pPr algn="ctr">
                        <a:spcAft>
                          <a:spcPts val="0"/>
                        </a:spcAft>
                      </a:pPr>
                      <a:r>
                        <a:rPr lang="en-US" sz="1600" kern="100">
                          <a:effectLst/>
                        </a:rPr>
                        <a:t>0-1</a:t>
                      </a:r>
                      <a:r>
                        <a:rPr lang="zh-CN" sz="1600" kern="100">
                          <a:effectLst/>
                        </a:rPr>
                        <a:t>规划</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NA</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NA</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r>
              <a:tr h="342038">
                <a:tc>
                  <a:txBody>
                    <a:bodyPr/>
                    <a:lstStyle/>
                    <a:p>
                      <a:pPr algn="ctr">
                        <a:spcAft>
                          <a:spcPts val="0"/>
                        </a:spcAft>
                      </a:pPr>
                      <a:r>
                        <a:rPr lang="zh-CN" sz="1600" kern="100">
                          <a:effectLst/>
                        </a:rPr>
                        <a:t>混合规划</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altLang="zh-CN" sz="1600" kern="100" dirty="0" smtClean="0">
                          <a:solidFill>
                            <a:schemeClr val="dk1"/>
                          </a:solidFill>
                          <a:effectLst/>
                          <a:latin typeface="+mn-lt"/>
                          <a:ea typeface="+mn-ea"/>
                          <a:cs typeface="+mn-cs"/>
                        </a:rPr>
                        <a:t>1.889</a:t>
                      </a:r>
                      <a:endParaRPr lang="zh-CN" sz="1600" kern="100" dirty="0">
                        <a:solidFill>
                          <a:schemeClr val="dk1"/>
                        </a:solidFill>
                        <a:effectLst/>
                        <a:latin typeface="+mn-lt"/>
                        <a:ea typeface="+mn-ea"/>
                        <a:cs typeface="+mn-cs"/>
                      </a:endParaRPr>
                    </a:p>
                  </a:txBody>
                  <a:tcPr marL="68580" marR="68580" marT="0" marB="0" anchor="ctr"/>
                </a:tc>
                <a:tc>
                  <a:txBody>
                    <a:bodyPr/>
                    <a:lstStyle/>
                    <a:p>
                      <a:pPr algn="ctr">
                        <a:spcAft>
                          <a:spcPts val="0"/>
                        </a:spcAft>
                      </a:pPr>
                      <a:r>
                        <a:rPr lang="en-US" sz="1600" kern="100" dirty="0">
                          <a:effectLst/>
                        </a:rPr>
                        <a:t>0</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863</a:t>
                      </a:r>
                      <a:endParaRPr lang="zh-CN" sz="1600" kern="100">
                        <a:effectLst/>
                        <a:latin typeface="Calibri"/>
                        <a:ea typeface="宋体"/>
                        <a:cs typeface="Times New Roman"/>
                      </a:endParaRPr>
                    </a:p>
                  </a:txBody>
                  <a:tcPr marL="68580" marR="68580" marT="0" marB="0" anchor="ctr"/>
                </a:tc>
              </a:tr>
              <a:tr h="342038">
                <a:tc>
                  <a:txBody>
                    <a:bodyPr/>
                    <a:lstStyle/>
                    <a:p>
                      <a:pPr algn="ctr">
                        <a:spcAft>
                          <a:spcPts val="0"/>
                        </a:spcAft>
                      </a:pPr>
                      <a:r>
                        <a:rPr lang="zh-CN" sz="1600" kern="100">
                          <a:effectLst/>
                        </a:rPr>
                        <a:t>贪心法</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smtClean="0">
                          <a:effectLst/>
                        </a:rPr>
                        <a:t>1.943</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altLang="zh-CN" sz="1600" kern="100" dirty="0" smtClean="0">
                          <a:effectLst/>
                          <a:latin typeface="Calibri"/>
                          <a:ea typeface="宋体"/>
                          <a:cs typeface="Times New Roman"/>
                        </a:rPr>
                        <a:t>3%</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NA</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NA</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0.0146</a:t>
                      </a:r>
                      <a:endParaRPr lang="zh-CN" sz="1600" kern="100">
                        <a:effectLst/>
                        <a:latin typeface="Calibri"/>
                        <a:ea typeface="宋体"/>
                        <a:cs typeface="Times New Roman"/>
                      </a:endParaRPr>
                    </a:p>
                  </a:txBody>
                  <a:tcPr marL="68580" marR="68580" marT="0" marB="0" anchor="ctr"/>
                </a:tc>
              </a:tr>
              <a:tr h="342038">
                <a:tc>
                  <a:txBody>
                    <a:bodyPr/>
                    <a:lstStyle/>
                    <a:p>
                      <a:pPr algn="ctr">
                        <a:spcAft>
                          <a:spcPts val="0"/>
                        </a:spcAft>
                      </a:pPr>
                      <a:r>
                        <a:rPr lang="zh-CN" sz="1600" kern="100">
                          <a:effectLst/>
                        </a:rPr>
                        <a:t>遗传算法</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smtClean="0">
                          <a:effectLst/>
                        </a:rPr>
                        <a:t>1.911</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altLang="zh-CN" sz="1600" kern="100" dirty="0" smtClean="0">
                          <a:effectLst/>
                          <a:latin typeface="Calibri"/>
                          <a:ea typeface="宋体"/>
                          <a:cs typeface="Times New Roman"/>
                        </a:rPr>
                        <a:t>1%</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30</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1000</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否</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a:effectLst/>
                        </a:rPr>
                        <a:t>3.9152</a:t>
                      </a:r>
                      <a:endParaRPr lang="zh-CN" sz="1600" kern="100">
                        <a:effectLst/>
                        <a:latin typeface="Calibri"/>
                        <a:ea typeface="宋体"/>
                        <a:cs typeface="Times New Roman"/>
                      </a:endParaRPr>
                    </a:p>
                  </a:txBody>
                  <a:tcPr marL="68580" marR="68580" marT="0" marB="0" anchor="ctr"/>
                </a:tc>
              </a:tr>
              <a:tr h="324036">
                <a:tc>
                  <a:txBody>
                    <a:bodyPr/>
                    <a:lstStyle/>
                    <a:p>
                      <a:pPr algn="ctr">
                        <a:spcAft>
                          <a:spcPts val="0"/>
                        </a:spcAft>
                      </a:pPr>
                      <a:r>
                        <a:rPr lang="zh-CN" sz="1600" kern="100" dirty="0">
                          <a:effectLst/>
                        </a:rPr>
                        <a:t>遗传算法（贪心）</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smtClean="0">
                          <a:effectLst/>
                        </a:rPr>
                        <a:t>1.891</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altLang="zh-CN" sz="1600" kern="100" dirty="0" smtClean="0">
                          <a:effectLst/>
                          <a:latin typeface="Calibri"/>
                          <a:ea typeface="宋体"/>
                          <a:cs typeface="Times New Roman"/>
                        </a:rPr>
                        <a:t>0.1%</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30</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1000</a:t>
                      </a:r>
                      <a:endParaRPr lang="zh-CN" sz="1600" kern="100" dirty="0">
                        <a:effectLst/>
                        <a:latin typeface="Calibri"/>
                        <a:ea typeface="宋体"/>
                        <a:cs typeface="Times New Roman"/>
                      </a:endParaRPr>
                    </a:p>
                  </a:txBody>
                  <a:tcPr marL="68580" marR="68580" marT="0" marB="0" anchor="ctr"/>
                </a:tc>
                <a:tc>
                  <a:txBody>
                    <a:bodyPr/>
                    <a:lstStyle/>
                    <a:p>
                      <a:pPr algn="ctr">
                        <a:spcAft>
                          <a:spcPts val="0"/>
                        </a:spcAft>
                      </a:pPr>
                      <a:r>
                        <a:rPr lang="zh-CN" sz="1600" kern="100">
                          <a:effectLst/>
                        </a:rPr>
                        <a:t>是</a:t>
                      </a:r>
                      <a:endParaRPr lang="zh-CN" sz="1600" kern="100">
                        <a:effectLst/>
                        <a:latin typeface="Calibri"/>
                        <a:ea typeface="宋体"/>
                        <a:cs typeface="Times New Roman"/>
                      </a:endParaRPr>
                    </a:p>
                  </a:txBody>
                  <a:tcPr marL="68580" marR="68580" marT="0" marB="0" anchor="ctr"/>
                </a:tc>
                <a:tc>
                  <a:txBody>
                    <a:bodyPr/>
                    <a:lstStyle/>
                    <a:p>
                      <a:pPr algn="ctr">
                        <a:spcAft>
                          <a:spcPts val="0"/>
                        </a:spcAft>
                      </a:pPr>
                      <a:r>
                        <a:rPr lang="en-US" sz="1600" kern="100" dirty="0">
                          <a:effectLst/>
                        </a:rPr>
                        <a:t>3.9016</a:t>
                      </a:r>
                      <a:endParaRPr lang="zh-CN" sz="1600" kern="100" dirty="0">
                        <a:effectLst/>
                        <a:latin typeface="Calibri"/>
                        <a:ea typeface="宋体"/>
                        <a:cs typeface="Times New Roman"/>
                      </a:endParaRPr>
                    </a:p>
                  </a:txBody>
                  <a:tcPr marL="68580" marR="68580" marT="0" marB="0" anchor="ctr"/>
                </a:tc>
              </a:tr>
              <a:tr h="124388">
                <a:tc>
                  <a:txBody>
                    <a:bodyPr/>
                    <a:lstStyle/>
                    <a:p>
                      <a:pPr algn="ctr">
                        <a:spcAft>
                          <a:spcPts val="0"/>
                        </a:spcAft>
                      </a:pPr>
                      <a:r>
                        <a:rPr lang="zh-CN" altLang="en-US" sz="1600" kern="100" dirty="0" smtClean="0">
                          <a:effectLst/>
                          <a:latin typeface="Calibri"/>
                          <a:ea typeface="宋体"/>
                          <a:cs typeface="Times New Roman"/>
                        </a:rPr>
                        <a:t>蚁群算法</a:t>
                      </a:r>
                      <a:endParaRPr lang="zh-CN" sz="1600" kern="100" dirty="0">
                        <a:effectLst/>
                        <a:latin typeface="Calibri"/>
                        <a:ea typeface="宋体"/>
                        <a:cs typeface="Times New Roman"/>
                      </a:endParaRPr>
                    </a:p>
                  </a:txBody>
                  <a:tcPr marL="68580" marR="68580" marT="0" marB="0" anchor="ctr"/>
                </a:tc>
                <a:tc>
                  <a:txBody>
                    <a:bodyPr/>
                    <a:lstStyle/>
                    <a:p>
                      <a:pPr marL="0" algn="ctr" defTabSz="914400" rtl="0" eaLnBrk="1" latinLnBrk="0" hangingPunct="1">
                        <a:spcAft>
                          <a:spcPts val="0"/>
                        </a:spcAft>
                      </a:pPr>
                      <a:r>
                        <a:rPr lang="en-US" altLang="zh-CN" sz="1600" kern="100" dirty="0" smtClean="0">
                          <a:solidFill>
                            <a:schemeClr val="dk1"/>
                          </a:solidFill>
                          <a:effectLst/>
                          <a:latin typeface="+mn-lt"/>
                          <a:ea typeface="+mn-ea"/>
                          <a:cs typeface="+mn-cs"/>
                        </a:rPr>
                        <a:t>1.896</a:t>
                      </a:r>
                      <a:endParaRPr lang="zh-CN" sz="1600" kern="100" dirty="0">
                        <a:solidFill>
                          <a:schemeClr val="dk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US" altLang="zh-CN" sz="1600" kern="100" smtClean="0">
                          <a:solidFill>
                            <a:schemeClr val="dk1"/>
                          </a:solidFill>
                          <a:effectLst/>
                          <a:latin typeface="+mn-lt"/>
                          <a:ea typeface="+mn-ea"/>
                          <a:cs typeface="+mn-cs"/>
                        </a:rPr>
                        <a:t>1%</a:t>
                      </a:r>
                      <a:endParaRPr lang="zh-CN" sz="1600" kern="100" dirty="0">
                        <a:solidFill>
                          <a:schemeClr val="dk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US" altLang="zh-CN" sz="1600" kern="100" dirty="0" smtClean="0">
                          <a:solidFill>
                            <a:schemeClr val="dk1"/>
                          </a:solidFill>
                          <a:effectLst/>
                          <a:latin typeface="+mn-lt"/>
                          <a:ea typeface="+mn-ea"/>
                          <a:cs typeface="+mn-cs"/>
                        </a:rPr>
                        <a:t>30</a:t>
                      </a:r>
                      <a:endParaRPr lang="zh-CN" sz="1600" kern="100" dirty="0">
                        <a:solidFill>
                          <a:schemeClr val="dk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US" altLang="zh-CN" sz="1600" kern="100" dirty="0" smtClean="0">
                          <a:solidFill>
                            <a:schemeClr val="dk1"/>
                          </a:solidFill>
                          <a:effectLst/>
                          <a:latin typeface="+mn-lt"/>
                          <a:ea typeface="+mn-ea"/>
                          <a:cs typeface="+mn-cs"/>
                        </a:rPr>
                        <a:t>50</a:t>
                      </a:r>
                      <a:endParaRPr lang="zh-CN" sz="1600" kern="100" dirty="0">
                        <a:solidFill>
                          <a:schemeClr val="dk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zh-CN" altLang="en-US" sz="1600" kern="100" dirty="0" smtClean="0">
                          <a:solidFill>
                            <a:schemeClr val="dk1"/>
                          </a:solidFill>
                          <a:effectLst/>
                          <a:latin typeface="+mn-lt"/>
                          <a:ea typeface="+mn-ea"/>
                          <a:cs typeface="+mn-cs"/>
                        </a:rPr>
                        <a:t>是</a:t>
                      </a:r>
                      <a:endParaRPr lang="zh-CN" sz="1600" kern="100" dirty="0">
                        <a:solidFill>
                          <a:schemeClr val="dk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US" altLang="zh-CN" sz="1600" b="1" kern="100" dirty="0" smtClean="0">
                          <a:solidFill>
                            <a:schemeClr val="dk1"/>
                          </a:solidFill>
                          <a:effectLst/>
                          <a:latin typeface="+mn-lt"/>
                          <a:ea typeface="+mn-ea"/>
                          <a:cs typeface="+mn-cs"/>
                        </a:rPr>
                        <a:t>2.6365</a:t>
                      </a:r>
                      <a:endParaRPr lang="zh-CN" sz="1600" b="1" kern="100" dirty="0">
                        <a:solidFill>
                          <a:schemeClr val="dk1"/>
                        </a:solidFill>
                        <a:effectLst/>
                        <a:latin typeface="+mn-lt"/>
                        <a:ea typeface="+mn-ea"/>
                        <a:cs typeface="+mn-cs"/>
                      </a:endParaRPr>
                    </a:p>
                  </a:txBody>
                  <a:tcPr marL="68580" marR="68580" marT="0" marB="0" anchor="ctr"/>
                </a:tc>
              </a:tr>
            </a:tbl>
          </a:graphicData>
        </a:graphic>
      </p:graphicFrame>
    </p:spTree>
    <p:extLst>
      <p:ext uri="{BB962C8B-B14F-4D97-AF65-F5344CB8AC3E}">
        <p14:creationId xmlns:p14="http://schemas.microsoft.com/office/powerpoint/2010/main" val="1811629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a:extLst>
              <a:ext uri="{28A0092B-C50C-407E-A947-70E740481C1C}">
                <a14:useLocalDpi xmlns:a14="http://schemas.microsoft.com/office/drawing/2010/main" val="0"/>
              </a:ext>
            </a:extLst>
          </a:blip>
          <a:stretch>
            <a:fillRect/>
          </a:stretch>
        </p:blipFill>
        <p:spPr>
          <a:xfrm>
            <a:off x="899592" y="1196752"/>
            <a:ext cx="7272807" cy="4680519"/>
          </a:xfrm>
          <a:prstGeom prst="rect">
            <a:avLst/>
          </a:prstGeom>
        </p:spPr>
      </p:pic>
    </p:spTree>
    <p:extLst>
      <p:ext uri="{BB962C8B-B14F-4D97-AF65-F5344CB8AC3E}">
        <p14:creationId xmlns:p14="http://schemas.microsoft.com/office/powerpoint/2010/main" val="15814656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奥斯汀">
  <a:themeElements>
    <a:clrScheme name="奥斯汀">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奥斯汀">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1391</TotalTime>
  <Words>4908</Words>
  <Application>Microsoft Office PowerPoint</Application>
  <PresentationFormat>全屏显示(4:3)</PresentationFormat>
  <Paragraphs>538</Paragraphs>
  <Slides>73</Slides>
  <Notes>0</Notes>
  <HiddenSlides>0</HiddenSlides>
  <MMClips>0</MMClips>
  <ScaleCrop>false</ScaleCrop>
  <HeadingPairs>
    <vt:vector size="4" baseType="variant">
      <vt:variant>
        <vt:lpstr>主题</vt:lpstr>
      </vt:variant>
      <vt:variant>
        <vt:i4>1</vt:i4>
      </vt:variant>
      <vt:variant>
        <vt:lpstr>幻灯片标题</vt:lpstr>
      </vt:variant>
      <vt:variant>
        <vt:i4>73</vt:i4>
      </vt:variant>
    </vt:vector>
  </HeadingPairs>
  <TitlesOfParts>
    <vt:vector size="74" baseType="lpstr">
      <vt:lpstr>奥斯汀</vt:lpstr>
      <vt:lpstr>钻头打孔问题</vt:lpstr>
      <vt:lpstr>钻头打孔问题VS旅行商问题</vt:lpstr>
      <vt:lpstr>三角不等式的意义</vt:lpstr>
      <vt:lpstr>三角不等式</vt:lpstr>
      <vt:lpstr>旅行商问题的算法</vt:lpstr>
      <vt:lpstr>单钻头钻孔问题</vt:lpstr>
      <vt:lpstr>无序打孔问题</vt:lpstr>
      <vt:lpstr>结果分析</vt:lpstr>
      <vt:lpstr>PowerPoint 演示文稿</vt:lpstr>
      <vt:lpstr>PowerPoint 演示文稿</vt:lpstr>
      <vt:lpstr>PowerPoint 演示文稿</vt:lpstr>
      <vt:lpstr>结果分析（续）</vt:lpstr>
      <vt:lpstr>PowerPoint 演示文稿</vt:lpstr>
      <vt:lpstr>聚类算法</vt:lpstr>
      <vt:lpstr>对孔进行聚类</vt:lpstr>
      <vt:lpstr>确定聚类个数</vt:lpstr>
      <vt:lpstr>Example</vt:lpstr>
      <vt:lpstr>类内的优化</vt:lpstr>
      <vt:lpstr>类间的排序</vt:lpstr>
      <vt:lpstr>类间的连接</vt:lpstr>
      <vt:lpstr>PowerPoint 演示文稿</vt:lpstr>
      <vt:lpstr>PowerPoint 演示文稿</vt:lpstr>
      <vt:lpstr>PowerPoint 演示文稿</vt:lpstr>
      <vt:lpstr>有序打孔问题</vt:lpstr>
      <vt:lpstr>改进后的算法描述</vt:lpstr>
      <vt:lpstr>结果分析</vt:lpstr>
      <vt:lpstr>PowerPoint 演示文稿</vt:lpstr>
      <vt:lpstr>PowerPoint 演示文稿</vt:lpstr>
      <vt:lpstr>PowerPoint 演示文稿</vt:lpstr>
      <vt:lpstr>PowerPoint 演示文稿</vt:lpstr>
      <vt:lpstr>转钻头次数的优化</vt:lpstr>
      <vt:lpstr>十次转动</vt:lpstr>
      <vt:lpstr>十次转动</vt:lpstr>
      <vt:lpstr>PowerPoint 演示文稿</vt:lpstr>
      <vt:lpstr>双钻头打孔问题</vt:lpstr>
      <vt:lpstr>如何确保不碰撞</vt:lpstr>
      <vt:lpstr>最小化转钻头次数的方案</vt:lpstr>
      <vt:lpstr>等待是否能避免碰撞？</vt:lpstr>
      <vt:lpstr>改进蚁群算法</vt:lpstr>
      <vt:lpstr>双蚂蚁动态规划</vt:lpstr>
      <vt:lpstr>PowerPoint 演示文稿</vt:lpstr>
      <vt:lpstr>开始情况</vt:lpstr>
      <vt:lpstr>PowerPoint 演示文稿</vt:lpstr>
      <vt:lpstr>PowerPoint 演示文稿</vt:lpstr>
      <vt:lpstr>在某一判断中</vt:lpstr>
      <vt:lpstr>情况一</vt:lpstr>
      <vt:lpstr>情况二</vt:lpstr>
      <vt:lpstr>情况三</vt:lpstr>
      <vt:lpstr>情况四</vt:lpstr>
      <vt:lpstr>情况五</vt:lpstr>
      <vt:lpstr>情况六</vt:lpstr>
      <vt:lpstr>调整策略</vt:lpstr>
      <vt:lpstr>等待时间的确定</vt:lpstr>
      <vt:lpstr>PowerPoint 演示文稿</vt:lpstr>
      <vt:lpstr>PowerPoint 演示文稿</vt:lpstr>
      <vt:lpstr>PowerPoint 演示文稿</vt:lpstr>
      <vt:lpstr>一般判断的简单流程图</vt:lpstr>
      <vt:lpstr>回路的构成</vt:lpstr>
      <vt:lpstr>结果</vt:lpstr>
      <vt:lpstr>采用最优化时间方案的效能提升</vt:lpstr>
      <vt:lpstr>PowerPoint 演示文稿</vt:lpstr>
      <vt:lpstr>采用最优化费用方案的效能提升</vt:lpstr>
      <vt:lpstr>PowerPoint 演示文稿</vt:lpstr>
      <vt:lpstr>PowerPoint 演示文稿</vt:lpstr>
      <vt:lpstr>扩展一：间隔对效能的影响</vt:lpstr>
      <vt:lpstr>PowerPoint 演示文稿</vt:lpstr>
      <vt:lpstr>PowerPoint 演示文稿</vt:lpstr>
      <vt:lpstr>扩展二：钻孔需要时间</vt:lpstr>
      <vt:lpstr>PowerPoint 演示文稿</vt:lpstr>
      <vt:lpstr>PowerPoint 演示文稿</vt:lpstr>
      <vt:lpstr>对比</vt:lpstr>
      <vt:lpstr>对比</vt:lpstr>
      <vt:lpstr>参考文献</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XP</dc:creator>
  <cp:lastModifiedBy>Yang Keren</cp:lastModifiedBy>
  <cp:revision>76</cp:revision>
  <dcterms:created xsi:type="dcterms:W3CDTF">2012-07-25T12:35:43Z</dcterms:created>
  <dcterms:modified xsi:type="dcterms:W3CDTF">2012-08-06T06:22:52Z</dcterms:modified>
</cp:coreProperties>
</file>