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Default Extension="docx" ContentType="application/vnd.openxmlformats-officedocument.wordprocessingml.document"/>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notesMasterIdLst>
    <p:notesMasterId r:id="rId33"/>
  </p:notesMasterIdLst>
  <p:sldIdLst>
    <p:sldId id="256" r:id="rId2"/>
    <p:sldId id="304" r:id="rId3"/>
    <p:sldId id="257" r:id="rId4"/>
    <p:sldId id="262" r:id="rId5"/>
    <p:sldId id="263" r:id="rId6"/>
    <p:sldId id="264" r:id="rId7"/>
    <p:sldId id="266" r:id="rId8"/>
    <p:sldId id="298" r:id="rId9"/>
    <p:sldId id="267" r:id="rId10"/>
    <p:sldId id="305" r:id="rId11"/>
    <p:sldId id="268" r:id="rId12"/>
    <p:sldId id="299" r:id="rId13"/>
    <p:sldId id="270" r:id="rId14"/>
    <p:sldId id="271" r:id="rId15"/>
    <p:sldId id="306" r:id="rId16"/>
    <p:sldId id="314" r:id="rId17"/>
    <p:sldId id="307" r:id="rId18"/>
    <p:sldId id="273" r:id="rId19"/>
    <p:sldId id="308" r:id="rId20"/>
    <p:sldId id="309" r:id="rId21"/>
    <p:sldId id="310" r:id="rId22"/>
    <p:sldId id="311" r:id="rId23"/>
    <p:sldId id="312" r:id="rId24"/>
    <p:sldId id="313" r:id="rId25"/>
    <p:sldId id="315" r:id="rId26"/>
    <p:sldId id="316" r:id="rId27"/>
    <p:sldId id="292" r:id="rId28"/>
    <p:sldId id="293" r:id="rId29"/>
    <p:sldId id="294" r:id="rId30"/>
    <p:sldId id="295" r:id="rId31"/>
    <p:sldId id="279" r:id="rId3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6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4660"/>
  </p:normalViewPr>
  <p:slideViewPr>
    <p:cSldViewPr>
      <p:cViewPr varScale="1">
        <p:scale>
          <a:sx n="65" d="100"/>
          <a:sy n="65" d="100"/>
        </p:scale>
        <p:origin x="-1542" y="-114"/>
      </p:cViewPr>
      <p:guideLst>
        <p:guide orient="horz" pos="2159"/>
        <p:guide pos="2928"/>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Rot="1" noChangeAspect="1" noChangeArrowheads="1"/>
          </p:cNvSpPr>
          <p:nvPr>
            <p:ph type="sldImg" idx="2"/>
          </p:nvPr>
        </p:nvSpPr>
        <p:spPr bwMode="auto">
          <a:xfrm>
            <a:off x="1050925" y="754063"/>
            <a:ext cx="4572000" cy="3294062"/>
          </a:xfrm>
          <a:prstGeom prst="rect">
            <a:avLst/>
          </a:prstGeom>
          <a:noFill/>
          <a:ln w="9525">
            <a:noFill/>
            <a:miter lim="800000"/>
            <a:headEnd/>
            <a:tailEnd/>
          </a:ln>
        </p:spPr>
      </p:sp>
      <p:sp>
        <p:nvSpPr>
          <p:cNvPr id="3075" name="Rectangle 3"/>
          <p:cNvSpPr>
            <a:spLocks noGrp="1" noChangeArrowheads="1"/>
          </p:cNvSpPr>
          <p:nvPr>
            <p:ph type="body" sz="quarter" idx="3"/>
          </p:nvPr>
        </p:nvSpPr>
        <p:spPr bwMode="auto">
          <a:xfrm>
            <a:off x="538163" y="4387850"/>
            <a:ext cx="5780087" cy="3952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noProof="0" smtClean="0"/>
              <a:t>单击此处编辑母版文本样式</a:t>
            </a:r>
          </a:p>
          <a:p>
            <a:pPr lvl="1"/>
            <a:r>
              <a:rPr lang="zh-CN" noProof="0" smtClean="0"/>
              <a:t>第二级</a:t>
            </a:r>
          </a:p>
          <a:p>
            <a:pPr lvl="2"/>
            <a:r>
              <a:rPr lang="zh-CN" noProof="0" smtClean="0"/>
              <a:t>第三级</a:t>
            </a:r>
          </a:p>
          <a:p>
            <a:pPr lvl="3"/>
            <a:r>
              <a:rPr lang="zh-CN" noProof="0" smtClean="0"/>
              <a:t>第四级</a:t>
            </a:r>
          </a:p>
          <a:p>
            <a:pPr lvl="4"/>
            <a:r>
              <a:rPr lang="zh-CN" noProof="0" smtClean="0"/>
              <a:t>第五级</a:t>
            </a:r>
          </a:p>
        </p:txBody>
      </p:sp>
      <p:sp>
        <p:nvSpPr>
          <p:cNvPr id="3076" name="Rectangle 4"/>
          <p:cNvSpPr>
            <a:spLocks noGrp="1" noChangeArrowheads="1"/>
          </p:cNvSpPr>
          <p:nvPr>
            <p:ph type="hdr" sz="quarter"/>
          </p:nvPr>
        </p:nvSpPr>
        <p:spPr bwMode="auto">
          <a:xfrm>
            <a:off x="0" y="0"/>
            <a:ext cx="2973388"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zh-CN" altLang="en-US"/>
          </a:p>
        </p:txBody>
      </p:sp>
      <p:sp>
        <p:nvSpPr>
          <p:cNvPr id="3077" name="Rectangle 5"/>
          <p:cNvSpPr>
            <a:spLocks noGrp="1" noChangeArrowheads="1"/>
          </p:cNvSpPr>
          <p:nvPr>
            <p:ph type="dt" idx="1"/>
          </p:nvPr>
        </p:nvSpPr>
        <p:spPr bwMode="auto">
          <a:xfrm>
            <a:off x="3883025" y="0"/>
            <a:ext cx="2974975"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zh-CN" altLang="en-US"/>
          </a:p>
        </p:txBody>
      </p:sp>
      <p:sp>
        <p:nvSpPr>
          <p:cNvPr id="3078" name="Rectangle 6"/>
          <p:cNvSpPr>
            <a:spLocks noGrp="1" noChangeArrowheads="1"/>
          </p:cNvSpPr>
          <p:nvPr>
            <p:ph type="ftr" sz="quarter" idx="4"/>
          </p:nvPr>
        </p:nvSpPr>
        <p:spPr bwMode="auto">
          <a:xfrm>
            <a:off x="0" y="8686800"/>
            <a:ext cx="2973388"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zh-CN" altLang="en-US"/>
          </a:p>
        </p:txBody>
      </p:sp>
      <p:sp>
        <p:nvSpPr>
          <p:cNvPr id="3079" name="Rectangle 7"/>
          <p:cNvSpPr>
            <a:spLocks noGrp="1" noChangeArrowheads="1"/>
          </p:cNvSpPr>
          <p:nvPr>
            <p:ph type="sldNum" sz="quarter" idx="5"/>
          </p:nvPr>
        </p:nvSpPr>
        <p:spPr bwMode="auto">
          <a:xfrm>
            <a:off x="3883025" y="8686800"/>
            <a:ext cx="2974975"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fld id="{003A0A8E-D660-4FD9-9FFB-BC6911C8D06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1141413" y="754063"/>
            <a:ext cx="4391025" cy="3294062"/>
          </a:xfrm>
        </p:spPr>
      </p:sp>
      <p:sp>
        <p:nvSpPr>
          <p:cNvPr id="46083" name="备注占位符 2"/>
          <p:cNvSpPr>
            <a:spLocks noGrp="1"/>
          </p:cNvSpPr>
          <p:nvPr>
            <p:ph type="body" idx="1"/>
          </p:nvPr>
        </p:nvSpPr>
        <p:spPr>
          <a:noFill/>
          <a:ln/>
        </p:spPr>
        <p:txBody>
          <a:bodyPr/>
          <a:lstStyle/>
          <a:p>
            <a:endParaRPr lang="zh-CN" altLang="en-US" smtClean="0">
              <a:latin typeface="Arial" charset="0"/>
            </a:endParaRPr>
          </a:p>
        </p:txBody>
      </p:sp>
      <p:sp>
        <p:nvSpPr>
          <p:cNvPr id="46084" name="灯片编号占位符 3"/>
          <p:cNvSpPr>
            <a:spLocks noGrp="1"/>
          </p:cNvSpPr>
          <p:nvPr>
            <p:ph type="sldNum" sz="quarter" idx="5"/>
          </p:nvPr>
        </p:nvSpPr>
        <p:spPr>
          <a:noFill/>
        </p:spPr>
        <p:txBody>
          <a:bodyPr/>
          <a:lstStyle/>
          <a:p>
            <a:fld id="{0DD26511-62D1-44F0-AA6D-C8D350E45560}" type="slidenum">
              <a:rPr lang="zh-CN" altLang="en-US" smtClean="0">
                <a:latin typeface="Arial" charset="0"/>
              </a:rPr>
              <a:pPr/>
              <a:t>2</a:t>
            </a:fld>
            <a:endParaRPr lang="en-US" altLang="zh-CN"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1141413" y="754063"/>
            <a:ext cx="4391025" cy="3294062"/>
          </a:xfrm>
        </p:spPr>
      </p:sp>
      <p:sp>
        <p:nvSpPr>
          <p:cNvPr id="71683" name="Rectangle 3"/>
          <p:cNvSpPr>
            <a:spLocks noGrp="1" noChangeArrowheads="1"/>
          </p:cNvSpPr>
          <p:nvPr>
            <p:ph type="body" idx="1"/>
          </p:nvPr>
        </p:nvSpPr>
        <p:spPr>
          <a:noFill/>
          <a:ln/>
        </p:spPr>
        <p:txBody>
          <a:bodyPr/>
          <a:lstStyle/>
          <a:p>
            <a:r>
              <a:rPr lang="zh-CN" altLang="en-US" dirty="0" smtClean="0">
                <a:latin typeface="Arial" charset="0"/>
              </a:rPr>
              <a:t>患病率数据来源</a:t>
            </a:r>
            <a:r>
              <a:rPr lang="en-US" altLang="zh-CN" dirty="0" smtClean="0">
                <a:latin typeface="Arial" charset="0"/>
              </a:rPr>
              <a:t>---</a:t>
            </a:r>
            <a:r>
              <a:rPr lang="zh-CN" altLang="en-US" dirty="0" smtClean="0">
                <a:latin typeface="Arial" charset="0"/>
              </a:rPr>
              <a:t>来自文献</a:t>
            </a:r>
            <a:r>
              <a:rPr lang="en-US" altLang="zh-CN" dirty="0" smtClean="0">
                <a:latin typeface="Arial" charset="0"/>
              </a:rPr>
              <a:t>【</a:t>
            </a:r>
            <a:r>
              <a:rPr lang="zh-CN" altLang="en-US" dirty="0" smtClean="0">
                <a:latin typeface="Arial" charset="0"/>
              </a:rPr>
              <a:t>城市居民高血压患病状况及影响因素研究</a:t>
            </a:r>
            <a:r>
              <a:rPr lang="en-US" altLang="zh-CN" dirty="0" smtClean="0">
                <a:latin typeface="Arial" charset="0"/>
              </a:rPr>
              <a:t>】</a:t>
            </a:r>
            <a:r>
              <a:rPr lang="zh-CN" altLang="en-US" dirty="0" smtClean="0">
                <a:latin typeface="Arial" charset="0"/>
              </a:rPr>
              <a:t>，中国医科大学研究生学术论文。</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1413" y="754063"/>
            <a:ext cx="4391025" cy="3294062"/>
          </a:xfrm>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dirty="0" smtClean="0"/>
              <a:t>糖尿病患病率数据</a:t>
            </a:r>
            <a:r>
              <a:rPr lang="en-US" altLang="zh-CN" dirty="0" smtClean="0"/>
              <a:t>---</a:t>
            </a:r>
            <a:r>
              <a:rPr lang="zh-CN" altLang="en-US" dirty="0" smtClean="0"/>
              <a:t>来自文献</a:t>
            </a:r>
            <a:r>
              <a:rPr lang="en-US" altLang="zh-CN" dirty="0" smtClean="0"/>
              <a:t>【</a:t>
            </a:r>
            <a:r>
              <a:rPr lang="zh-CN" altLang="en-US" sz="1200" b="1" i="0" kern="1200" dirty="0" smtClean="0">
                <a:solidFill>
                  <a:schemeClr val="tx1"/>
                </a:solidFill>
                <a:latin typeface="Arial" pitchFamily="34" charset="0"/>
                <a:ea typeface="宋体" pitchFamily="2" charset="-122"/>
                <a:cs typeface="+mn-cs"/>
              </a:rPr>
              <a:t>城市居民糖尿病患病率及血糖水平年龄分布的特征研究</a:t>
            </a:r>
            <a:r>
              <a:rPr lang="en-US" altLang="zh-CN" sz="1200" b="1" i="0" kern="1200" dirty="0" smtClean="0">
                <a:solidFill>
                  <a:schemeClr val="tx1"/>
                </a:solidFill>
                <a:latin typeface="Arial" pitchFamily="34" charset="0"/>
                <a:ea typeface="宋体" pitchFamily="2" charset="-122"/>
                <a:cs typeface="+mn-cs"/>
              </a:rPr>
              <a:t>】</a:t>
            </a:r>
            <a:r>
              <a:rPr lang="zh-CN" altLang="en-US" sz="1200" b="1" i="0" kern="1200" dirty="0" smtClean="0">
                <a:solidFill>
                  <a:schemeClr val="tx1"/>
                </a:solidFill>
                <a:latin typeface="Arial" pitchFamily="34" charset="0"/>
                <a:ea typeface="宋体" pitchFamily="2" charset="-122"/>
                <a:cs typeface="+mn-cs"/>
              </a:rPr>
              <a:t>，</a:t>
            </a:r>
            <a:r>
              <a:rPr lang="en-US" altLang="zh-CN" sz="1200" b="1" i="0" kern="1200" dirty="0" smtClean="0">
                <a:solidFill>
                  <a:schemeClr val="tx1"/>
                </a:solidFill>
                <a:latin typeface="Arial" pitchFamily="34" charset="0"/>
                <a:ea typeface="宋体" pitchFamily="2" charset="-122"/>
                <a:cs typeface="+mn-cs"/>
              </a:rPr>
              <a:t>【</a:t>
            </a:r>
            <a:r>
              <a:rPr lang="zh-CN" altLang="en-US" sz="1200" b="1" i="0" kern="1200" dirty="0" smtClean="0">
                <a:solidFill>
                  <a:schemeClr val="tx1"/>
                </a:solidFill>
                <a:latin typeface="Arial" pitchFamily="34" charset="0"/>
                <a:ea typeface="宋体" pitchFamily="2" charset="-122"/>
                <a:cs typeface="+mn-cs"/>
              </a:rPr>
              <a:t>中华中西医杂志</a:t>
            </a:r>
            <a:r>
              <a:rPr lang="en-US" altLang="zh-CN" sz="1200" b="1" i="0" kern="1200" dirty="0" smtClean="0">
                <a:solidFill>
                  <a:schemeClr val="tx1"/>
                </a:solidFill>
                <a:latin typeface="Arial" pitchFamily="34" charset="0"/>
                <a:ea typeface="宋体" pitchFamily="2" charset="-122"/>
                <a:cs typeface="+mn-cs"/>
              </a:rPr>
              <a:t>】</a:t>
            </a:r>
            <a:endParaRPr lang="zh-CN" altLang="en-US" sz="1200" b="1" i="0" kern="1200" dirty="0" smtClean="0">
              <a:solidFill>
                <a:schemeClr val="tx1"/>
              </a:solidFill>
              <a:latin typeface="Arial" pitchFamily="34" charset="0"/>
              <a:ea typeface="宋体" pitchFamily="2" charset="-122"/>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003A0A8E-D660-4FD9-9FFB-BC6911C8D06D}" type="slidenum">
              <a:rPr lang="zh-CN" altLang="en-US" smtClean="0"/>
              <a:pPr>
                <a:defRPr/>
              </a:pPr>
              <a:t>20</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1141413" y="754063"/>
            <a:ext cx="4391025" cy="3294062"/>
          </a:xfrm>
        </p:spPr>
      </p:sp>
      <p:sp>
        <p:nvSpPr>
          <p:cNvPr id="72707" name="Rectangle 3"/>
          <p:cNvSpPr>
            <a:spLocks noGrp="1" noChangeArrowheads="1"/>
          </p:cNvSpPr>
          <p:nvPr>
            <p:ph type="body" idx="1"/>
          </p:nvPr>
        </p:nvSpPr>
        <p:spPr>
          <a:noFill/>
          <a:ln/>
        </p:spPr>
        <p:txBody>
          <a:bodyPr/>
          <a:lstStyle/>
          <a:p>
            <a:r>
              <a:rPr lang="zh-CN" altLang="en-US" dirty="0" smtClean="0">
                <a:latin typeface="Arial" charset="0"/>
              </a:rPr>
              <a:t>使用线性拟合对常住人口数进行预测的意义</a:t>
            </a:r>
            <a:r>
              <a:rPr lang="en-US" altLang="zh-CN" dirty="0" smtClean="0">
                <a:latin typeface="Arial" charset="0"/>
              </a:rPr>
              <a:t>--</a:t>
            </a:r>
            <a:r>
              <a:rPr lang="zh-CN" altLang="en-US" dirty="0" smtClean="0">
                <a:latin typeface="Arial" charset="0"/>
              </a:rPr>
              <a:t>得出常住人口数和年份的关系式，便于进行下一步计算。</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xfrm>
            <a:off x="1141413" y="754063"/>
            <a:ext cx="4391025" cy="3294062"/>
          </a:xfrm>
        </p:spPr>
      </p:sp>
      <p:sp>
        <p:nvSpPr>
          <p:cNvPr id="54275" name="备注占位符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dirty="0" smtClean="0">
                <a:latin typeface="Arial" charset="0"/>
              </a:rPr>
              <a:t>住院天数数据来源</a:t>
            </a:r>
            <a:r>
              <a:rPr lang="en-US" altLang="zh-CN" dirty="0" smtClean="0">
                <a:latin typeface="Arial" charset="0"/>
              </a:rPr>
              <a:t>---1</a:t>
            </a:r>
            <a:r>
              <a:rPr lang="zh-CN" altLang="en-US" dirty="0" smtClean="0">
                <a:latin typeface="Arial" charset="0"/>
              </a:rPr>
              <a:t>、</a:t>
            </a:r>
            <a:r>
              <a:rPr lang="zh-CN" altLang="en-US" b="0" dirty="0" smtClean="0"/>
              <a:t>高血压脑叶血肿</a:t>
            </a:r>
            <a:r>
              <a:rPr lang="en-US" altLang="zh-CN" b="0" dirty="0" smtClean="0"/>
              <a:t>24</a:t>
            </a:r>
            <a:r>
              <a:rPr lang="zh-CN" altLang="en-US" b="0" dirty="0" smtClean="0"/>
              <a:t>例临床和</a:t>
            </a:r>
            <a:r>
              <a:rPr lang="en-US" altLang="zh-CN" b="0" dirty="0" smtClean="0"/>
              <a:t>CT</a:t>
            </a:r>
            <a:r>
              <a:rPr lang="zh-CN" altLang="en-US" b="0" dirty="0" smtClean="0"/>
              <a:t>分析</a:t>
            </a:r>
            <a:r>
              <a:rPr lang="en-US" altLang="zh-CN" b="0" dirty="0" smtClean="0"/>
              <a:t>,</a:t>
            </a:r>
            <a:r>
              <a:rPr lang="en-US" altLang="zh-CN" dirty="0" smtClean="0">
                <a:latin typeface="Arial" charset="0"/>
              </a:rPr>
              <a:t> 【</a:t>
            </a:r>
            <a:r>
              <a:rPr lang="zh-CN" altLang="en-US" dirty="0" smtClean="0">
                <a:latin typeface="Arial" charset="0"/>
              </a:rPr>
              <a:t>高血压杂志</a:t>
            </a:r>
            <a:r>
              <a:rPr lang="en-US" altLang="zh-CN" dirty="0" smtClean="0">
                <a:latin typeface="Arial" charset="0"/>
              </a:rPr>
              <a:t>】</a:t>
            </a:r>
            <a:endParaRPr lang="zh-CN" altLang="en-US" b="0" dirty="0" smtClean="0"/>
          </a:p>
          <a:p>
            <a:r>
              <a:rPr lang="en-US" altLang="zh-CN" dirty="0" smtClean="0">
                <a:latin typeface="Arial" charset="0"/>
              </a:rPr>
              <a:t>【</a:t>
            </a:r>
            <a:r>
              <a:rPr lang="zh-CN" altLang="en-US" dirty="0" smtClean="0">
                <a:latin typeface="Arial" charset="0"/>
              </a:rPr>
              <a:t>影响糖尿病患者住院天数的因素分析</a:t>
            </a:r>
            <a:r>
              <a:rPr lang="en-US" altLang="zh-CN" dirty="0" smtClean="0">
                <a:latin typeface="Arial" charset="0"/>
              </a:rPr>
              <a:t>】</a:t>
            </a:r>
            <a:r>
              <a:rPr lang="zh-CN" altLang="en-US" dirty="0" smtClean="0">
                <a:latin typeface="Arial" charset="0"/>
              </a:rPr>
              <a:t>，</a:t>
            </a:r>
            <a:r>
              <a:rPr lang="en-US" altLang="zh-CN" dirty="0" smtClean="0">
                <a:latin typeface="Arial" charset="0"/>
              </a:rPr>
              <a:t>【</a:t>
            </a:r>
            <a:r>
              <a:rPr lang="zh-CN" altLang="en-US" dirty="0" smtClean="0">
                <a:latin typeface="Arial" charset="0"/>
              </a:rPr>
              <a:t>疾病控制杂志</a:t>
            </a:r>
            <a:r>
              <a:rPr lang="en-US" altLang="zh-CN" dirty="0" smtClean="0">
                <a:latin typeface="Arial" charset="0"/>
              </a:rPr>
              <a:t>】</a:t>
            </a:r>
            <a:endParaRPr lang="zh-CN" altLang="en-US" dirty="0" smtClean="0">
              <a:latin typeface="Arial" charset="0"/>
            </a:endParaRPr>
          </a:p>
        </p:txBody>
      </p:sp>
      <p:sp>
        <p:nvSpPr>
          <p:cNvPr id="54276" name="灯片编号占位符 3"/>
          <p:cNvSpPr>
            <a:spLocks noGrp="1"/>
          </p:cNvSpPr>
          <p:nvPr>
            <p:ph type="sldNum" sz="quarter" idx="5"/>
          </p:nvPr>
        </p:nvSpPr>
        <p:spPr>
          <a:noFill/>
        </p:spPr>
        <p:txBody>
          <a:bodyPr/>
          <a:lstStyle/>
          <a:p>
            <a:fld id="{DE4F905E-2378-4449-BA35-259377C256A8}" type="slidenum">
              <a:rPr lang="zh-CN" altLang="en-US" smtClean="0">
                <a:latin typeface="Arial" charset="0"/>
              </a:rPr>
              <a:pPr/>
              <a:t>23</a:t>
            </a:fld>
            <a:endParaRPr lang="en-US" altLang="zh-CN"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xfrm>
            <a:off x="1141413" y="754063"/>
            <a:ext cx="4391025" cy="3294062"/>
          </a:xfrm>
        </p:spPr>
      </p:sp>
      <p:sp>
        <p:nvSpPr>
          <p:cNvPr id="55299" name="备注占位符 2"/>
          <p:cNvSpPr>
            <a:spLocks noGrp="1"/>
          </p:cNvSpPr>
          <p:nvPr>
            <p:ph type="body" idx="1"/>
          </p:nvPr>
        </p:nvSpPr>
        <p:spPr>
          <a:noFill/>
          <a:ln/>
        </p:spPr>
        <p:txBody>
          <a:bodyPr/>
          <a:lstStyle/>
          <a:p>
            <a:r>
              <a:rPr lang="zh-CN" altLang="en-US" dirty="0" smtClean="0">
                <a:latin typeface="Arial" charset="0"/>
              </a:rPr>
              <a:t>残差是指观测值与预测值（拟合值）之间的差，即是实际观察值与回归估计值的差。</a:t>
            </a:r>
          </a:p>
        </p:txBody>
      </p:sp>
      <p:sp>
        <p:nvSpPr>
          <p:cNvPr id="55300" name="灯片编号占位符 3"/>
          <p:cNvSpPr>
            <a:spLocks noGrp="1"/>
          </p:cNvSpPr>
          <p:nvPr>
            <p:ph type="sldNum" sz="quarter" idx="5"/>
          </p:nvPr>
        </p:nvSpPr>
        <p:spPr>
          <a:noFill/>
        </p:spPr>
        <p:txBody>
          <a:bodyPr/>
          <a:lstStyle/>
          <a:p>
            <a:fld id="{E9F799E5-BF4B-4DF3-8BFA-2E13691AB80F}" type="slidenum">
              <a:rPr lang="zh-CN" altLang="en-US" smtClean="0">
                <a:latin typeface="Arial" charset="0"/>
              </a:rPr>
              <a:pPr/>
              <a:t>27</a:t>
            </a:fld>
            <a:endParaRPr lang="en-US" altLang="zh-CN"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41413" y="754063"/>
            <a:ext cx="4391025" cy="3294062"/>
          </a:xfrm>
        </p:spPr>
      </p:sp>
      <p:sp>
        <p:nvSpPr>
          <p:cNvPr id="73731" name="Rectangle 3"/>
          <p:cNvSpPr>
            <a:spLocks noGrp="1" noChangeArrowheads="1"/>
          </p:cNvSpPr>
          <p:nvPr>
            <p:ph type="body" idx="1"/>
          </p:nvPr>
        </p:nvSpPr>
        <p:spPr>
          <a:noFill/>
          <a:ln/>
        </p:spPr>
        <p:txBody>
          <a:bodyPr/>
          <a:lstStyle/>
          <a:p>
            <a:endParaRPr lang="zh-CN" altLang="en-US" dirty="0"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xfrm>
            <a:off x="1141413" y="754063"/>
            <a:ext cx="4391025" cy="3294062"/>
          </a:xfrm>
        </p:spPr>
      </p:sp>
      <p:sp>
        <p:nvSpPr>
          <p:cNvPr id="56323" name="备注占位符 2"/>
          <p:cNvSpPr>
            <a:spLocks noGrp="1"/>
          </p:cNvSpPr>
          <p:nvPr>
            <p:ph type="body" idx="1"/>
          </p:nvPr>
        </p:nvSpPr>
        <p:spPr>
          <a:noFill/>
          <a:ln/>
        </p:spPr>
        <p:txBody>
          <a:bodyPr/>
          <a:lstStyle/>
          <a:p>
            <a:endParaRPr lang="zh-CN" altLang="en-US" b="1" smtClean="0">
              <a:solidFill>
                <a:srgbClr val="0070C0"/>
              </a:solidFill>
              <a:latin typeface="Arial" charset="0"/>
            </a:endParaRPr>
          </a:p>
        </p:txBody>
      </p:sp>
      <p:sp>
        <p:nvSpPr>
          <p:cNvPr id="56324" name="灯片编号占位符 3"/>
          <p:cNvSpPr>
            <a:spLocks noGrp="1"/>
          </p:cNvSpPr>
          <p:nvPr>
            <p:ph type="sldNum" sz="quarter" idx="5"/>
          </p:nvPr>
        </p:nvSpPr>
        <p:spPr>
          <a:noFill/>
        </p:spPr>
        <p:txBody>
          <a:bodyPr/>
          <a:lstStyle/>
          <a:p>
            <a:fld id="{29AF8DB0-CAD3-432B-A7E2-BD6E40EE705C}" type="slidenum">
              <a:rPr lang="zh-CN" altLang="en-US" smtClean="0">
                <a:latin typeface="Arial" charset="0"/>
              </a:rPr>
              <a:pPr/>
              <a:t>31</a:t>
            </a:fld>
            <a:endParaRPr lang="zh-CN" alt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41413" y="754063"/>
            <a:ext cx="4391025" cy="3294062"/>
          </a:xfrm>
        </p:spPr>
      </p:sp>
      <p:sp>
        <p:nvSpPr>
          <p:cNvPr id="47107" name="Rectangle 3"/>
          <p:cNvSpPr>
            <a:spLocks noGrp="1" noChangeArrowheads="1"/>
          </p:cNvSpPr>
          <p:nvPr>
            <p:ph type="body" idx="1"/>
          </p:nvPr>
        </p:nvSpPr>
        <p:spPr>
          <a:noFill/>
          <a:ln/>
        </p:spPr>
        <p:txBody>
          <a:bodyPr/>
          <a:lstStyle/>
          <a:p>
            <a:pPr eaLnBrk="1" hangingPunct="1"/>
            <a:r>
              <a:rPr lang="en-US" altLang="zh-CN" dirty="0" smtClean="0">
                <a:latin typeface="Arial" charset="0"/>
              </a:rPr>
              <a:t>1.</a:t>
            </a:r>
            <a:r>
              <a:rPr lang="zh-CN" altLang="en-US" dirty="0" smtClean="0">
                <a:latin typeface="Arial" charset="0"/>
              </a:rPr>
              <a:t>对数据作的预处理</a:t>
            </a:r>
            <a:r>
              <a:rPr lang="en-US" altLang="zh-CN" dirty="0" smtClean="0">
                <a:latin typeface="Arial" charset="0"/>
              </a:rPr>
              <a:t>---</a:t>
            </a:r>
            <a:r>
              <a:rPr lang="zh-CN" altLang="en-US" dirty="0" smtClean="0">
                <a:latin typeface="Arial" charset="0"/>
              </a:rPr>
              <a:t>从原始数据中选出常住人口和非户籍人口作为研究对象，进行预测；</a:t>
            </a:r>
            <a:r>
              <a:rPr lang="zh-CN" altLang="en-US" baseline="0" dirty="0" smtClean="0">
                <a:latin typeface="Arial" charset="0"/>
              </a:rPr>
              <a:t>  再对各个年龄段人口的数据进行整合计算。得出所需的数据。</a:t>
            </a:r>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xfrm>
            <a:off x="1141413" y="754063"/>
            <a:ext cx="4391025" cy="3294062"/>
          </a:xfrm>
        </p:spPr>
      </p:sp>
      <p:sp>
        <p:nvSpPr>
          <p:cNvPr id="48131" name="备注占位符 2"/>
          <p:cNvSpPr>
            <a:spLocks noGrp="1"/>
          </p:cNvSpPr>
          <p:nvPr>
            <p:ph type="body" idx="1"/>
          </p:nvPr>
        </p:nvSpPr>
        <p:spPr>
          <a:noFill/>
          <a:ln/>
        </p:spPr>
        <p:txBody>
          <a:bodyPr/>
          <a:lstStyle/>
          <a:p>
            <a:r>
              <a:rPr lang="zh-CN" altLang="en-US" dirty="0" smtClean="0">
                <a:latin typeface="Arial" charset="0"/>
              </a:rPr>
              <a:t>公式来源</a:t>
            </a:r>
            <a:r>
              <a:rPr lang="en-US" altLang="zh-CN" dirty="0" smtClean="0">
                <a:latin typeface="Arial" charset="0"/>
              </a:rPr>
              <a:t>---</a:t>
            </a:r>
            <a:endParaRPr lang="zh-CN" altLang="en-US" dirty="0" smtClean="0">
              <a:latin typeface="Arial" charset="0"/>
            </a:endParaRPr>
          </a:p>
        </p:txBody>
      </p:sp>
      <p:sp>
        <p:nvSpPr>
          <p:cNvPr id="48132" name="灯片编号占位符 3"/>
          <p:cNvSpPr>
            <a:spLocks noGrp="1"/>
          </p:cNvSpPr>
          <p:nvPr>
            <p:ph type="sldNum" sz="quarter" idx="5"/>
          </p:nvPr>
        </p:nvSpPr>
        <p:spPr>
          <a:noFill/>
        </p:spPr>
        <p:txBody>
          <a:bodyPr/>
          <a:lstStyle/>
          <a:p>
            <a:fld id="{D75D3CD1-0384-4929-91EB-E14FA4DF7405}" type="slidenum">
              <a:rPr lang="zh-CN" altLang="en-US" smtClean="0">
                <a:latin typeface="Arial" charset="0"/>
              </a:rPr>
              <a:pPr/>
              <a:t>7</a:t>
            </a:fld>
            <a:endParaRPr lang="en-US" altLang="zh-CN"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xfrm>
            <a:off x="1141413" y="754063"/>
            <a:ext cx="4391025" cy="3294062"/>
          </a:xfrm>
        </p:spPr>
      </p:sp>
      <p:sp>
        <p:nvSpPr>
          <p:cNvPr id="49155" name="备注占位符 2"/>
          <p:cNvSpPr>
            <a:spLocks noGrp="1"/>
          </p:cNvSpPr>
          <p:nvPr>
            <p:ph type="body" idx="1"/>
          </p:nvPr>
        </p:nvSpPr>
        <p:spPr>
          <a:noFill/>
          <a:ln/>
        </p:spPr>
        <p:txBody>
          <a:bodyPr/>
          <a:lstStyle/>
          <a:p>
            <a:endParaRPr lang="zh-CN" altLang="en-US" smtClean="0">
              <a:latin typeface="Arial" charset="0"/>
            </a:endParaRPr>
          </a:p>
        </p:txBody>
      </p:sp>
      <p:sp>
        <p:nvSpPr>
          <p:cNvPr id="49156" name="灯片编号占位符 3"/>
          <p:cNvSpPr>
            <a:spLocks noGrp="1"/>
          </p:cNvSpPr>
          <p:nvPr>
            <p:ph type="sldNum" sz="quarter" idx="5"/>
          </p:nvPr>
        </p:nvSpPr>
        <p:spPr>
          <a:noFill/>
        </p:spPr>
        <p:txBody>
          <a:bodyPr/>
          <a:lstStyle/>
          <a:p>
            <a:fld id="{8A949A52-EA1B-4D41-A2B7-43D2721A9EF2}" type="slidenum">
              <a:rPr lang="zh-CN" altLang="en-US" smtClean="0">
                <a:latin typeface="Arial" charset="0"/>
              </a:rPr>
              <a:pPr/>
              <a:t>8</a:t>
            </a:fld>
            <a:endParaRPr lang="zh-CN" alt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41413" y="754063"/>
            <a:ext cx="4391025" cy="3294062"/>
          </a:xfrm>
        </p:spPr>
      </p:sp>
      <p:sp>
        <p:nvSpPr>
          <p:cNvPr id="50179" name="Rectangle 3"/>
          <p:cNvSpPr>
            <a:spLocks noGrp="1" noChangeArrowheads="1"/>
          </p:cNvSpPr>
          <p:nvPr>
            <p:ph type="body" idx="1"/>
          </p:nvPr>
        </p:nvSpPr>
        <p:spPr>
          <a:noFill/>
          <a:ln/>
        </p:spPr>
        <p:txBody>
          <a:bodyPr/>
          <a:lstStyle/>
          <a:p>
            <a:pPr eaLnBrk="1" hangingPunct="1"/>
            <a:r>
              <a:rPr lang="zh-CN" altLang="en-US" dirty="0" smtClean="0">
                <a:solidFill>
                  <a:srgbClr val="FF0066"/>
                </a:solidFill>
                <a:latin typeface="Arial" charset="0"/>
              </a:rPr>
              <a:t>使用灰色预测方法进行预测的基础</a:t>
            </a:r>
            <a:r>
              <a:rPr lang="en-US" altLang="zh-CN" dirty="0" smtClean="0">
                <a:solidFill>
                  <a:srgbClr val="FF0066"/>
                </a:solidFill>
                <a:latin typeface="Arial" charset="0"/>
              </a:rPr>
              <a:t>--</a:t>
            </a:r>
            <a:r>
              <a:rPr lang="zh-CN" altLang="en-US" dirty="0" smtClean="0">
                <a:solidFill>
                  <a:srgbClr val="FF0066"/>
                </a:solidFill>
                <a:latin typeface="Arial" charset="0"/>
              </a:rPr>
              <a:t>如上解释。</a:t>
            </a:r>
            <a:endParaRPr lang="zh-CN" altLang="zh-CN" dirty="0" smtClean="0">
              <a:solidFill>
                <a:srgbClr val="FF0066"/>
              </a:solidFill>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xfrm>
            <a:off x="1141413" y="754063"/>
            <a:ext cx="4391025" cy="3294062"/>
          </a:xfrm>
        </p:spPr>
      </p:sp>
      <p:sp>
        <p:nvSpPr>
          <p:cNvPr id="51203" name="备注占位符 2"/>
          <p:cNvSpPr>
            <a:spLocks noGrp="1"/>
          </p:cNvSpPr>
          <p:nvPr>
            <p:ph type="body" idx="1"/>
          </p:nvPr>
        </p:nvSpPr>
        <p:spPr>
          <a:noFill/>
          <a:ln/>
        </p:spPr>
        <p:txBody>
          <a:bodyPr/>
          <a:lstStyle/>
          <a:p>
            <a:pPr eaLnBrk="1" hangingPunct="1"/>
            <a:endParaRPr lang="zh-CN" altLang="en-US" dirty="0" smtClean="0">
              <a:latin typeface="Arial" charset="0"/>
            </a:endParaRPr>
          </a:p>
        </p:txBody>
      </p:sp>
      <p:sp>
        <p:nvSpPr>
          <p:cNvPr id="51204" name="灯片编号占位符 3"/>
          <p:cNvSpPr>
            <a:spLocks noGrp="1"/>
          </p:cNvSpPr>
          <p:nvPr>
            <p:ph type="sldNum" sz="quarter" idx="5"/>
          </p:nvPr>
        </p:nvSpPr>
        <p:spPr>
          <a:noFill/>
        </p:spPr>
        <p:txBody>
          <a:bodyPr/>
          <a:lstStyle/>
          <a:p>
            <a:fld id="{6A3A679D-B701-4267-ACEA-86315A2B4962}" type="slidenum">
              <a:rPr lang="zh-CN" altLang="en-US" smtClean="0">
                <a:latin typeface="Arial" charset="0"/>
              </a:rPr>
              <a:pPr/>
              <a:t>11</a:t>
            </a:fld>
            <a:endParaRPr lang="en-US" altLang="zh-CN"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xfrm>
            <a:off x="1141413" y="754063"/>
            <a:ext cx="4391025" cy="3294062"/>
          </a:xfrm>
        </p:spPr>
      </p:sp>
      <p:sp>
        <p:nvSpPr>
          <p:cNvPr id="52227" name="备注占位符 2"/>
          <p:cNvSpPr>
            <a:spLocks noGrp="1"/>
          </p:cNvSpPr>
          <p:nvPr>
            <p:ph type="body" idx="1"/>
          </p:nvPr>
        </p:nvSpPr>
        <p:spPr>
          <a:noFill/>
          <a:ln/>
        </p:spPr>
        <p:txBody>
          <a:bodyPr/>
          <a:lstStyle/>
          <a:p>
            <a:r>
              <a:rPr lang="en-US" altLang="zh-CN" dirty="0" smtClean="0">
                <a:latin typeface="Arial" charset="0"/>
              </a:rPr>
              <a:t>D</a:t>
            </a:r>
            <a:r>
              <a:rPr lang="zh-CN" altLang="en-US" dirty="0" smtClean="0">
                <a:latin typeface="Arial" charset="0"/>
              </a:rPr>
              <a:t>，</a:t>
            </a:r>
            <a:r>
              <a:rPr lang="en-US" altLang="zh-CN" dirty="0" smtClean="0">
                <a:latin typeface="Arial" charset="0"/>
              </a:rPr>
              <a:t>d</a:t>
            </a:r>
            <a:r>
              <a:rPr lang="zh-CN" altLang="en-US" dirty="0" smtClean="0">
                <a:latin typeface="Arial" charset="0"/>
              </a:rPr>
              <a:t>数据来源</a:t>
            </a:r>
            <a:r>
              <a:rPr lang="en-US" altLang="zh-CN" dirty="0" smtClean="0">
                <a:latin typeface="Arial" charset="0"/>
              </a:rPr>
              <a:t>---</a:t>
            </a:r>
            <a:r>
              <a:rPr lang="zh-CN" altLang="en-US" dirty="0" smtClean="0">
                <a:latin typeface="Arial" charset="0"/>
              </a:rPr>
              <a:t>来自文献</a:t>
            </a:r>
            <a:r>
              <a:rPr lang="en-US" altLang="zh-CN" dirty="0" smtClean="0">
                <a:latin typeface="Arial" charset="0"/>
              </a:rPr>
              <a:t>【</a:t>
            </a:r>
            <a:r>
              <a:rPr lang="zh-CN" altLang="en-US" dirty="0" smtClean="0">
                <a:latin typeface="Arial" charset="0"/>
              </a:rPr>
              <a:t>综合性医院平均住院日的比较与研究</a:t>
            </a:r>
            <a:r>
              <a:rPr lang="en-US" altLang="zh-CN" dirty="0" smtClean="0">
                <a:latin typeface="Arial" charset="0"/>
              </a:rPr>
              <a:t>】</a:t>
            </a:r>
            <a:r>
              <a:rPr lang="zh-CN" altLang="en-US" dirty="0" smtClean="0">
                <a:latin typeface="Arial" charset="0"/>
              </a:rPr>
              <a:t>，</a:t>
            </a:r>
            <a:r>
              <a:rPr lang="en-US" altLang="zh-CN" dirty="0" smtClean="0">
                <a:latin typeface="Arial" charset="0"/>
              </a:rPr>
              <a:t>【</a:t>
            </a:r>
            <a:r>
              <a:rPr lang="zh-CN" altLang="en-US" dirty="0" smtClean="0">
                <a:latin typeface="Arial" charset="0"/>
              </a:rPr>
              <a:t>中国医院</a:t>
            </a:r>
            <a:r>
              <a:rPr lang="en-US" altLang="zh-CN" dirty="0" smtClean="0">
                <a:latin typeface="Arial" charset="0"/>
              </a:rPr>
              <a:t>】</a:t>
            </a:r>
            <a:r>
              <a:rPr lang="zh-CN" altLang="en-US" dirty="0" smtClean="0">
                <a:latin typeface="Arial" charset="0"/>
              </a:rPr>
              <a:t>，</a:t>
            </a:r>
            <a:r>
              <a:rPr lang="en-US" altLang="zh-CN" dirty="0" smtClean="0">
                <a:latin typeface="Arial" charset="0"/>
              </a:rPr>
              <a:t>2010</a:t>
            </a:r>
            <a:r>
              <a:rPr lang="zh-CN" altLang="en-US" dirty="0" smtClean="0">
                <a:latin typeface="Arial" charset="0"/>
              </a:rPr>
              <a:t>年第六期。</a:t>
            </a:r>
          </a:p>
        </p:txBody>
      </p:sp>
      <p:sp>
        <p:nvSpPr>
          <p:cNvPr id="52228" name="灯片编号占位符 3"/>
          <p:cNvSpPr>
            <a:spLocks noGrp="1"/>
          </p:cNvSpPr>
          <p:nvPr>
            <p:ph type="sldNum" sz="quarter" idx="5"/>
          </p:nvPr>
        </p:nvSpPr>
        <p:spPr>
          <a:noFill/>
        </p:spPr>
        <p:txBody>
          <a:bodyPr/>
          <a:lstStyle/>
          <a:p>
            <a:fld id="{CEE0745B-932A-4728-A018-BC43D8110C96}" type="slidenum">
              <a:rPr lang="zh-CN" altLang="en-US" smtClean="0">
                <a:latin typeface="Arial" charset="0"/>
              </a:rPr>
              <a:pPr/>
              <a:t>12</a:t>
            </a:fld>
            <a:endParaRPr lang="en-US" altLang="zh-CN"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1141413" y="754063"/>
            <a:ext cx="4391025" cy="3294062"/>
          </a:xfrm>
        </p:spPr>
      </p:sp>
      <p:sp>
        <p:nvSpPr>
          <p:cNvPr id="70659" name="Rectangle 3"/>
          <p:cNvSpPr>
            <a:spLocks noGrp="1" noChangeArrowheads="1"/>
          </p:cNvSpPr>
          <p:nvPr>
            <p:ph type="body" idx="1"/>
          </p:nvPr>
        </p:nvSpPr>
        <p:spPr>
          <a:noFill/>
          <a:ln/>
        </p:spPr>
        <p:txBody>
          <a:bodyPr/>
          <a:lstStyle/>
          <a:p>
            <a:endParaRPr lang="zh-CN" altLang="en-US" dirty="0"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xfrm>
            <a:off x="1141413" y="754063"/>
            <a:ext cx="4391025" cy="3294062"/>
          </a:xfrm>
        </p:spPr>
      </p:sp>
      <p:sp>
        <p:nvSpPr>
          <p:cNvPr id="53251" name="备注占位符 2"/>
          <p:cNvSpPr>
            <a:spLocks noGrp="1"/>
          </p:cNvSpPr>
          <p:nvPr>
            <p:ph type="body" idx="1"/>
          </p:nvPr>
        </p:nvSpPr>
        <p:spPr>
          <a:noFill/>
          <a:ln/>
        </p:spPr>
        <p:txBody>
          <a:bodyPr/>
          <a:lstStyle/>
          <a:p>
            <a:endParaRPr lang="zh-CN" altLang="en-US" dirty="0" smtClean="0">
              <a:latin typeface="Arial" charset="0"/>
            </a:endParaRPr>
          </a:p>
        </p:txBody>
      </p:sp>
      <p:sp>
        <p:nvSpPr>
          <p:cNvPr id="53252" name="灯片编号占位符 3"/>
          <p:cNvSpPr>
            <a:spLocks noGrp="1"/>
          </p:cNvSpPr>
          <p:nvPr>
            <p:ph type="sldNum" sz="quarter" idx="5"/>
          </p:nvPr>
        </p:nvSpPr>
        <p:spPr>
          <a:noFill/>
        </p:spPr>
        <p:txBody>
          <a:bodyPr/>
          <a:lstStyle/>
          <a:p>
            <a:fld id="{2AA48ED6-DDA9-4D0C-9834-B5F9C1DE1D3D}" type="slidenum">
              <a:rPr lang="zh-CN" altLang="en-US" smtClean="0">
                <a:latin typeface="Arial" charset="0"/>
              </a:rPr>
              <a:pPr/>
              <a:t>18</a:t>
            </a:fld>
            <a:endParaRPr lang="en-US" altLang="zh-CN"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650" y="1341438"/>
            <a:ext cx="7772400" cy="1470025"/>
          </a:xfrm>
          <a:prstGeom prst="rect">
            <a:avLst/>
          </a:prstGeom>
        </p:spPr>
        <p:txBody>
          <a:bodyPr/>
          <a:lstStyle>
            <a:lvl1pPr algn="ctr">
              <a:defRPr b="1">
                <a:effectLst>
                  <a:outerShdw blurRad="38100" dist="38100" dir="2700000" algn="tl">
                    <a:srgbClr val="C0C0C0"/>
                  </a:outerShdw>
                </a:effectLst>
              </a:defRPr>
            </a:lvl1pPr>
          </a:lstStyle>
          <a:p>
            <a:r>
              <a:rPr lang="zh-CN"/>
              <a:t>单击此处编辑母版标题样式</a:t>
            </a:r>
          </a:p>
        </p:txBody>
      </p:sp>
      <p:sp>
        <p:nvSpPr>
          <p:cNvPr id="2051" name="Rectangle 3"/>
          <p:cNvSpPr>
            <a:spLocks noGrp="1" noChangeArrowheads="1"/>
          </p:cNvSpPr>
          <p:nvPr>
            <p:ph type="subTitle" idx="1"/>
          </p:nvPr>
        </p:nvSpPr>
        <p:spPr>
          <a:xfrm>
            <a:off x="1331913" y="3068638"/>
            <a:ext cx="6400800" cy="1152525"/>
          </a:xfrm>
          <a:prstGeom prst="rect">
            <a:avLst/>
          </a:prstGeom>
        </p:spPr>
        <p:txBody>
          <a:bodyPr anchor="ctr"/>
          <a:lstStyle>
            <a:lvl1pPr marL="0" indent="0" algn="ctr">
              <a:buFontTx/>
              <a:buNone/>
              <a:defRPr/>
            </a:lvl1pPr>
          </a:lstStyle>
          <a:p>
            <a:r>
              <a:rPr lang="zh-CN"/>
              <a:t>单击此处编辑母版副标题样式</a:t>
            </a:r>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1C8AEF16-3B39-42EE-8CEB-7C48EBC8E924}" type="slidenum">
              <a:rPr lang="zh-CN" altLang="zh-CN"/>
              <a:pPr>
                <a:defRPr/>
              </a:pPr>
              <a:t>‹#›</a:t>
            </a:fld>
            <a:endParaRPr lang="zh-CN" altLang="zh-CN"/>
          </a:p>
        </p:txBody>
      </p:sp>
    </p:spTree>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34925" y="692150"/>
            <a:ext cx="9094788"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575"/>
            <a:ext cx="8229600" cy="40655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EE09F2FB-2A30-40A4-986F-F0102C25BBF1}" type="slidenum">
              <a:rPr lang="zh-CN" altLang="zh-CN"/>
              <a:pPr>
                <a:defRPr/>
              </a:pPr>
              <a:t>‹#›</a:t>
            </a:fld>
            <a:endParaRPr lang="zh-CN" altLang="zh-CN"/>
          </a:p>
        </p:txBody>
      </p:sp>
    </p:spTree>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6413" y="692150"/>
            <a:ext cx="2273300" cy="5434013"/>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4925" y="692150"/>
            <a:ext cx="6669088" cy="543401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80E217BE-06AB-425E-8749-F48E424364F8}" type="slidenum">
              <a:rPr lang="zh-CN" altLang="zh-CN"/>
              <a:pPr>
                <a:defRPr/>
              </a:pPr>
              <a:t>‹#›</a:t>
            </a:fld>
            <a:endParaRPr lang="zh-CN" altLang="zh-CN"/>
          </a:p>
        </p:txBody>
      </p:sp>
    </p:spTree>
  </p:cSld>
  <p:clrMapOvr>
    <a:masterClrMapping/>
  </p:clrMapOvr>
  <p:transition>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34925" y="692150"/>
            <a:ext cx="9094788"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2060575"/>
            <a:ext cx="4038600" cy="4065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2060575"/>
            <a:ext cx="4038600" cy="19558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4168775"/>
            <a:ext cx="4038600" cy="19573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068F3DC2-0FA4-4746-A276-5071CD55C842}" type="slidenum">
              <a:rPr lang="zh-CN" altLang="zh-CN"/>
              <a:pPr>
                <a:defRPr/>
              </a:pPr>
              <a:t>‹#›</a:t>
            </a:fld>
            <a:endParaRPr lang="zh-CN" altLang="zh-CN"/>
          </a:p>
        </p:txBody>
      </p:sp>
    </p:spTree>
  </p:cSld>
  <p:clrMapOvr>
    <a:masterClrMapping/>
  </p:clrMapOvr>
  <p:transition>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34925" y="692150"/>
            <a:ext cx="9094788"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2060575"/>
            <a:ext cx="8229600" cy="19558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4168775"/>
            <a:ext cx="8229600" cy="19573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FE2F6F21-C2A2-43FA-A5AC-F6DC07391FF3}" type="slidenum">
              <a:rPr lang="zh-CN" altLang="zh-CN"/>
              <a:pPr>
                <a:defRPr/>
              </a:pPr>
              <a:t>‹#›</a:t>
            </a:fld>
            <a:endParaRPr lang="zh-CN" altLang="zh-CN"/>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4925" y="692150"/>
            <a:ext cx="909478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2060575"/>
            <a:ext cx="8229600" cy="4065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79BC475F-04B1-48C6-BF31-429D8F0A0110}" type="slidenum">
              <a:rPr lang="zh-CN" altLang="zh-CN"/>
              <a:pPr>
                <a:defRPr/>
              </a:pPr>
              <a:t>‹#›</a:t>
            </a:fld>
            <a:endParaRPr lang="zh-CN" altLang="zh-CN"/>
          </a:p>
        </p:txBody>
      </p:sp>
    </p:spTree>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5D963291-6B01-4225-9FC8-070647F9A8A9}" type="slidenum">
              <a:rPr lang="zh-CN" altLang="zh-CN"/>
              <a:pPr>
                <a:defRPr/>
              </a:pPr>
              <a:t>‹#›</a:t>
            </a:fld>
            <a:endParaRPr lang="zh-CN" altLang="zh-CN"/>
          </a:p>
        </p:txBody>
      </p:sp>
    </p:spTree>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4925" y="692150"/>
            <a:ext cx="909478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2060575"/>
            <a:ext cx="4038600" cy="40655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2060575"/>
            <a:ext cx="4038600" cy="40655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26862491-377C-4266-A3D4-AFB9E577BE04}" type="slidenum">
              <a:rPr lang="zh-CN" altLang="zh-CN"/>
              <a:pPr>
                <a:defRPr/>
              </a:pPr>
              <a:t>‹#›</a:t>
            </a:fld>
            <a:endParaRPr lang="zh-CN" altLang="zh-CN"/>
          </a:p>
        </p:txBody>
      </p:sp>
    </p:spTree>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80133B74-5C84-45C6-A983-A30146672DC5}" type="slidenum">
              <a:rPr lang="zh-CN" altLang="zh-CN"/>
              <a:pPr>
                <a:defRPr/>
              </a:pPr>
              <a:t>‹#›</a:t>
            </a:fld>
            <a:endParaRPr lang="zh-CN" altLang="zh-CN"/>
          </a:p>
        </p:txBody>
      </p:sp>
    </p:spTree>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34925" y="692150"/>
            <a:ext cx="9094788" cy="1143000"/>
          </a:xfrm>
          <a:prstGeom prst="rect">
            <a:avLst/>
          </a:prstGeo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89D0F92F-A476-4470-B827-D94DD91A486C}" type="slidenum">
              <a:rPr lang="zh-CN" altLang="zh-CN"/>
              <a:pPr>
                <a:defRPr/>
              </a:pPr>
              <a:t>‹#›</a:t>
            </a:fld>
            <a:endParaRPr lang="zh-CN" altLang="zh-CN"/>
          </a:p>
        </p:txBody>
      </p:sp>
    </p:spTree>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937C56E7-0C80-4F01-B6D5-E9553DF70559}" type="slidenum">
              <a:rPr lang="zh-CN" altLang="zh-CN"/>
              <a:pPr>
                <a:defRPr/>
              </a:pPr>
              <a:t>‹#›</a:t>
            </a:fld>
            <a:endParaRPr lang="zh-CN" altLang="zh-CN"/>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0430DC41-FAF5-4778-845C-A97017A798C6}" type="slidenum">
              <a:rPr lang="zh-CN" altLang="zh-CN"/>
              <a:pPr>
                <a:defRPr/>
              </a:pPr>
              <a:t>‹#›</a:t>
            </a:fld>
            <a:endParaRPr lang="zh-CN" altLang="zh-CN"/>
          </a:p>
        </p:txBody>
      </p:sp>
    </p:spTree>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36C50255-F812-4C0A-9C16-C4991F84D467}" type="slidenum">
              <a:rPr lang="zh-CN" altLang="zh-CN"/>
              <a:pPr>
                <a:defRPr/>
              </a:pPr>
              <a:t>‹#›</a:t>
            </a:fld>
            <a:endParaRPr lang="zh-CN" altLang="zh-CN"/>
          </a:p>
        </p:txBody>
      </p:sp>
    </p:spTree>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pic>
        <p:nvPicPr>
          <p:cNvPr id="3074" name="Picture 8" descr="C:\Users\dell\Desktop\2.jpg"/>
          <p:cNvPicPr>
            <a:picLocks noChangeAspect="1" noChangeArrowheads="1"/>
          </p:cNvPicPr>
          <p:nvPr userDrawn="1"/>
        </p:nvPicPr>
        <p:blipFill>
          <a:blip r:embed="rId16" cstate="print"/>
          <a:srcRect/>
          <a:stretch>
            <a:fillRect/>
          </a:stretch>
        </p:blipFill>
        <p:spPr bwMode="auto">
          <a:xfrm>
            <a:off x="-11113" y="-11113"/>
            <a:ext cx="9167813" cy="6881813"/>
          </a:xfrm>
          <a:prstGeom prst="rect">
            <a:avLst/>
          </a:prstGeom>
          <a:noFill/>
          <a:ln w="9525">
            <a:noFill/>
            <a:miter lim="800000"/>
            <a:headEnd/>
            <a:tailEnd/>
          </a:ln>
        </p:spPr>
      </p:pic>
      <p:sp>
        <p:nvSpPr>
          <p:cNvPr id="9" name="TextBox 8"/>
          <p:cNvSpPr txBox="1"/>
          <p:nvPr userDrawn="1"/>
        </p:nvSpPr>
        <p:spPr>
          <a:xfrm>
            <a:off x="0" y="76200"/>
            <a:ext cx="9144000" cy="400050"/>
          </a:xfrm>
          <a:prstGeom prst="rect">
            <a:avLst/>
          </a:prstGeom>
          <a:noFill/>
        </p:spPr>
        <p:txBody>
          <a:bodyPr>
            <a:spAutoFit/>
          </a:bodyPr>
          <a:lstStyle/>
          <a:p>
            <a:pPr>
              <a:defRPr/>
            </a:pPr>
            <a:r>
              <a:rPr lang="en-US" altLang="zh-CN" dirty="0">
                <a:solidFill>
                  <a:schemeClr val="bg1"/>
                </a:solidFill>
                <a:latin typeface="Adobe 楷体 Std R" pitchFamily="18" charset="-122"/>
                <a:ea typeface="Adobe 楷体 Std R" pitchFamily="18" charset="-122"/>
              </a:rPr>
              <a:t>   </a:t>
            </a:r>
            <a:r>
              <a:rPr lang="en-US" altLang="zh-CN" sz="2000" dirty="0">
                <a:solidFill>
                  <a:schemeClr val="bg1"/>
                </a:solidFill>
                <a:latin typeface="Adobe 楷体 Std R" pitchFamily="18" charset="-122"/>
                <a:ea typeface="Adobe 楷体 Std R" pitchFamily="18" charset="-122"/>
              </a:rPr>
              <a:t>2012</a:t>
            </a:r>
            <a:r>
              <a:rPr lang="zh-CN" altLang="zh-CN" sz="2000" dirty="0">
                <a:solidFill>
                  <a:schemeClr val="bg1"/>
                </a:solidFill>
                <a:latin typeface="Adobe 楷体 Std R" pitchFamily="18" charset="-122"/>
                <a:ea typeface="Adobe 楷体 Std R" pitchFamily="18" charset="-122"/>
              </a:rPr>
              <a:t>年“深圳杯”全国大学生数学建模夏令营</a:t>
            </a:r>
            <a:endParaRPr lang="zh-CN" altLang="en-US" sz="2000" dirty="0">
              <a:solidFill>
                <a:schemeClr val="bg1"/>
              </a:solidFill>
              <a:latin typeface="Adobe 楷体 Std R" pitchFamily="18" charset="-122"/>
              <a:ea typeface="Adobe 楷体 Std R" pitchFamily="18" charset="-122"/>
            </a:endParaRPr>
          </a:p>
        </p:txBody>
      </p:sp>
    </p:spTree>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 id="2147484007" r:id="rId6"/>
    <p:sldLayoutId id="2147484008" r:id="rId7"/>
    <p:sldLayoutId id="2147484009" r:id="rId8"/>
    <p:sldLayoutId id="2147484010" r:id="rId9"/>
    <p:sldLayoutId id="2147484011" r:id="rId10"/>
    <p:sldLayoutId id="2147484012" r:id="rId11"/>
    <p:sldLayoutId id="2147484013" r:id="rId12"/>
    <p:sldLayoutId id="2147484014" r:id="rId13"/>
  </p:sldLayoutIdLst>
  <p:transition>
    <p:wipe dir="d"/>
  </p:transition>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itchFamily="34" charset="0"/>
          <a:ea typeface="宋体" pitchFamily="2" charset="-122"/>
        </a:defRPr>
      </a:lvl2pPr>
      <a:lvl3pPr algn="l" rtl="0" eaLnBrk="0" fontAlgn="base" hangingPunct="0">
        <a:spcBef>
          <a:spcPct val="0"/>
        </a:spcBef>
        <a:spcAft>
          <a:spcPct val="0"/>
        </a:spcAft>
        <a:defRPr sz="4400">
          <a:solidFill>
            <a:schemeClr val="tx1"/>
          </a:solidFill>
          <a:latin typeface="Arial" pitchFamily="34" charset="0"/>
          <a:ea typeface="宋体" pitchFamily="2" charset="-122"/>
        </a:defRPr>
      </a:lvl3pPr>
      <a:lvl4pPr algn="l" rtl="0" eaLnBrk="0" fontAlgn="base" hangingPunct="0">
        <a:spcBef>
          <a:spcPct val="0"/>
        </a:spcBef>
        <a:spcAft>
          <a:spcPct val="0"/>
        </a:spcAft>
        <a:defRPr sz="4400">
          <a:solidFill>
            <a:schemeClr val="tx1"/>
          </a:solidFill>
          <a:latin typeface="Arial" pitchFamily="34" charset="0"/>
          <a:ea typeface="宋体" pitchFamily="2" charset="-122"/>
        </a:defRPr>
      </a:lvl4pPr>
      <a:lvl5pPr algn="l" rtl="0" eaLnBrk="0" fontAlgn="base" hangingPunct="0">
        <a:spcBef>
          <a:spcPct val="0"/>
        </a:spcBef>
        <a:spcAft>
          <a:spcPct val="0"/>
        </a:spcAft>
        <a:defRPr sz="4400">
          <a:solidFill>
            <a:schemeClr val="tx1"/>
          </a:solidFill>
          <a:latin typeface="Arial" pitchFamily="34" charset="0"/>
          <a:ea typeface="宋体" pitchFamily="2" charset="-122"/>
        </a:defRPr>
      </a:lvl5pPr>
      <a:lvl6pPr marL="457200" algn="l" rtl="0" fontAlgn="base">
        <a:spcBef>
          <a:spcPct val="0"/>
        </a:spcBef>
        <a:spcAft>
          <a:spcPct val="0"/>
        </a:spcAft>
        <a:defRPr sz="4400">
          <a:solidFill>
            <a:schemeClr val="tx1"/>
          </a:solidFill>
          <a:latin typeface="Arial" pitchFamily="34" charset="0"/>
          <a:ea typeface="宋体" pitchFamily="2" charset="-122"/>
        </a:defRPr>
      </a:lvl6pPr>
      <a:lvl7pPr marL="914400" algn="l" rtl="0" fontAlgn="base">
        <a:spcBef>
          <a:spcPct val="0"/>
        </a:spcBef>
        <a:spcAft>
          <a:spcPct val="0"/>
        </a:spcAft>
        <a:defRPr sz="4400">
          <a:solidFill>
            <a:schemeClr val="tx1"/>
          </a:solidFill>
          <a:latin typeface="Arial" pitchFamily="34" charset="0"/>
          <a:ea typeface="宋体" pitchFamily="2" charset="-122"/>
        </a:defRPr>
      </a:lvl7pPr>
      <a:lvl8pPr marL="1371600" algn="l" rtl="0" fontAlgn="base">
        <a:spcBef>
          <a:spcPct val="0"/>
        </a:spcBef>
        <a:spcAft>
          <a:spcPct val="0"/>
        </a:spcAft>
        <a:defRPr sz="4400">
          <a:solidFill>
            <a:schemeClr val="tx1"/>
          </a:solidFill>
          <a:latin typeface="Arial" pitchFamily="34" charset="0"/>
          <a:ea typeface="宋体" pitchFamily="2" charset="-122"/>
        </a:defRPr>
      </a:lvl8pPr>
      <a:lvl9pPr marL="1828800" algn="l" rtl="0" fontAlgn="base">
        <a:spcBef>
          <a:spcPct val="0"/>
        </a:spcBef>
        <a:spcAft>
          <a:spcPct val="0"/>
        </a:spcAft>
        <a:defRPr sz="4400">
          <a:solidFill>
            <a:schemeClr val="tx1"/>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png"/><Relationship Id="rId5" Type="http://schemas.openxmlformats.org/officeDocument/2006/relationships/package" Target="../embeddings/Microsoft_Office_Word___1.docx"/><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accent1"/>
        </a:solidFill>
        <a:effectLst/>
      </p:bgPr>
    </p:bg>
    <p:spTree>
      <p:nvGrpSpPr>
        <p:cNvPr id="1" name=""/>
        <p:cNvGrpSpPr/>
        <p:nvPr/>
      </p:nvGrpSpPr>
      <p:grpSpPr>
        <a:xfrm>
          <a:off x="0" y="0"/>
          <a:ext cx="0" cy="0"/>
          <a:chOff x="0" y="0"/>
          <a:chExt cx="0" cy="0"/>
        </a:xfrm>
      </p:grpSpPr>
      <p:pic>
        <p:nvPicPr>
          <p:cNvPr id="17410" name="图片 4" descr="16.jpg"/>
          <p:cNvPicPr>
            <a:picLocks noChangeAspect="1"/>
          </p:cNvPicPr>
          <p:nvPr/>
        </p:nvPicPr>
        <p:blipFill>
          <a:blip r:embed="rId2" cstate="print"/>
          <a:srcRect/>
          <a:stretch>
            <a:fillRect/>
          </a:stretch>
        </p:blipFill>
        <p:spPr bwMode="auto">
          <a:xfrm>
            <a:off x="0" y="0"/>
            <a:ext cx="9134475" cy="6858000"/>
          </a:xfrm>
          <a:prstGeom prst="rect">
            <a:avLst/>
          </a:prstGeom>
          <a:noFill/>
          <a:ln w="9525">
            <a:noFill/>
            <a:miter lim="800000"/>
            <a:headEnd/>
            <a:tailEnd/>
          </a:ln>
        </p:spPr>
      </p:pic>
      <p:sp>
        <p:nvSpPr>
          <p:cNvPr id="4098" name="Rectangle 2"/>
          <p:cNvSpPr>
            <a:spLocks noGrp="1" noChangeArrowheads="1"/>
          </p:cNvSpPr>
          <p:nvPr>
            <p:ph type="ctrTitle"/>
          </p:nvPr>
        </p:nvSpPr>
        <p:spPr>
          <a:xfrm>
            <a:off x="323850" y="1912938"/>
            <a:ext cx="8640763" cy="1516062"/>
          </a:xfrm>
        </p:spPr>
        <p:txBody>
          <a:bodyPr/>
          <a:lstStyle/>
          <a:p>
            <a:pPr eaLnBrk="1" hangingPunct="1">
              <a:defRPr/>
            </a:pPr>
            <a:r>
              <a:rPr lang="zh-CN" altLang="en-US" sz="4800" dirty="0" smtClean="0">
                <a:solidFill>
                  <a:srgbClr val="000000"/>
                </a:solidFill>
                <a:effectLst>
                  <a:outerShdw blurRad="38100" dist="38100" dir="2700000" algn="tl">
                    <a:srgbClr val="FFFFFF"/>
                  </a:outerShdw>
                </a:effectLst>
                <a:latin typeface="+mj-ea"/>
              </a:rPr>
              <a:t>深圳市人口与医疗需求预测</a:t>
            </a:r>
          </a:p>
        </p:txBody>
      </p:sp>
      <p:sp>
        <p:nvSpPr>
          <p:cNvPr id="17412" name="Rectangle 3"/>
          <p:cNvSpPr>
            <a:spLocks noGrp="1" noChangeArrowheads="1"/>
          </p:cNvSpPr>
          <p:nvPr>
            <p:ph type="subTitle" idx="1"/>
          </p:nvPr>
        </p:nvSpPr>
        <p:spPr bwMode="auto">
          <a:xfrm>
            <a:off x="2822575" y="3482975"/>
            <a:ext cx="5032375" cy="2160588"/>
          </a:xfrm>
          <a:noFill/>
          <a:ln>
            <a:miter lim="800000"/>
            <a:headEnd/>
            <a:tailEnd/>
          </a:ln>
        </p:spPr>
        <p:txBody>
          <a:bodyPr vert="horz" wrap="square" lIns="91440" tIns="45720" rIns="91440" bIns="45720" numCol="1" anchorCtr="0" compatLnSpc="1">
            <a:prstTxWarp prst="textNoShape">
              <a:avLst/>
            </a:prstTxWarp>
          </a:bodyPr>
          <a:lstStyle/>
          <a:p>
            <a:pPr algn="l" eaLnBrk="1" hangingPunct="1"/>
            <a:r>
              <a:rPr lang="zh-CN" altLang="en-US" sz="2800" b="1" smtClean="0"/>
              <a:t>制作：张大远   逯遥</a:t>
            </a:r>
          </a:p>
          <a:p>
            <a:pPr algn="l" eaLnBrk="1" hangingPunct="1"/>
            <a:r>
              <a:rPr lang="zh-CN" altLang="en-US" sz="2800" b="1" smtClean="0"/>
              <a:t>指导教师：司书红  </a:t>
            </a:r>
          </a:p>
          <a:p>
            <a:pPr algn="l" eaLnBrk="1" hangingPunct="1"/>
            <a:r>
              <a:rPr lang="zh-CN" altLang="en-US" sz="2800" b="1" smtClean="0"/>
              <a:t>学校：兰州交通大学</a:t>
            </a:r>
          </a:p>
          <a:p>
            <a:pPr eaLnBrk="1" hangingPunct="1"/>
            <a:endParaRPr lang="zh-CN" altLang="en-US" smtClean="0"/>
          </a:p>
          <a:p>
            <a:pPr eaLnBrk="1" hangingPunct="1"/>
            <a:endParaRPr lang="zh-CN" altLang="en-US" smtClean="0"/>
          </a:p>
        </p:txBody>
      </p:sp>
      <p:sp>
        <p:nvSpPr>
          <p:cNvPr id="17413" name="TextBox 6"/>
          <p:cNvSpPr txBox="1">
            <a:spLocks noChangeArrowheads="1"/>
          </p:cNvSpPr>
          <p:nvPr/>
        </p:nvSpPr>
        <p:spPr bwMode="auto">
          <a:xfrm>
            <a:off x="0" y="44450"/>
            <a:ext cx="8388350" cy="400050"/>
          </a:xfrm>
          <a:prstGeom prst="rect">
            <a:avLst/>
          </a:prstGeom>
          <a:noFill/>
          <a:ln w="9525">
            <a:noFill/>
            <a:miter lim="800000"/>
            <a:headEnd/>
            <a:tailEnd/>
          </a:ln>
        </p:spPr>
        <p:txBody>
          <a:bodyPr>
            <a:spAutoFit/>
          </a:bodyPr>
          <a:lstStyle/>
          <a:p>
            <a:r>
              <a:rPr lang="en-US" altLang="zh-CN" sz="2000">
                <a:solidFill>
                  <a:schemeClr val="bg1"/>
                </a:solidFill>
                <a:latin typeface="Adobe 楷体 Std R" pitchFamily="18" charset="-122"/>
                <a:ea typeface="Adobe 楷体 Std R" pitchFamily="18" charset="-122"/>
              </a:rPr>
              <a:t>    2012</a:t>
            </a:r>
            <a:r>
              <a:rPr lang="zh-CN" altLang="zh-CN" sz="2000">
                <a:solidFill>
                  <a:schemeClr val="bg1"/>
                </a:solidFill>
                <a:latin typeface="Adobe 楷体 Std R" pitchFamily="18" charset="-122"/>
                <a:ea typeface="Adobe 楷体 Std R" pitchFamily="18" charset="-122"/>
              </a:rPr>
              <a:t>年“深圳杯”全国大学生数学建模夏令营</a:t>
            </a:r>
            <a:endParaRPr lang="zh-CN" altLang="en-US" sz="2000">
              <a:solidFill>
                <a:schemeClr val="bg1"/>
              </a:solidFill>
              <a:latin typeface="Adobe 楷体 Std R" pitchFamily="18" charset="-122"/>
              <a:ea typeface="Adobe 楷体 Std R" pitchFamily="18" charset="-122"/>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bwMode="auto">
          <a:xfrm>
            <a:off x="323528" y="476250"/>
            <a:ext cx="8820472" cy="1143000"/>
          </a:xfrm>
          <a:noFill/>
          <a:ln>
            <a:miter lim="800000"/>
            <a:headEnd/>
            <a:tailEnd/>
          </a:ln>
        </p:spPr>
        <p:txBody>
          <a:bodyPr vert="horz" wrap="square" lIns="91440" tIns="45720" rIns="91440" bIns="45720" numCol="1" anchor="t" anchorCtr="0" compatLnSpc="1">
            <a:prstTxWarp prst="textNoShape">
              <a:avLst/>
            </a:prstTxWarp>
          </a:bodyPr>
          <a:lstStyle/>
          <a:p>
            <a:r>
              <a:rPr lang="zh-CN" altLang="en-US" sz="2400" b="1" dirty="0" smtClean="0"/>
              <a:t/>
            </a:r>
            <a:br>
              <a:rPr lang="zh-CN" altLang="en-US" sz="2400" b="1" dirty="0" smtClean="0"/>
            </a:br>
            <a:r>
              <a:rPr lang="zh-CN" altLang="en-US" sz="2400" dirty="0" smtClean="0"/>
              <a:t>对数据进行分析后，建立灰色预测模型</a:t>
            </a:r>
            <a:r>
              <a:rPr lang="en-US" altLang="zh-CN" sz="2400" dirty="0" smtClean="0"/>
              <a:t>,</a:t>
            </a:r>
            <a:r>
              <a:rPr lang="zh-CN" altLang="en-US" sz="2400" dirty="0" smtClean="0"/>
              <a:t>通过</a:t>
            </a:r>
            <a:r>
              <a:rPr lang="en-US" altLang="zh-CN" sz="2400" dirty="0" err="1" smtClean="0"/>
              <a:t>matlab</a:t>
            </a:r>
            <a:r>
              <a:rPr lang="zh-CN" altLang="en-US" sz="2400" dirty="0" smtClean="0"/>
              <a:t>编程</a:t>
            </a:r>
            <a:r>
              <a:rPr lang="en-US" altLang="zh-CN" sz="2400" dirty="0" smtClean="0"/>
              <a:t>,</a:t>
            </a:r>
            <a:r>
              <a:rPr lang="zh-CN" altLang="en-US" sz="2400" dirty="0" smtClean="0"/>
              <a:t>预测未 来十年常住人口数和非户籍人口数</a:t>
            </a:r>
            <a:r>
              <a:rPr lang="en-US" altLang="zh-CN" sz="2400" dirty="0" smtClean="0"/>
              <a:t>,</a:t>
            </a:r>
            <a:r>
              <a:rPr lang="zh-CN" altLang="en-US" sz="2400" dirty="0" smtClean="0"/>
              <a:t>结果如表</a:t>
            </a:r>
            <a:r>
              <a:rPr lang="en-US" altLang="zh-CN" sz="2400" dirty="0" smtClean="0"/>
              <a:t>(1)</a:t>
            </a:r>
            <a:r>
              <a:rPr lang="zh-CN" altLang="en-US" sz="2400" dirty="0" smtClean="0">
                <a:sym typeface="Wingdings" pitchFamily="2" charset="2"/>
              </a:rPr>
              <a:t>：（万人）</a:t>
            </a:r>
            <a:r>
              <a:rPr lang="zh-CN" altLang="en-US" sz="2400" b="1" dirty="0" smtClean="0"/>
              <a:t/>
            </a:r>
            <a:br>
              <a:rPr lang="zh-CN" altLang="en-US" sz="2400" b="1" dirty="0" smtClean="0"/>
            </a:br>
            <a:r>
              <a:rPr lang="zh-CN" altLang="en-US" sz="2400" b="1" dirty="0" smtClean="0"/>
              <a:t/>
            </a:r>
            <a:br>
              <a:rPr lang="zh-CN" altLang="en-US" sz="2400" b="1" dirty="0" smtClean="0"/>
            </a:br>
            <a:endParaRPr lang="zh-CN" altLang="en-US" sz="2400" b="1" dirty="0" smtClean="0"/>
          </a:p>
        </p:txBody>
      </p:sp>
      <p:graphicFrame>
        <p:nvGraphicFramePr>
          <p:cNvPr id="5" name="内容占位符 4"/>
          <p:cNvGraphicFramePr>
            <a:graphicFrameLocks noGrp="1"/>
          </p:cNvGraphicFramePr>
          <p:nvPr>
            <p:ph sz="half" idx="2"/>
          </p:nvPr>
        </p:nvGraphicFramePr>
        <p:xfrm>
          <a:off x="539750" y="3933825"/>
          <a:ext cx="7776864" cy="1952838"/>
        </p:xfrm>
        <a:graphic>
          <a:graphicData uri="http://schemas.openxmlformats.org/drawingml/2006/table">
            <a:tbl>
              <a:tblPr firstRow="1" bandRow="1">
                <a:tableStyleId>{5C22544A-7EE6-4342-B048-85BDC9FD1C3A}</a:tableStyleId>
              </a:tblPr>
              <a:tblGrid>
                <a:gridCol w="1583978"/>
                <a:gridCol w="1224136"/>
                <a:gridCol w="1296144"/>
                <a:gridCol w="1224136"/>
                <a:gridCol w="1296144"/>
                <a:gridCol w="1152326"/>
              </a:tblGrid>
              <a:tr h="441314">
                <a:tc>
                  <a:txBody>
                    <a:bodyPr/>
                    <a:lstStyle/>
                    <a:p>
                      <a:pPr algn="ctr">
                        <a:lnSpc>
                          <a:spcPct val="150000"/>
                        </a:lnSpc>
                        <a:spcAft>
                          <a:spcPts val="0"/>
                        </a:spcAft>
                      </a:pPr>
                      <a:r>
                        <a:rPr lang="zh-CN" altLang="en-US" sz="1400" b="1" kern="100" dirty="0" smtClean="0">
                          <a:solidFill>
                            <a:schemeClr val="tx1"/>
                          </a:solidFill>
                          <a:latin typeface="Times New Roman"/>
                          <a:ea typeface="宋体"/>
                          <a:cs typeface="Times New Roman"/>
                        </a:rPr>
                        <a:t>年份</a:t>
                      </a:r>
                      <a:endParaRPr lang="zh-CN" sz="1400" b="1" kern="100" dirty="0">
                        <a:solidFill>
                          <a:schemeClr val="tx1"/>
                        </a:solidFill>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2011</a:t>
                      </a:r>
                      <a:endParaRPr lang="zh-CN" sz="1400" kern="100" dirty="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a:solidFill>
                            <a:srgbClr val="000000"/>
                          </a:solidFill>
                          <a:latin typeface="宋体"/>
                          <a:ea typeface="宋体"/>
                          <a:cs typeface="宋体"/>
                        </a:rPr>
                        <a:t>2012</a:t>
                      </a:r>
                      <a:endParaRPr lang="zh-CN" sz="1400" kern="10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2013</a:t>
                      </a:r>
                      <a:endParaRPr lang="zh-CN" sz="1400" kern="100" dirty="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a:solidFill>
                            <a:srgbClr val="000000"/>
                          </a:solidFill>
                          <a:latin typeface="宋体"/>
                          <a:ea typeface="宋体"/>
                          <a:cs typeface="宋体"/>
                        </a:rPr>
                        <a:t>2014</a:t>
                      </a:r>
                      <a:endParaRPr lang="zh-CN" sz="1400" kern="10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2015</a:t>
                      </a:r>
                      <a:endParaRPr lang="zh-CN" sz="1400" kern="100" dirty="0">
                        <a:latin typeface="Times New Roman"/>
                        <a:ea typeface="宋体"/>
                        <a:cs typeface="Times New Roman"/>
                      </a:endParaRPr>
                    </a:p>
                  </a:txBody>
                  <a:tcPr marL="68580" marR="68580" marT="0" marB="0" anchor="b"/>
                </a:tc>
              </a:tr>
              <a:tr h="566154">
                <a:tc>
                  <a:txBody>
                    <a:bodyPr/>
                    <a:lstStyle/>
                    <a:p>
                      <a:pPr algn="ctr">
                        <a:lnSpc>
                          <a:spcPct val="150000"/>
                        </a:lnSpc>
                        <a:spcAft>
                          <a:spcPts val="0"/>
                        </a:spcAft>
                      </a:pPr>
                      <a:r>
                        <a:rPr lang="zh-CN" altLang="en-US" sz="1400" b="1" kern="100" dirty="0" smtClean="0">
                          <a:latin typeface="Times New Roman"/>
                          <a:ea typeface="宋体"/>
                          <a:cs typeface="Times New Roman"/>
                        </a:rPr>
                        <a:t>非户籍人口数</a:t>
                      </a:r>
                      <a:endParaRPr lang="zh-CN" sz="1400" b="1" kern="100" dirty="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799.7</a:t>
                      </a:r>
                      <a:endParaRPr lang="zh-CN" sz="1400" kern="100" dirty="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825.4</a:t>
                      </a:r>
                      <a:endParaRPr lang="zh-CN" sz="1400" kern="100" dirty="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a:solidFill>
                            <a:srgbClr val="000000"/>
                          </a:solidFill>
                          <a:latin typeface="宋体"/>
                          <a:ea typeface="宋体"/>
                          <a:cs typeface="宋体"/>
                        </a:rPr>
                        <a:t>851.9</a:t>
                      </a:r>
                      <a:endParaRPr lang="zh-CN" sz="1400" kern="10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a:solidFill>
                            <a:srgbClr val="000000"/>
                          </a:solidFill>
                          <a:latin typeface="宋体"/>
                          <a:ea typeface="宋体"/>
                          <a:cs typeface="宋体"/>
                        </a:rPr>
                        <a:t>879.3</a:t>
                      </a:r>
                      <a:endParaRPr lang="zh-CN" sz="1400" kern="10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907.5</a:t>
                      </a:r>
                      <a:endParaRPr lang="zh-CN" sz="1400" kern="100" dirty="0">
                        <a:latin typeface="Times New Roman"/>
                        <a:ea typeface="宋体"/>
                        <a:cs typeface="Times New Roman"/>
                      </a:endParaRPr>
                    </a:p>
                  </a:txBody>
                  <a:tcPr marL="68580" marR="68580" marT="0" marB="0" anchor="b"/>
                </a:tc>
              </a:tr>
              <a:tr h="504056">
                <a:tc>
                  <a:txBody>
                    <a:bodyPr/>
                    <a:lstStyle/>
                    <a:p>
                      <a:pPr algn="ctr">
                        <a:lnSpc>
                          <a:spcPct val="150000"/>
                        </a:lnSpc>
                        <a:spcAft>
                          <a:spcPts val="0"/>
                        </a:spcAft>
                      </a:pPr>
                      <a:r>
                        <a:rPr lang="zh-CN" altLang="en-US" sz="1400" b="1" kern="0" dirty="0" smtClean="0">
                          <a:solidFill>
                            <a:srgbClr val="000000"/>
                          </a:solidFill>
                          <a:latin typeface="Times New Roman"/>
                          <a:ea typeface="宋体"/>
                          <a:cs typeface="Times New Roman"/>
                        </a:rPr>
                        <a:t>年份</a:t>
                      </a:r>
                      <a:endParaRPr lang="zh-CN" sz="1400" b="1" kern="100" dirty="0">
                        <a:latin typeface="Times New Roman"/>
                        <a:ea typeface="宋体"/>
                        <a:cs typeface="Times New Roman"/>
                      </a:endParaRPr>
                    </a:p>
                  </a:txBody>
                  <a:tcPr marL="68580" marR="68580" marT="0" marB="0" anchor="b">
                    <a:solidFill>
                      <a:schemeClr val="accent1">
                        <a:lumMod val="90000"/>
                      </a:schemeClr>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2016</a:t>
                      </a:r>
                      <a:endParaRPr lang="zh-CN" sz="1400" kern="100" dirty="0">
                        <a:latin typeface="Times New Roman"/>
                        <a:ea typeface="宋体"/>
                        <a:cs typeface="Times New Roman"/>
                      </a:endParaRPr>
                    </a:p>
                  </a:txBody>
                  <a:tcPr marL="68580" marR="68580" marT="0" marB="0" anchor="b">
                    <a:solidFill>
                      <a:schemeClr val="accent1">
                        <a:lumMod val="90000"/>
                      </a:schemeClr>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2017</a:t>
                      </a:r>
                      <a:endParaRPr lang="zh-CN" sz="1400" kern="100" dirty="0">
                        <a:latin typeface="Times New Roman"/>
                        <a:ea typeface="宋体"/>
                        <a:cs typeface="Times New Roman"/>
                      </a:endParaRPr>
                    </a:p>
                  </a:txBody>
                  <a:tcPr marL="68580" marR="68580" marT="0" marB="0" anchor="b">
                    <a:solidFill>
                      <a:schemeClr val="accent1">
                        <a:lumMod val="90000"/>
                      </a:schemeClr>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2018</a:t>
                      </a:r>
                      <a:endParaRPr lang="zh-CN" sz="1400" kern="100" dirty="0">
                        <a:latin typeface="Times New Roman"/>
                        <a:ea typeface="宋体"/>
                        <a:cs typeface="Times New Roman"/>
                      </a:endParaRPr>
                    </a:p>
                  </a:txBody>
                  <a:tcPr marL="68580" marR="68580" marT="0" marB="0" anchor="b">
                    <a:solidFill>
                      <a:schemeClr val="accent1">
                        <a:lumMod val="90000"/>
                      </a:schemeClr>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2019</a:t>
                      </a:r>
                      <a:endParaRPr lang="zh-CN" sz="1400" kern="100" dirty="0">
                        <a:latin typeface="Times New Roman"/>
                        <a:ea typeface="宋体"/>
                        <a:cs typeface="Times New Roman"/>
                      </a:endParaRPr>
                    </a:p>
                  </a:txBody>
                  <a:tcPr marL="68580" marR="68580" marT="0" marB="0" anchor="b">
                    <a:solidFill>
                      <a:schemeClr val="accent1">
                        <a:lumMod val="90000"/>
                      </a:schemeClr>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2020</a:t>
                      </a:r>
                      <a:endParaRPr lang="zh-CN" sz="1400" kern="100" dirty="0">
                        <a:latin typeface="Times New Roman"/>
                        <a:ea typeface="宋体"/>
                        <a:cs typeface="Times New Roman"/>
                      </a:endParaRPr>
                    </a:p>
                  </a:txBody>
                  <a:tcPr marL="68580" marR="68580" marT="0" marB="0" anchor="b">
                    <a:solidFill>
                      <a:schemeClr val="accent1">
                        <a:lumMod val="90000"/>
                      </a:schemeClr>
                    </a:solidFill>
                  </a:tcPr>
                </a:tc>
              </a:tr>
              <a:tr h="441314">
                <a:tc>
                  <a:txBody>
                    <a:bodyPr/>
                    <a:lstStyle/>
                    <a:p>
                      <a:pPr algn="ctr">
                        <a:lnSpc>
                          <a:spcPct val="150000"/>
                        </a:lnSpc>
                        <a:spcAft>
                          <a:spcPts val="0"/>
                        </a:spcAft>
                      </a:pPr>
                      <a:r>
                        <a:rPr lang="zh-CN" altLang="en-US" sz="1400" b="1" kern="100" dirty="0" smtClean="0">
                          <a:latin typeface="Times New Roman"/>
                          <a:ea typeface="宋体"/>
                          <a:cs typeface="Times New Roman"/>
                        </a:rPr>
                        <a:t>非户籍人口数</a:t>
                      </a:r>
                      <a:endParaRPr lang="zh-CN" sz="1400" b="1" kern="100" dirty="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936.7</a:t>
                      </a:r>
                      <a:endParaRPr lang="zh-CN" sz="1400" kern="100" dirty="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966.8</a:t>
                      </a:r>
                      <a:endParaRPr lang="zh-CN" sz="1400" kern="100" dirty="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997.8</a:t>
                      </a:r>
                      <a:endParaRPr lang="zh-CN" sz="1400" kern="100" dirty="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1029.9</a:t>
                      </a:r>
                      <a:endParaRPr lang="zh-CN" sz="1400" kern="100" dirty="0">
                        <a:latin typeface="Times New Roman"/>
                        <a:ea typeface="宋体"/>
                        <a:cs typeface="Times New Roman"/>
                      </a:endParaRPr>
                    </a:p>
                  </a:txBody>
                  <a:tcPr marL="68580" marR="68580" marT="0" marB="0" anchor="b"/>
                </a:tc>
                <a:tc>
                  <a:txBody>
                    <a:bodyPr/>
                    <a:lstStyle/>
                    <a:p>
                      <a:pPr algn="ctr">
                        <a:lnSpc>
                          <a:spcPct val="150000"/>
                        </a:lnSpc>
                        <a:spcAft>
                          <a:spcPts val="0"/>
                        </a:spcAft>
                      </a:pPr>
                      <a:r>
                        <a:rPr lang="en-US" sz="1400" kern="0" dirty="0">
                          <a:solidFill>
                            <a:srgbClr val="000000"/>
                          </a:solidFill>
                          <a:latin typeface="宋体"/>
                          <a:ea typeface="宋体"/>
                          <a:cs typeface="宋体"/>
                        </a:rPr>
                        <a:t>1063</a:t>
                      </a:r>
                      <a:endParaRPr lang="zh-CN" sz="1400" kern="100" dirty="0">
                        <a:latin typeface="Times New Roman"/>
                        <a:ea typeface="宋体"/>
                        <a:cs typeface="Times New Roman"/>
                      </a:endParaRPr>
                    </a:p>
                  </a:txBody>
                  <a:tcPr marL="68580" marR="68580" marT="0" marB="0" anchor="b"/>
                </a:tc>
              </a:tr>
            </a:tbl>
          </a:graphicData>
        </a:graphic>
      </p:graphicFrame>
      <p:graphicFrame>
        <p:nvGraphicFramePr>
          <p:cNvPr id="6" name="表格 5"/>
          <p:cNvGraphicFramePr>
            <a:graphicFrameLocks noGrp="1"/>
          </p:cNvGraphicFramePr>
          <p:nvPr/>
        </p:nvGraphicFramePr>
        <p:xfrm>
          <a:off x="539750" y="1844675"/>
          <a:ext cx="7776866" cy="1872358"/>
        </p:xfrm>
        <a:graphic>
          <a:graphicData uri="http://schemas.openxmlformats.org/drawingml/2006/table">
            <a:tbl>
              <a:tblPr firstRow="1" bandRow="1">
                <a:tableStyleId>{5C22544A-7EE6-4342-B048-85BDC9FD1C3A}</a:tableStyleId>
              </a:tblPr>
              <a:tblGrid>
                <a:gridCol w="1517941"/>
                <a:gridCol w="1251785"/>
                <a:gridCol w="1251785"/>
                <a:gridCol w="1251785"/>
                <a:gridCol w="1251785"/>
                <a:gridCol w="1251785"/>
              </a:tblGrid>
              <a:tr h="460156">
                <a:tc>
                  <a:txBody>
                    <a:bodyPr/>
                    <a:lstStyle/>
                    <a:p>
                      <a:pPr algn="ctr">
                        <a:lnSpc>
                          <a:spcPct val="150000"/>
                        </a:lnSpc>
                        <a:spcAft>
                          <a:spcPts val="0"/>
                        </a:spcAft>
                      </a:pPr>
                      <a:r>
                        <a:rPr lang="zh-CN" altLang="en-US" sz="1400" b="1" kern="100" dirty="0" smtClean="0">
                          <a:solidFill>
                            <a:schemeClr val="tx1"/>
                          </a:solidFill>
                          <a:latin typeface="Times New Roman"/>
                          <a:ea typeface="宋体"/>
                        </a:rPr>
                        <a:t>年份</a:t>
                      </a:r>
                      <a:endParaRPr lang="zh-CN" sz="1400" b="1" kern="100" dirty="0">
                        <a:solidFill>
                          <a:schemeClr val="tx1"/>
                        </a:solidFill>
                        <a:latin typeface="Times New Roman"/>
                        <a:ea typeface="宋体"/>
                      </a:endParaRPr>
                    </a:p>
                  </a:txBody>
                  <a:tcPr marL="68580" marR="68580" marT="0" marB="0">
                    <a:solidFill>
                      <a:schemeClr val="accent1"/>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2011</a:t>
                      </a:r>
                      <a:endParaRPr lang="zh-CN" sz="1400" kern="100" dirty="0">
                        <a:latin typeface="Times New Roman"/>
                        <a:ea typeface="宋体"/>
                      </a:endParaRPr>
                    </a:p>
                  </a:txBody>
                  <a:tcPr marL="68580" marR="68580" marT="0" marB="0">
                    <a:solidFill>
                      <a:schemeClr val="accent1"/>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2012</a:t>
                      </a:r>
                      <a:endParaRPr lang="zh-CN" sz="1400" kern="100" dirty="0">
                        <a:latin typeface="Times New Roman"/>
                        <a:ea typeface="宋体"/>
                      </a:endParaRPr>
                    </a:p>
                  </a:txBody>
                  <a:tcPr marL="68580" marR="68580" marT="0" marB="0">
                    <a:solidFill>
                      <a:schemeClr val="accent1"/>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2013</a:t>
                      </a:r>
                      <a:endParaRPr lang="zh-CN" sz="1400" kern="100" dirty="0">
                        <a:latin typeface="Times New Roman"/>
                        <a:ea typeface="宋体"/>
                      </a:endParaRPr>
                    </a:p>
                  </a:txBody>
                  <a:tcPr marL="68580" marR="68580" marT="0" marB="0">
                    <a:solidFill>
                      <a:schemeClr val="accent1"/>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2014</a:t>
                      </a:r>
                      <a:endParaRPr lang="zh-CN" sz="1400" kern="100" dirty="0">
                        <a:latin typeface="Times New Roman"/>
                        <a:ea typeface="宋体"/>
                      </a:endParaRPr>
                    </a:p>
                  </a:txBody>
                  <a:tcPr marL="68580" marR="68580" marT="0" marB="0">
                    <a:solidFill>
                      <a:schemeClr val="accent1"/>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2015</a:t>
                      </a:r>
                      <a:endParaRPr lang="zh-CN" sz="1400" kern="100" dirty="0">
                        <a:latin typeface="Times New Roman"/>
                        <a:ea typeface="宋体"/>
                      </a:endParaRPr>
                    </a:p>
                  </a:txBody>
                  <a:tcPr marL="68580" marR="68580" marT="0" marB="0">
                    <a:solidFill>
                      <a:schemeClr val="accent1"/>
                    </a:solidFill>
                  </a:tcPr>
                </a:tc>
              </a:tr>
              <a:tr h="491890">
                <a:tc>
                  <a:txBody>
                    <a:bodyPr/>
                    <a:lstStyle/>
                    <a:p>
                      <a:pPr algn="ctr">
                        <a:lnSpc>
                          <a:spcPct val="150000"/>
                        </a:lnSpc>
                        <a:spcAft>
                          <a:spcPts val="0"/>
                        </a:spcAft>
                      </a:pPr>
                      <a:r>
                        <a:rPr lang="zh-CN" sz="1400" b="1" kern="0" dirty="0">
                          <a:solidFill>
                            <a:srgbClr val="000000"/>
                          </a:solidFill>
                          <a:latin typeface="Times New Roman"/>
                          <a:ea typeface="宋体"/>
                          <a:cs typeface="宋体"/>
                        </a:rPr>
                        <a:t>常住人口数预测</a:t>
                      </a:r>
                      <a:endParaRPr lang="zh-CN" sz="1400" b="1" kern="100" dirty="0">
                        <a:latin typeface="Times New Roman"/>
                        <a:ea typeface="宋体"/>
                      </a:endParaRPr>
                    </a:p>
                  </a:txBody>
                  <a:tcPr marL="68580" marR="68580" marT="0" marB="0"/>
                </a:tc>
                <a:tc>
                  <a:txBody>
                    <a:bodyPr/>
                    <a:lstStyle/>
                    <a:p>
                      <a:pPr algn="ctr">
                        <a:lnSpc>
                          <a:spcPct val="150000"/>
                        </a:lnSpc>
                        <a:spcAft>
                          <a:spcPts val="0"/>
                        </a:spcAft>
                      </a:pPr>
                      <a:r>
                        <a:rPr lang="en-US" sz="1400" kern="0" dirty="0">
                          <a:solidFill>
                            <a:srgbClr val="000000"/>
                          </a:solidFill>
                          <a:latin typeface="宋体"/>
                          <a:ea typeface="宋体"/>
                          <a:cs typeface="宋体"/>
                        </a:rPr>
                        <a:t>1076.1</a:t>
                      </a:r>
                      <a:endParaRPr lang="zh-CN" sz="1400" kern="100" dirty="0">
                        <a:latin typeface="Times New Roman"/>
                        <a:ea typeface="宋体"/>
                      </a:endParaRPr>
                    </a:p>
                  </a:txBody>
                  <a:tcPr marL="68580" marR="68580" marT="0" marB="0"/>
                </a:tc>
                <a:tc>
                  <a:txBody>
                    <a:bodyPr/>
                    <a:lstStyle/>
                    <a:p>
                      <a:pPr algn="ctr">
                        <a:lnSpc>
                          <a:spcPct val="150000"/>
                        </a:lnSpc>
                        <a:spcAft>
                          <a:spcPts val="0"/>
                        </a:spcAft>
                      </a:pPr>
                      <a:r>
                        <a:rPr lang="en-US" sz="1400" kern="0" dirty="0">
                          <a:solidFill>
                            <a:srgbClr val="000000"/>
                          </a:solidFill>
                          <a:latin typeface="宋体"/>
                          <a:ea typeface="宋体"/>
                          <a:cs typeface="宋体"/>
                        </a:rPr>
                        <a:t>1121.2</a:t>
                      </a:r>
                      <a:endParaRPr lang="zh-CN" sz="1400" kern="100" dirty="0">
                        <a:latin typeface="Times New Roman"/>
                        <a:ea typeface="宋体"/>
                      </a:endParaRPr>
                    </a:p>
                  </a:txBody>
                  <a:tcPr marL="68580" marR="68580" marT="0" marB="0"/>
                </a:tc>
                <a:tc>
                  <a:txBody>
                    <a:bodyPr/>
                    <a:lstStyle/>
                    <a:p>
                      <a:pPr algn="ctr">
                        <a:lnSpc>
                          <a:spcPct val="150000"/>
                        </a:lnSpc>
                        <a:spcAft>
                          <a:spcPts val="0"/>
                        </a:spcAft>
                      </a:pPr>
                      <a:r>
                        <a:rPr lang="en-US" sz="1400" kern="0" dirty="0">
                          <a:solidFill>
                            <a:srgbClr val="000000"/>
                          </a:solidFill>
                          <a:latin typeface="宋体"/>
                          <a:ea typeface="宋体"/>
                          <a:cs typeface="宋体"/>
                        </a:rPr>
                        <a:t>1168.1</a:t>
                      </a:r>
                      <a:endParaRPr lang="zh-CN" sz="1400" kern="100" dirty="0">
                        <a:latin typeface="Times New Roman"/>
                        <a:ea typeface="宋体"/>
                      </a:endParaRPr>
                    </a:p>
                  </a:txBody>
                  <a:tcPr marL="68580" marR="68580" marT="0" marB="0"/>
                </a:tc>
                <a:tc>
                  <a:txBody>
                    <a:bodyPr/>
                    <a:lstStyle/>
                    <a:p>
                      <a:pPr algn="ctr">
                        <a:lnSpc>
                          <a:spcPct val="150000"/>
                        </a:lnSpc>
                        <a:spcAft>
                          <a:spcPts val="0"/>
                        </a:spcAft>
                      </a:pPr>
                      <a:r>
                        <a:rPr lang="en-US" sz="1400" kern="0" dirty="0">
                          <a:solidFill>
                            <a:srgbClr val="000000"/>
                          </a:solidFill>
                          <a:latin typeface="宋体"/>
                          <a:ea typeface="宋体"/>
                          <a:cs typeface="宋体"/>
                        </a:rPr>
                        <a:t>1217.1</a:t>
                      </a:r>
                      <a:endParaRPr lang="zh-CN" sz="1400" kern="100" dirty="0">
                        <a:latin typeface="Times New Roman"/>
                        <a:ea typeface="宋体"/>
                      </a:endParaRPr>
                    </a:p>
                  </a:txBody>
                  <a:tcPr marL="68580" marR="68580" marT="0" marB="0"/>
                </a:tc>
                <a:tc>
                  <a:txBody>
                    <a:bodyPr/>
                    <a:lstStyle/>
                    <a:p>
                      <a:pPr algn="ctr">
                        <a:lnSpc>
                          <a:spcPct val="150000"/>
                        </a:lnSpc>
                        <a:spcAft>
                          <a:spcPts val="0"/>
                        </a:spcAft>
                      </a:pPr>
                      <a:r>
                        <a:rPr lang="en-US" sz="1400" kern="0" dirty="0" smtClean="0">
                          <a:solidFill>
                            <a:srgbClr val="000000"/>
                          </a:solidFill>
                          <a:latin typeface="宋体"/>
                          <a:ea typeface="宋体"/>
                          <a:cs typeface="宋体"/>
                        </a:rPr>
                        <a:t>1268.1</a:t>
                      </a:r>
                      <a:endParaRPr lang="zh-CN" sz="1400" kern="100" dirty="0">
                        <a:latin typeface="Times New Roman"/>
                        <a:ea typeface="宋体"/>
                      </a:endParaRPr>
                    </a:p>
                  </a:txBody>
                  <a:tcPr marL="68580" marR="68580" marT="0" marB="0"/>
                </a:tc>
              </a:tr>
              <a:tr h="460156">
                <a:tc>
                  <a:txBody>
                    <a:bodyPr/>
                    <a:lstStyle/>
                    <a:p>
                      <a:pPr algn="ctr">
                        <a:lnSpc>
                          <a:spcPct val="150000"/>
                        </a:lnSpc>
                        <a:spcAft>
                          <a:spcPts val="0"/>
                        </a:spcAft>
                      </a:pPr>
                      <a:r>
                        <a:rPr lang="zh-CN" altLang="en-US" sz="1400" b="1" kern="100" dirty="0" smtClean="0">
                          <a:latin typeface="Times New Roman"/>
                          <a:ea typeface="宋体"/>
                        </a:rPr>
                        <a:t>年份</a:t>
                      </a:r>
                      <a:endParaRPr lang="zh-CN" sz="1400" b="1" kern="100" dirty="0">
                        <a:latin typeface="Times New Roman"/>
                        <a:ea typeface="宋体"/>
                      </a:endParaRPr>
                    </a:p>
                  </a:txBody>
                  <a:tcPr marL="68580" marR="68580" marT="0" marB="0">
                    <a:solidFill>
                      <a:schemeClr val="accent1"/>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2016</a:t>
                      </a:r>
                      <a:endParaRPr lang="zh-CN" sz="1400" kern="100" dirty="0">
                        <a:latin typeface="Times New Roman"/>
                        <a:ea typeface="宋体"/>
                      </a:endParaRPr>
                    </a:p>
                  </a:txBody>
                  <a:tcPr marL="68580" marR="68580" marT="0" marB="0">
                    <a:solidFill>
                      <a:schemeClr val="accent1"/>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2017</a:t>
                      </a:r>
                      <a:endParaRPr lang="zh-CN" sz="1400" kern="100" dirty="0">
                        <a:latin typeface="Times New Roman"/>
                        <a:ea typeface="宋体"/>
                      </a:endParaRPr>
                    </a:p>
                  </a:txBody>
                  <a:tcPr marL="68580" marR="68580" marT="0" marB="0">
                    <a:solidFill>
                      <a:schemeClr val="accent1"/>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2018</a:t>
                      </a:r>
                      <a:endParaRPr lang="zh-CN" sz="1400" kern="100" dirty="0">
                        <a:latin typeface="Times New Roman"/>
                        <a:ea typeface="宋体"/>
                      </a:endParaRPr>
                    </a:p>
                  </a:txBody>
                  <a:tcPr marL="68580" marR="68580" marT="0" marB="0">
                    <a:solidFill>
                      <a:schemeClr val="accent1"/>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2019</a:t>
                      </a:r>
                      <a:endParaRPr lang="zh-CN" sz="1400" kern="100" dirty="0">
                        <a:latin typeface="Times New Roman"/>
                        <a:ea typeface="宋体"/>
                      </a:endParaRPr>
                    </a:p>
                  </a:txBody>
                  <a:tcPr marL="68580" marR="68580" marT="0" marB="0">
                    <a:solidFill>
                      <a:schemeClr val="accent1"/>
                    </a:solidFill>
                  </a:tcPr>
                </a:tc>
                <a:tc>
                  <a:txBody>
                    <a:bodyPr/>
                    <a:lstStyle/>
                    <a:p>
                      <a:pPr algn="ctr">
                        <a:lnSpc>
                          <a:spcPct val="150000"/>
                        </a:lnSpc>
                        <a:spcAft>
                          <a:spcPts val="0"/>
                        </a:spcAft>
                      </a:pPr>
                      <a:r>
                        <a:rPr lang="en-US" sz="1400" kern="0" dirty="0">
                          <a:solidFill>
                            <a:srgbClr val="000000"/>
                          </a:solidFill>
                          <a:latin typeface="宋体"/>
                          <a:ea typeface="宋体"/>
                          <a:cs typeface="宋体"/>
                        </a:rPr>
                        <a:t>2020</a:t>
                      </a:r>
                      <a:endParaRPr lang="zh-CN" sz="1400" kern="100" dirty="0">
                        <a:latin typeface="Times New Roman"/>
                        <a:ea typeface="宋体"/>
                      </a:endParaRPr>
                    </a:p>
                  </a:txBody>
                  <a:tcPr marL="68580" marR="68580" marT="0" marB="0">
                    <a:solidFill>
                      <a:schemeClr val="accent1"/>
                    </a:solidFill>
                  </a:tcPr>
                </a:tc>
              </a:tr>
              <a:tr h="460156">
                <a:tc>
                  <a:txBody>
                    <a:bodyPr/>
                    <a:lstStyle/>
                    <a:p>
                      <a:pPr algn="ctr">
                        <a:lnSpc>
                          <a:spcPct val="150000"/>
                        </a:lnSpc>
                        <a:spcAft>
                          <a:spcPts val="0"/>
                        </a:spcAft>
                      </a:pPr>
                      <a:r>
                        <a:rPr lang="zh-CN" sz="1400" b="1" kern="0" dirty="0">
                          <a:solidFill>
                            <a:srgbClr val="000000"/>
                          </a:solidFill>
                          <a:latin typeface="Times New Roman"/>
                          <a:ea typeface="宋体"/>
                          <a:cs typeface="宋体"/>
                        </a:rPr>
                        <a:t>常住人口数预测</a:t>
                      </a:r>
                      <a:endParaRPr lang="zh-CN" sz="1400" b="1" kern="100" dirty="0">
                        <a:latin typeface="Times New Roman"/>
                        <a:ea typeface="宋体"/>
                      </a:endParaRPr>
                    </a:p>
                  </a:txBody>
                  <a:tcPr marL="68580" marR="68580" marT="0" marB="0"/>
                </a:tc>
                <a:tc>
                  <a:txBody>
                    <a:bodyPr/>
                    <a:lstStyle/>
                    <a:p>
                      <a:pPr algn="ctr">
                        <a:lnSpc>
                          <a:spcPct val="150000"/>
                        </a:lnSpc>
                        <a:spcAft>
                          <a:spcPts val="0"/>
                        </a:spcAft>
                      </a:pPr>
                      <a:r>
                        <a:rPr lang="en-US" sz="1400" kern="0" dirty="0">
                          <a:solidFill>
                            <a:srgbClr val="000000"/>
                          </a:solidFill>
                          <a:latin typeface="宋体"/>
                          <a:ea typeface="宋体"/>
                          <a:cs typeface="宋体"/>
                        </a:rPr>
                        <a:t>1321.3</a:t>
                      </a:r>
                      <a:endParaRPr lang="zh-CN" sz="1400" kern="100" dirty="0">
                        <a:latin typeface="Times New Roman"/>
                        <a:ea typeface="宋体"/>
                      </a:endParaRPr>
                    </a:p>
                  </a:txBody>
                  <a:tcPr marL="68580" marR="68580" marT="0" marB="0"/>
                </a:tc>
                <a:tc>
                  <a:txBody>
                    <a:bodyPr/>
                    <a:lstStyle/>
                    <a:p>
                      <a:pPr algn="ctr">
                        <a:lnSpc>
                          <a:spcPct val="150000"/>
                        </a:lnSpc>
                        <a:spcAft>
                          <a:spcPts val="0"/>
                        </a:spcAft>
                      </a:pPr>
                      <a:r>
                        <a:rPr lang="en-US" sz="1400" kern="0" dirty="0">
                          <a:solidFill>
                            <a:srgbClr val="000000"/>
                          </a:solidFill>
                          <a:latin typeface="宋体"/>
                          <a:ea typeface="宋体"/>
                          <a:cs typeface="宋体"/>
                        </a:rPr>
                        <a:t>1376.6</a:t>
                      </a:r>
                      <a:endParaRPr lang="zh-CN" sz="1400" kern="100" dirty="0">
                        <a:latin typeface="Times New Roman"/>
                        <a:ea typeface="宋体"/>
                      </a:endParaRPr>
                    </a:p>
                  </a:txBody>
                  <a:tcPr marL="68580" marR="68580" marT="0" marB="0"/>
                </a:tc>
                <a:tc>
                  <a:txBody>
                    <a:bodyPr/>
                    <a:lstStyle/>
                    <a:p>
                      <a:pPr algn="ctr">
                        <a:lnSpc>
                          <a:spcPct val="150000"/>
                        </a:lnSpc>
                        <a:spcAft>
                          <a:spcPts val="0"/>
                        </a:spcAft>
                      </a:pPr>
                      <a:r>
                        <a:rPr lang="en-US" sz="1400" kern="0" dirty="0">
                          <a:solidFill>
                            <a:srgbClr val="000000"/>
                          </a:solidFill>
                          <a:latin typeface="宋体"/>
                          <a:ea typeface="宋体"/>
                          <a:cs typeface="宋体"/>
                        </a:rPr>
                        <a:t>1434.3</a:t>
                      </a:r>
                      <a:endParaRPr lang="zh-CN" sz="1400" kern="100" dirty="0">
                        <a:latin typeface="Times New Roman"/>
                        <a:ea typeface="宋体"/>
                      </a:endParaRPr>
                    </a:p>
                  </a:txBody>
                  <a:tcPr marL="68580" marR="68580" marT="0" marB="0"/>
                </a:tc>
                <a:tc>
                  <a:txBody>
                    <a:bodyPr/>
                    <a:lstStyle/>
                    <a:p>
                      <a:pPr algn="ctr">
                        <a:lnSpc>
                          <a:spcPct val="150000"/>
                        </a:lnSpc>
                        <a:spcAft>
                          <a:spcPts val="0"/>
                        </a:spcAft>
                      </a:pPr>
                      <a:r>
                        <a:rPr lang="en-US" sz="1400" kern="0" dirty="0">
                          <a:solidFill>
                            <a:srgbClr val="000000"/>
                          </a:solidFill>
                          <a:latin typeface="宋体"/>
                          <a:ea typeface="宋体"/>
                          <a:cs typeface="宋体"/>
                        </a:rPr>
                        <a:t>1494.4</a:t>
                      </a:r>
                      <a:endParaRPr lang="zh-CN" sz="1400" kern="100" dirty="0">
                        <a:latin typeface="Times New Roman"/>
                        <a:ea typeface="宋体"/>
                      </a:endParaRPr>
                    </a:p>
                  </a:txBody>
                  <a:tcPr marL="68580" marR="68580" marT="0" marB="0"/>
                </a:tc>
                <a:tc>
                  <a:txBody>
                    <a:bodyPr/>
                    <a:lstStyle/>
                    <a:p>
                      <a:pPr algn="ctr">
                        <a:lnSpc>
                          <a:spcPct val="150000"/>
                        </a:lnSpc>
                        <a:spcAft>
                          <a:spcPts val="0"/>
                        </a:spcAft>
                      </a:pPr>
                      <a:r>
                        <a:rPr lang="en-US" sz="1400" kern="0" dirty="0">
                          <a:solidFill>
                            <a:srgbClr val="000000"/>
                          </a:solidFill>
                          <a:latin typeface="宋体"/>
                          <a:ea typeface="宋体"/>
                          <a:cs typeface="宋体"/>
                        </a:rPr>
                        <a:t>1557.1</a:t>
                      </a:r>
                      <a:endParaRPr lang="zh-CN" sz="1400" kern="100" dirty="0">
                        <a:latin typeface="Times New Roman"/>
                        <a:ea typeface="宋体"/>
                      </a:endParaRPr>
                    </a:p>
                  </a:txBody>
                  <a:tcPr marL="68580" marR="68580" marT="0" marB="0"/>
                </a:tc>
              </a:tr>
            </a:tbl>
          </a:graphicData>
        </a:graphic>
      </p:graphicFrame>
      <p:sp>
        <p:nvSpPr>
          <p:cNvPr id="25677" name="TextBox 6"/>
          <p:cNvSpPr txBox="1">
            <a:spLocks noChangeArrowheads="1"/>
          </p:cNvSpPr>
          <p:nvPr/>
        </p:nvSpPr>
        <p:spPr bwMode="auto">
          <a:xfrm>
            <a:off x="2771775" y="5949950"/>
            <a:ext cx="4752975" cy="368300"/>
          </a:xfrm>
          <a:prstGeom prst="rect">
            <a:avLst/>
          </a:prstGeom>
          <a:noFill/>
          <a:ln w="9525">
            <a:noFill/>
            <a:miter lim="800000"/>
            <a:headEnd/>
            <a:tailEnd/>
          </a:ln>
        </p:spPr>
        <p:txBody>
          <a:bodyPr>
            <a:spAutoFit/>
          </a:bodyPr>
          <a:lstStyle/>
          <a:p>
            <a:r>
              <a:rPr lang="zh-CN" altLang="en-US"/>
              <a:t>表</a:t>
            </a:r>
            <a:r>
              <a:rPr lang="en-US" altLang="zh-CN"/>
              <a:t>(1)     </a:t>
            </a:r>
            <a:r>
              <a:rPr lang="zh-CN" altLang="en-US"/>
              <a:t>未来十年人口预测</a:t>
            </a:r>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511175" y="571500"/>
            <a:ext cx="8229600" cy="1704975"/>
          </a:xfrm>
        </p:spPr>
        <p:txBody>
          <a:bodyPr vert="horz" wrap="square" lIns="91440" tIns="45720" rIns="91440" bIns="45720" numCol="1" anchor="t" anchorCtr="0" compatLnSpc="1">
            <a:prstTxWarp prst="textNoShape">
              <a:avLst/>
            </a:prstTxWarp>
          </a:bodyPr>
          <a:lstStyle/>
          <a:p>
            <a:pPr eaLnBrk="1" hangingPunct="1"/>
            <a:r>
              <a:rPr lang="zh-CN" altLang="en-US" sz="2400" dirty="0" smtClean="0"/>
              <a:t>分析年龄分布情况</a:t>
            </a:r>
            <a:endParaRPr lang="en-US" altLang="zh-CN" sz="2400" dirty="0" smtClean="0"/>
          </a:p>
          <a:p>
            <a:pPr eaLnBrk="1" hangingPunct="1">
              <a:buFontTx/>
              <a:buNone/>
            </a:pPr>
            <a:r>
              <a:rPr lang="zh-CN" altLang="en-US" sz="2400" dirty="0" smtClean="0"/>
              <a:t>   对于未来十年病床数的预测，首先通过</a:t>
            </a:r>
            <a:r>
              <a:rPr lang="en-US" altLang="zh-CN" sz="2400" dirty="0" smtClean="0"/>
              <a:t>2000</a:t>
            </a:r>
            <a:r>
              <a:rPr lang="zh-CN" altLang="en-US" sz="2400" dirty="0" smtClean="0"/>
              <a:t>年，</a:t>
            </a:r>
            <a:r>
              <a:rPr lang="en-US" altLang="zh-CN" sz="2400" dirty="0" smtClean="0"/>
              <a:t>2005</a:t>
            </a:r>
            <a:r>
              <a:rPr lang="zh-CN" altLang="en-US" sz="2400" dirty="0" smtClean="0"/>
              <a:t>年，</a:t>
            </a:r>
            <a:r>
              <a:rPr lang="en-US" altLang="zh-CN" sz="2400" dirty="0" smtClean="0"/>
              <a:t>2010</a:t>
            </a:r>
            <a:r>
              <a:rPr lang="zh-CN" altLang="en-US" sz="2400" dirty="0" smtClean="0"/>
              <a:t>年三年的年龄分布作图，如图</a:t>
            </a:r>
            <a:r>
              <a:rPr lang="en-US" altLang="zh-CN" sz="2400" dirty="0" smtClean="0"/>
              <a:t>(3)</a:t>
            </a:r>
            <a:r>
              <a:rPr lang="zh-CN" altLang="en-US" sz="2400" dirty="0" smtClean="0"/>
              <a:t>：</a:t>
            </a:r>
          </a:p>
          <a:p>
            <a:pPr eaLnBrk="1" hangingPunct="1"/>
            <a:endParaRPr lang="zh-CN" altLang="en-US" sz="4000" dirty="0" smtClean="0"/>
          </a:p>
          <a:p>
            <a:pPr algn="just" eaLnBrk="1" hangingPunct="1">
              <a:spcBef>
                <a:spcPct val="0"/>
              </a:spcBef>
            </a:pPr>
            <a:endParaRPr lang="zh-CN" altLang="en-US" sz="4000" dirty="0" smtClean="0"/>
          </a:p>
          <a:p>
            <a:pPr algn="just" eaLnBrk="1" hangingPunct="1">
              <a:spcBef>
                <a:spcPct val="0"/>
              </a:spcBef>
              <a:buFontTx/>
              <a:buNone/>
            </a:pPr>
            <a:endParaRPr lang="zh-CN" altLang="en-US" sz="4000" dirty="0" smtClean="0">
              <a:latin typeface="Times New Roman" pitchFamily="18" charset="0"/>
            </a:endParaRPr>
          </a:p>
          <a:p>
            <a:pPr eaLnBrk="1" hangingPunct="1"/>
            <a:endParaRPr lang="zh-CN" altLang="zh-CN" sz="4000" dirty="0" smtClean="0"/>
          </a:p>
        </p:txBody>
      </p:sp>
      <p:pic>
        <p:nvPicPr>
          <p:cNvPr id="26627" name="图片 5" descr="图片1.emf"/>
          <p:cNvPicPr>
            <a:picLocks noChangeAspect="1"/>
          </p:cNvPicPr>
          <p:nvPr/>
        </p:nvPicPr>
        <p:blipFill>
          <a:blip r:embed="rId3" cstate="print"/>
          <a:srcRect/>
          <a:stretch>
            <a:fillRect/>
          </a:stretch>
        </p:blipFill>
        <p:spPr bwMode="auto">
          <a:xfrm>
            <a:off x="827088" y="1844675"/>
            <a:ext cx="6624637" cy="2828925"/>
          </a:xfrm>
          <a:prstGeom prst="rect">
            <a:avLst/>
          </a:prstGeom>
          <a:noFill/>
          <a:ln w="9525">
            <a:noFill/>
            <a:miter lim="800000"/>
            <a:headEnd/>
            <a:tailEnd/>
          </a:ln>
        </p:spPr>
      </p:pic>
      <p:sp>
        <p:nvSpPr>
          <p:cNvPr id="26628" name="TextBox 3"/>
          <p:cNvSpPr txBox="1">
            <a:spLocks noChangeArrowheads="1"/>
          </p:cNvSpPr>
          <p:nvPr/>
        </p:nvSpPr>
        <p:spPr bwMode="auto">
          <a:xfrm>
            <a:off x="395288" y="4941168"/>
            <a:ext cx="8353425" cy="2123658"/>
          </a:xfrm>
          <a:prstGeom prst="rect">
            <a:avLst/>
          </a:prstGeom>
          <a:noFill/>
          <a:ln w="9525">
            <a:noFill/>
            <a:miter lim="800000"/>
            <a:headEnd/>
            <a:tailEnd/>
          </a:ln>
        </p:spPr>
        <p:txBody>
          <a:bodyPr>
            <a:spAutoFit/>
          </a:bodyPr>
          <a:lstStyle/>
          <a:p>
            <a:r>
              <a:rPr lang="zh-CN" altLang="en-US" sz="2000" dirty="0">
                <a:solidFill>
                  <a:srgbClr val="000000"/>
                </a:solidFill>
              </a:rPr>
              <a:t>  </a:t>
            </a:r>
            <a:r>
              <a:rPr lang="zh-CN" altLang="en-US" sz="2000" dirty="0" smtClean="0">
                <a:solidFill>
                  <a:srgbClr val="000000"/>
                </a:solidFill>
              </a:rPr>
              <a:t>      </a:t>
            </a:r>
            <a:r>
              <a:rPr lang="zh-CN" altLang="en-US" sz="2400" dirty="0" smtClean="0">
                <a:solidFill>
                  <a:srgbClr val="000000"/>
                </a:solidFill>
              </a:rPr>
              <a:t>分析上图，并对</a:t>
            </a:r>
            <a:r>
              <a:rPr lang="en-US" altLang="zh-CN" sz="2400" dirty="0">
                <a:solidFill>
                  <a:srgbClr val="000000"/>
                </a:solidFill>
              </a:rPr>
              <a:t>2000</a:t>
            </a:r>
            <a:r>
              <a:rPr lang="zh-CN" altLang="en-US" sz="2400" dirty="0">
                <a:solidFill>
                  <a:srgbClr val="000000"/>
                </a:solidFill>
              </a:rPr>
              <a:t>、</a:t>
            </a:r>
            <a:r>
              <a:rPr lang="en-US" altLang="zh-CN" sz="2400" dirty="0">
                <a:solidFill>
                  <a:srgbClr val="000000"/>
                </a:solidFill>
              </a:rPr>
              <a:t>2005</a:t>
            </a:r>
            <a:r>
              <a:rPr lang="zh-CN" altLang="en-US" sz="2400" dirty="0">
                <a:solidFill>
                  <a:srgbClr val="000000"/>
                </a:solidFill>
              </a:rPr>
              <a:t>、</a:t>
            </a:r>
            <a:r>
              <a:rPr lang="en-US" altLang="zh-CN" sz="2400" dirty="0">
                <a:solidFill>
                  <a:srgbClr val="000000"/>
                </a:solidFill>
              </a:rPr>
              <a:t>2010</a:t>
            </a:r>
            <a:r>
              <a:rPr lang="zh-CN" altLang="en-US" sz="2400" dirty="0">
                <a:solidFill>
                  <a:srgbClr val="000000"/>
                </a:solidFill>
              </a:rPr>
              <a:t>年份的各年龄段人口比例的计算可得，不同年份人口分布基本稳定，所以假设未来十年内，不同年龄人口结构保持不变。并根据具体数据求</a:t>
            </a:r>
            <a:r>
              <a:rPr lang="zh-CN" altLang="en-US" sz="2400" dirty="0" smtClean="0">
                <a:solidFill>
                  <a:srgbClr val="000000"/>
                </a:solidFill>
              </a:rPr>
              <a:t>出各年份</a:t>
            </a:r>
            <a:r>
              <a:rPr lang="zh-CN" altLang="en-US" sz="2400" dirty="0">
                <a:solidFill>
                  <a:srgbClr val="000000"/>
                </a:solidFill>
              </a:rPr>
              <a:t>的各年龄段人口比例的平均值。</a:t>
            </a:r>
          </a:p>
          <a:p>
            <a:endParaRPr lang="zh-CN" altLang="en-US" dirty="0"/>
          </a:p>
          <a:p>
            <a:endParaRPr lang="zh-CN" altLang="en-US" dirty="0"/>
          </a:p>
        </p:txBody>
      </p:sp>
      <p:sp>
        <p:nvSpPr>
          <p:cNvPr id="26629" name="TextBox 4"/>
          <p:cNvSpPr txBox="1">
            <a:spLocks noChangeArrowheads="1"/>
          </p:cNvSpPr>
          <p:nvPr/>
        </p:nvSpPr>
        <p:spPr bwMode="auto">
          <a:xfrm>
            <a:off x="2339975" y="4653136"/>
            <a:ext cx="4103688" cy="338138"/>
          </a:xfrm>
          <a:prstGeom prst="rect">
            <a:avLst/>
          </a:prstGeom>
          <a:noFill/>
          <a:ln w="9525">
            <a:noFill/>
            <a:miter lim="800000"/>
            <a:headEnd/>
            <a:tailEnd/>
          </a:ln>
        </p:spPr>
        <p:txBody>
          <a:bodyPr>
            <a:spAutoFit/>
          </a:bodyPr>
          <a:lstStyle/>
          <a:p>
            <a:r>
              <a:rPr lang="zh-CN" altLang="en-US" sz="1600" dirty="0"/>
              <a:t>图</a:t>
            </a:r>
            <a:r>
              <a:rPr lang="en-US" altLang="zh-CN" sz="1600" dirty="0"/>
              <a:t>(3)     </a:t>
            </a:r>
            <a:r>
              <a:rPr lang="zh-CN" altLang="en-US" sz="1600" dirty="0"/>
              <a:t>深圳市各年龄段人口数量分布图</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animEffect transition="in" filter="wipe(down)">
                                      <p:cBhvr>
                                        <p:cTn id="7" dur="500"/>
                                        <p:tgtEl>
                                          <p:spTgt spid="266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内容占位符 2"/>
          <p:cNvSpPr>
            <a:spLocks noGrp="1"/>
          </p:cNvSpPr>
          <p:nvPr>
            <p:ph idx="1"/>
          </p:nvPr>
        </p:nvSpPr>
        <p:spPr bwMode="auto">
          <a:xfrm>
            <a:off x="457200" y="549275"/>
            <a:ext cx="8229600" cy="5975350"/>
          </a:xfrm>
          <a:noFill/>
          <a:ln>
            <a:miter lim="800000"/>
            <a:headEnd/>
            <a:tailEnd/>
          </a:ln>
        </p:spPr>
        <p:txBody>
          <a:bodyPr vert="horz" wrap="square" lIns="91440" tIns="45720" rIns="91440" bIns="45720" numCol="1" anchor="t" anchorCtr="0" compatLnSpc="1">
            <a:prstTxWarp prst="textNoShape">
              <a:avLst/>
            </a:prstTxWarp>
          </a:bodyPr>
          <a:lstStyle/>
          <a:p>
            <a:r>
              <a:rPr lang="zh-CN" altLang="en-US" sz="2800" dirty="0" smtClean="0"/>
              <a:t>通过查阅相关资料，得出各年龄段患病率如图</a:t>
            </a:r>
            <a:r>
              <a:rPr lang="en-US" altLang="zh-CN" sz="2800" dirty="0" smtClean="0"/>
              <a:t>(4)</a:t>
            </a:r>
            <a:r>
              <a:rPr lang="zh-CN" altLang="en-US" sz="2800" dirty="0" smtClean="0"/>
              <a:t>：：：：</a:t>
            </a:r>
            <a:endParaRPr lang="en-US" altLang="zh-CN" sz="2800" dirty="0" smtClean="0"/>
          </a:p>
          <a:p>
            <a:endParaRPr lang="en-US" altLang="zh-CN" sz="2800" dirty="0" smtClean="0"/>
          </a:p>
          <a:p>
            <a:endParaRPr lang="en-US" altLang="zh-CN" sz="2800" dirty="0" smtClean="0"/>
          </a:p>
          <a:p>
            <a:endParaRPr lang="en-US" altLang="zh-CN" sz="2800" dirty="0" smtClean="0"/>
          </a:p>
          <a:p>
            <a:endParaRPr lang="en-US" altLang="zh-CN" sz="2800" dirty="0" smtClean="0"/>
          </a:p>
          <a:p>
            <a:endParaRPr lang="en-US" altLang="zh-CN" sz="2800" dirty="0" smtClean="0"/>
          </a:p>
          <a:p>
            <a:endParaRPr lang="en-US" altLang="zh-CN" sz="2800" dirty="0" smtClean="0"/>
          </a:p>
          <a:p>
            <a:pPr>
              <a:buFontTx/>
              <a:buNone/>
            </a:pPr>
            <a:r>
              <a:rPr lang="en-US" altLang="zh-CN" sz="2800" dirty="0" smtClean="0"/>
              <a:t>                         </a:t>
            </a:r>
            <a:r>
              <a:rPr lang="zh-CN" altLang="en-US" sz="1600" dirty="0" smtClean="0"/>
              <a:t>图</a:t>
            </a:r>
            <a:r>
              <a:rPr lang="en-US" altLang="zh-CN" sz="1600" dirty="0" smtClean="0"/>
              <a:t>(4)   </a:t>
            </a:r>
            <a:r>
              <a:rPr lang="zh-CN" altLang="en-US" sz="1600" dirty="0" smtClean="0"/>
              <a:t>深圳市各年龄段住院率情况图</a:t>
            </a:r>
            <a:endParaRPr lang="en-US" altLang="zh-CN" sz="1600" dirty="0" smtClean="0"/>
          </a:p>
          <a:p>
            <a:r>
              <a:rPr lang="zh-CN" altLang="en-US" sz="2800" dirty="0" smtClean="0"/>
              <a:t>设平均住院天数、医院每年平均开放天数分别为</a:t>
            </a:r>
            <a:endParaRPr lang="en-US" altLang="zh-CN" sz="2800" dirty="0" smtClean="0"/>
          </a:p>
          <a:p>
            <a:r>
              <a:rPr lang="zh-CN" altLang="en-US" sz="2800" dirty="0" smtClean="0"/>
              <a:t>   ，  。得出</a:t>
            </a:r>
          </a:p>
        </p:txBody>
      </p:sp>
      <p:pic>
        <p:nvPicPr>
          <p:cNvPr id="2052" name="图片 3" descr="图片2.png"/>
          <p:cNvPicPr>
            <a:picLocks noChangeAspect="1"/>
          </p:cNvPicPr>
          <p:nvPr/>
        </p:nvPicPr>
        <p:blipFill>
          <a:blip r:embed="rId4" cstate="print"/>
          <a:srcRect/>
          <a:stretch>
            <a:fillRect/>
          </a:stretch>
        </p:blipFill>
        <p:spPr bwMode="auto">
          <a:xfrm>
            <a:off x="900113" y="1196975"/>
            <a:ext cx="7632700" cy="3327400"/>
          </a:xfrm>
          <a:prstGeom prst="rect">
            <a:avLst/>
          </a:prstGeom>
          <a:noFill/>
          <a:ln w="9525">
            <a:noFill/>
            <a:miter lim="800000"/>
            <a:headEnd/>
            <a:tailEnd/>
          </a:ln>
        </p:spPr>
      </p:pic>
      <p:graphicFrame>
        <p:nvGraphicFramePr>
          <p:cNvPr id="2050" name="Object 3"/>
          <p:cNvGraphicFramePr>
            <a:graphicFrameLocks noChangeAspect="1"/>
          </p:cNvGraphicFramePr>
          <p:nvPr/>
        </p:nvGraphicFramePr>
        <p:xfrm>
          <a:off x="2843213" y="5648325"/>
          <a:ext cx="2541587" cy="660400"/>
        </p:xfrm>
        <a:graphic>
          <a:graphicData uri="http://schemas.openxmlformats.org/presentationml/2006/ole">
            <p:oleObj spid="_x0000_s2050" name="文档" r:id="rId5" imgW="1662604" imgH="594381" progId="Word.Document.12">
              <p:embed/>
            </p:oleObj>
          </a:graphicData>
        </a:graphic>
      </p:graphicFrame>
      <p:pic>
        <p:nvPicPr>
          <p:cNvPr id="2053" name="Picture 8"/>
          <p:cNvPicPr>
            <a:picLocks noChangeAspect="1" noChangeArrowheads="1"/>
          </p:cNvPicPr>
          <p:nvPr/>
        </p:nvPicPr>
        <p:blipFill>
          <a:blip r:embed="rId6" cstate="print"/>
          <a:srcRect/>
          <a:stretch>
            <a:fillRect/>
          </a:stretch>
        </p:blipFill>
        <p:spPr bwMode="auto">
          <a:xfrm>
            <a:off x="827088" y="5661025"/>
            <a:ext cx="339725" cy="360363"/>
          </a:xfrm>
          <a:prstGeom prst="rect">
            <a:avLst/>
          </a:prstGeom>
          <a:noFill/>
          <a:ln w="9525">
            <a:noFill/>
            <a:miter lim="800000"/>
            <a:headEnd/>
            <a:tailEnd/>
          </a:ln>
        </p:spPr>
      </p:pic>
      <p:pic>
        <p:nvPicPr>
          <p:cNvPr id="2054" name="Picture 9"/>
          <p:cNvPicPr>
            <a:picLocks noChangeAspect="1" noChangeArrowheads="1"/>
          </p:cNvPicPr>
          <p:nvPr/>
        </p:nvPicPr>
        <p:blipFill>
          <a:blip r:embed="rId7" cstate="print"/>
          <a:srcRect/>
          <a:stretch>
            <a:fillRect/>
          </a:stretch>
        </p:blipFill>
        <p:spPr bwMode="auto">
          <a:xfrm>
            <a:off x="1403350" y="5661025"/>
            <a:ext cx="360363" cy="360363"/>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68338"/>
            <a:ext cx="8218488" cy="3624758"/>
          </a:xfrm>
        </p:spPr>
        <p:txBody>
          <a:bodyPr/>
          <a:lstStyle/>
          <a:p>
            <a:pPr eaLnBrk="1" hangingPunct="1">
              <a:defRPr/>
            </a:pPr>
            <a:r>
              <a:rPr lang="zh-CN" altLang="en-US" dirty="0" smtClean="0"/>
              <a:t>实际需求量与理论值的关系</a:t>
            </a:r>
            <a:endParaRPr lang="en-US" altLang="zh-CN" dirty="0" smtClean="0"/>
          </a:p>
          <a:p>
            <a:pPr eaLnBrk="1" hangingPunct="1">
              <a:defRPr/>
            </a:pPr>
            <a:r>
              <a:rPr lang="zh-CN" altLang="en-US" sz="2400" dirty="0" smtClean="0"/>
              <a:t>实际情况下，医院配置病床时，除考虑理论需求量外，还需考虑潜在需求量和流动人口对病床的需求量。</a:t>
            </a:r>
            <a:endParaRPr lang="en-US" altLang="zh-CN" sz="2400" dirty="0" smtClean="0"/>
          </a:p>
          <a:p>
            <a:pPr eaLnBrk="1" hangingPunct="1">
              <a:buFontTx/>
              <a:buNone/>
              <a:defRPr/>
            </a:pPr>
            <a:r>
              <a:rPr lang="en-US" altLang="zh-CN" sz="2400" dirty="0" smtClean="0"/>
              <a:t>    </a:t>
            </a:r>
            <a:r>
              <a:rPr lang="zh-CN" altLang="en-US" sz="2400" dirty="0" smtClean="0"/>
              <a:t>查阅资料得：城市病床潜在需求量为实际利用量的</a:t>
            </a:r>
            <a:r>
              <a:rPr lang="en-US" altLang="zh-CN" sz="2400" dirty="0" smtClean="0"/>
              <a:t>20%</a:t>
            </a:r>
            <a:r>
              <a:rPr lang="zh-CN" altLang="en-US" sz="2400" dirty="0" smtClean="0"/>
              <a:t>；根据第一次国家卫生服务调查和流动人口调查结构估算，流动人口医院病床需要数相当于本地居民需要的</a:t>
            </a:r>
            <a:r>
              <a:rPr lang="en-US" altLang="zh-CN" sz="2400" dirty="0" smtClean="0"/>
              <a:t>10%</a:t>
            </a:r>
            <a:r>
              <a:rPr lang="zh-CN" altLang="en-US" sz="2400" dirty="0" smtClean="0"/>
              <a:t>。所以通过数据计算，可以得出未来的病床需求量。</a:t>
            </a:r>
          </a:p>
          <a:p>
            <a:pPr eaLnBrk="1" hangingPunct="1">
              <a:defRPr/>
            </a:pPr>
            <a:r>
              <a:rPr lang="zh-CN" altLang="en-US" sz="2800" dirty="0" smtClean="0"/>
              <a:t>得出修正后的病床需求量公式：</a:t>
            </a:r>
            <a:endParaRPr lang="en-US" altLang="zh-CN" sz="2800" dirty="0" smtClean="0"/>
          </a:p>
        </p:txBody>
      </p:sp>
      <p:pic>
        <p:nvPicPr>
          <p:cNvPr id="27651" name="图片 3" descr="图片3.wmf"/>
          <p:cNvPicPr>
            <a:picLocks noChangeAspect="1"/>
          </p:cNvPicPr>
          <p:nvPr/>
        </p:nvPicPr>
        <p:blipFill>
          <a:blip r:embed="rId3" cstate="print"/>
          <a:srcRect/>
          <a:stretch>
            <a:fillRect/>
          </a:stretch>
        </p:blipFill>
        <p:spPr bwMode="auto">
          <a:xfrm>
            <a:off x="5580112" y="5661248"/>
            <a:ext cx="357187" cy="417512"/>
          </a:xfrm>
          <a:prstGeom prst="rect">
            <a:avLst/>
          </a:prstGeom>
          <a:noFill/>
          <a:ln w="9525">
            <a:noFill/>
            <a:miter lim="800000"/>
            <a:headEnd/>
            <a:tailEnd/>
          </a:ln>
        </p:spPr>
      </p:pic>
      <p:sp>
        <p:nvSpPr>
          <p:cNvPr id="4" name="TextBox 3"/>
          <p:cNvSpPr txBox="1"/>
          <p:nvPr/>
        </p:nvSpPr>
        <p:spPr>
          <a:xfrm>
            <a:off x="611560" y="4365104"/>
            <a:ext cx="8424936" cy="1815882"/>
          </a:xfrm>
          <a:prstGeom prst="rect">
            <a:avLst/>
          </a:prstGeom>
          <a:noFill/>
        </p:spPr>
        <p:txBody>
          <a:bodyPr wrap="square" rtlCol="0">
            <a:spAutoFit/>
          </a:bodyPr>
          <a:lstStyle/>
          <a:p>
            <a:pPr eaLnBrk="1" hangingPunct="1">
              <a:buFontTx/>
              <a:buNone/>
              <a:defRPr/>
            </a:pPr>
            <a:r>
              <a:rPr lang="en-US" altLang="zh-CN" dirty="0" smtClean="0"/>
              <a:t> </a:t>
            </a:r>
            <a:r>
              <a:rPr lang="zh-CN" altLang="en-US" sz="2800" b="1" dirty="0" smtClean="0"/>
              <a:t>医院病床总需求量 </a:t>
            </a:r>
            <a:r>
              <a:rPr lang="en-US" altLang="zh-CN" sz="2800" b="1" dirty="0" smtClean="0"/>
              <a:t>= </a:t>
            </a:r>
            <a:r>
              <a:rPr lang="zh-CN" altLang="en-US" sz="2800" b="1" dirty="0" smtClean="0"/>
              <a:t>理论需求量 </a:t>
            </a:r>
            <a:r>
              <a:rPr lang="en-US" altLang="zh-CN" sz="2800" b="1" dirty="0" smtClean="0"/>
              <a:t>+ </a:t>
            </a:r>
            <a:r>
              <a:rPr lang="zh-CN" altLang="en-US" sz="2800" b="1" dirty="0" smtClean="0"/>
              <a:t>潜在需求量 </a:t>
            </a:r>
            <a:r>
              <a:rPr lang="en-US" altLang="zh-CN" sz="2800" b="1" dirty="0" smtClean="0"/>
              <a:t>+ </a:t>
            </a:r>
            <a:r>
              <a:rPr lang="zh-CN" altLang="en-US" sz="2800" b="1" dirty="0" smtClean="0"/>
              <a:t>流动人口需求量</a:t>
            </a:r>
            <a:endParaRPr lang="en-US" altLang="zh-CN" sz="2800" b="1" dirty="0" smtClean="0"/>
          </a:p>
          <a:p>
            <a:pPr eaLnBrk="1" hangingPunct="1">
              <a:buFontTx/>
              <a:buNone/>
              <a:defRPr/>
            </a:pPr>
            <a:endParaRPr lang="en-US" altLang="zh-CN" sz="2800" b="1" dirty="0" smtClean="0"/>
          </a:p>
          <a:p>
            <a:pPr marL="0" algn="just" eaLnBrk="1" hangingPunct="1">
              <a:spcBef>
                <a:spcPts val="0"/>
              </a:spcBef>
              <a:spcAft>
                <a:spcPts val="0"/>
              </a:spcAft>
              <a:defRPr/>
            </a:pPr>
            <a:r>
              <a:rPr lang="zh-CN" altLang="en-US" sz="2800" dirty="0" smtClean="0"/>
              <a:t>可得：</a:t>
            </a:r>
            <a:r>
              <a:rPr lang="zh-CN" altLang="en-US" sz="2800" b="1" dirty="0" smtClean="0"/>
              <a:t>医院病床总需求量 </a:t>
            </a:r>
            <a:r>
              <a:rPr lang="en-US" altLang="zh-CN" sz="2800" b="1" dirty="0" smtClean="0"/>
              <a:t>= 1.3     </a:t>
            </a:r>
            <a:r>
              <a:rPr lang="zh-CN" altLang="en-US" sz="2800" b="1" dirty="0" smtClean="0"/>
              <a:t>理论需求量 </a:t>
            </a:r>
            <a:endParaRPr lang="zh-CN" altLang="en-US" sz="28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wipe(down)">
                                      <p:cBhvr>
                                        <p:cTn id="7" dur="500"/>
                                        <p:tgtEl>
                                          <p:spTgt spid="2765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2"/>
          <p:cNvSpPr>
            <a:spLocks noGrp="1"/>
          </p:cNvSpPr>
          <p:nvPr>
            <p:ph idx="1"/>
          </p:nvPr>
        </p:nvSpPr>
        <p:spPr bwMode="auto">
          <a:xfrm>
            <a:off x="539750" y="573088"/>
            <a:ext cx="8147050" cy="49434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zh-CN" altLang="en-US" sz="2800" smtClean="0"/>
              <a:t>而深圳市各区人口数所占比例如图</a:t>
            </a:r>
            <a:r>
              <a:rPr lang="en-US" altLang="zh-CN" sz="2800" smtClean="0"/>
              <a:t>(5)</a:t>
            </a:r>
            <a:r>
              <a:rPr lang="zh-CN" altLang="en-US" sz="2800" smtClean="0"/>
              <a:t>：</a:t>
            </a:r>
            <a:endParaRPr lang="en-US" altLang="zh-CN" sz="2800" smtClean="0"/>
          </a:p>
          <a:p>
            <a:pPr eaLnBrk="1" hangingPunct="1"/>
            <a:endParaRPr lang="zh-CN" altLang="en-US" smtClean="0"/>
          </a:p>
          <a:p>
            <a:pPr eaLnBrk="1" hangingPunct="1"/>
            <a:endParaRPr lang="en-US" altLang="zh-CN" smtClean="0"/>
          </a:p>
          <a:p>
            <a:pPr eaLnBrk="1" hangingPunct="1"/>
            <a:endParaRPr lang="zh-CN" altLang="en-US" smtClean="0"/>
          </a:p>
          <a:p>
            <a:pPr eaLnBrk="1" hangingPunct="1"/>
            <a:endParaRPr lang="en-US" altLang="zh-CN" smtClean="0"/>
          </a:p>
          <a:p>
            <a:pPr eaLnBrk="1" hangingPunct="1"/>
            <a:endParaRPr lang="en-US" altLang="zh-CN" smtClean="0"/>
          </a:p>
          <a:p>
            <a:pPr eaLnBrk="1" hangingPunct="1"/>
            <a:endParaRPr lang="en-US" altLang="zh-CN" smtClean="0"/>
          </a:p>
          <a:p>
            <a:pPr eaLnBrk="1" hangingPunct="1"/>
            <a:endParaRPr lang="en-US" altLang="zh-CN" smtClean="0"/>
          </a:p>
          <a:p>
            <a:pPr eaLnBrk="1" hangingPunct="1"/>
            <a:endParaRPr lang="en-US" altLang="zh-CN" smtClean="0"/>
          </a:p>
          <a:p>
            <a:pPr eaLnBrk="1" hangingPunct="1">
              <a:buFontTx/>
              <a:buNone/>
            </a:pPr>
            <a:r>
              <a:rPr lang="zh-CN" altLang="en-US" sz="2800" smtClean="0"/>
              <a:t> </a:t>
            </a:r>
            <a:r>
              <a:rPr lang="zh-CN" altLang="en-US" sz="2400" smtClean="0"/>
              <a:t>代入各区的人口比例即可计算出各区所需配置的病床数。</a:t>
            </a:r>
          </a:p>
          <a:p>
            <a:pPr eaLnBrk="1" hangingPunct="1"/>
            <a:endParaRPr lang="zh-CN" altLang="en-US" smtClean="0"/>
          </a:p>
        </p:txBody>
      </p:sp>
      <p:pic>
        <p:nvPicPr>
          <p:cNvPr id="28675" name="图片 3" descr="图片1.bmp"/>
          <p:cNvPicPr>
            <a:picLocks noChangeAspect="1"/>
          </p:cNvPicPr>
          <p:nvPr/>
        </p:nvPicPr>
        <p:blipFill>
          <a:blip r:embed="rId2" cstate="print"/>
          <a:srcRect/>
          <a:stretch>
            <a:fillRect/>
          </a:stretch>
        </p:blipFill>
        <p:spPr bwMode="auto">
          <a:xfrm>
            <a:off x="1042988" y="1268413"/>
            <a:ext cx="6481762" cy="4059237"/>
          </a:xfrm>
          <a:prstGeom prst="rect">
            <a:avLst/>
          </a:prstGeom>
          <a:noFill/>
          <a:ln w="9525">
            <a:noFill/>
            <a:miter lim="800000"/>
            <a:headEnd/>
            <a:tailEnd/>
          </a:ln>
        </p:spPr>
      </p:pic>
      <p:sp>
        <p:nvSpPr>
          <p:cNvPr id="28676" name="TextBox 4"/>
          <p:cNvSpPr txBox="1">
            <a:spLocks noChangeArrowheads="1"/>
          </p:cNvSpPr>
          <p:nvPr/>
        </p:nvSpPr>
        <p:spPr bwMode="auto">
          <a:xfrm>
            <a:off x="2268538" y="5445125"/>
            <a:ext cx="5327650" cy="338138"/>
          </a:xfrm>
          <a:prstGeom prst="rect">
            <a:avLst/>
          </a:prstGeom>
          <a:noFill/>
          <a:ln w="9525">
            <a:noFill/>
            <a:miter lim="800000"/>
            <a:headEnd/>
            <a:tailEnd/>
          </a:ln>
        </p:spPr>
        <p:txBody>
          <a:bodyPr>
            <a:spAutoFit/>
          </a:bodyPr>
          <a:lstStyle/>
          <a:p>
            <a:r>
              <a:rPr lang="zh-CN" altLang="en-US" sz="1600"/>
              <a:t>图</a:t>
            </a:r>
            <a:r>
              <a:rPr lang="en-US" altLang="zh-CN" sz="1600"/>
              <a:t>(5)     2010</a:t>
            </a:r>
            <a:r>
              <a:rPr lang="zh-CN" altLang="en-US" sz="1600"/>
              <a:t>年深圳市人口分布情况图</a:t>
            </a:r>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bwMode="auto">
          <a:xfrm>
            <a:off x="379413" y="1303338"/>
            <a:ext cx="8661400" cy="1143000"/>
          </a:xfrm>
          <a:noFill/>
          <a:ln>
            <a:miter lim="800000"/>
            <a:headEnd/>
            <a:tailEnd/>
          </a:ln>
        </p:spPr>
        <p:txBody>
          <a:bodyPr vert="horz" wrap="square" lIns="91440" tIns="45720" rIns="91440" bIns="45720" numCol="1" anchor="t" anchorCtr="0" compatLnSpc="1">
            <a:prstTxWarp prst="textNoShape">
              <a:avLst/>
            </a:prstTxWarp>
          </a:bodyPr>
          <a:lstStyle/>
          <a:p>
            <a:pPr>
              <a:buFontTx/>
              <a:buChar char="•"/>
            </a:pPr>
            <a:r>
              <a:rPr lang="zh-CN" altLang="en-US" sz="2400" dirty="0" smtClean="0"/>
              <a:t>  通过上述公式</a:t>
            </a:r>
            <a:r>
              <a:rPr lang="en-US" altLang="zh-CN" sz="2400" dirty="0" smtClean="0"/>
              <a:t>,</a:t>
            </a:r>
            <a:r>
              <a:rPr lang="zh-CN" altLang="en-US" sz="2400" dirty="0" smtClean="0"/>
              <a:t>得出修正后的</a:t>
            </a:r>
            <a:r>
              <a:rPr lang="zh-CN" altLang="zh-CN" sz="2400" dirty="0" smtClean="0"/>
              <a:t>深圳市</a:t>
            </a:r>
            <a:r>
              <a:rPr lang="zh-CN" altLang="en-US" sz="2400" dirty="0" smtClean="0"/>
              <a:t>和</a:t>
            </a:r>
            <a:r>
              <a:rPr lang="zh-CN" altLang="zh-CN" sz="2400" dirty="0" smtClean="0"/>
              <a:t>各区</a:t>
            </a:r>
            <a:r>
              <a:rPr lang="zh-CN" altLang="en-US" sz="2400" dirty="0" smtClean="0"/>
              <a:t>的</a:t>
            </a:r>
            <a:r>
              <a:rPr lang="zh-CN" altLang="zh-CN" sz="2400" dirty="0" smtClean="0"/>
              <a:t>床位数需求量</a:t>
            </a:r>
            <a:r>
              <a:rPr lang="en-US" altLang="zh-CN" sz="2400" dirty="0" smtClean="0"/>
              <a:t>,</a:t>
            </a:r>
            <a:r>
              <a:rPr lang="zh-CN" altLang="en-US" sz="2400" dirty="0" smtClean="0"/>
              <a:t>数据如表</a:t>
            </a:r>
            <a:r>
              <a:rPr lang="en-US" altLang="zh-CN" sz="2400" dirty="0" smtClean="0"/>
              <a:t>(2)</a:t>
            </a:r>
            <a:r>
              <a:rPr lang="zh-CN" altLang="en-US" sz="2400" dirty="0" smtClean="0"/>
              <a:t>：</a:t>
            </a:r>
            <a:r>
              <a:rPr lang="zh-CN" altLang="en-US" sz="2400" dirty="0" smtClean="0">
                <a:sym typeface="Wingdings" pitchFamily="2" charset="2"/>
              </a:rPr>
              <a:t>（万张）</a:t>
            </a:r>
            <a:endParaRPr lang="zh-CN" altLang="en-US" sz="2400" dirty="0" smtClean="0"/>
          </a:p>
        </p:txBody>
      </p:sp>
      <p:graphicFrame>
        <p:nvGraphicFramePr>
          <p:cNvPr id="4" name="内容占位符 3"/>
          <p:cNvGraphicFramePr>
            <a:graphicFrameLocks noGrp="1"/>
          </p:cNvGraphicFramePr>
          <p:nvPr>
            <p:ph idx="1"/>
          </p:nvPr>
        </p:nvGraphicFramePr>
        <p:xfrm>
          <a:off x="611188" y="2492375"/>
          <a:ext cx="7272804" cy="2808264"/>
        </p:xfrm>
        <a:graphic>
          <a:graphicData uri="http://schemas.openxmlformats.org/drawingml/2006/table">
            <a:tbl>
              <a:tblPr firstRow="1" bandRow="1">
                <a:tableStyleId>{5C22544A-7EE6-4342-B048-85BDC9FD1C3A}</a:tableStyleId>
              </a:tblPr>
              <a:tblGrid>
                <a:gridCol w="1212134"/>
                <a:gridCol w="1212134"/>
                <a:gridCol w="1212134"/>
                <a:gridCol w="1212134"/>
                <a:gridCol w="1212134"/>
                <a:gridCol w="1212134"/>
              </a:tblGrid>
              <a:tr h="468044">
                <a:tc>
                  <a:txBody>
                    <a:bodyPr/>
                    <a:lstStyle/>
                    <a:p>
                      <a:pPr algn="ctr">
                        <a:spcAft>
                          <a:spcPts val="0"/>
                        </a:spcAft>
                      </a:pPr>
                      <a:r>
                        <a:rPr lang="zh-CN" sz="1500" b="1" kern="100" dirty="0">
                          <a:solidFill>
                            <a:srgbClr val="000000"/>
                          </a:solidFill>
                          <a:latin typeface="Times New Roman"/>
                          <a:ea typeface="宋体"/>
                          <a:cs typeface="Times New Roman"/>
                        </a:rPr>
                        <a:t>年份</a:t>
                      </a:r>
                      <a:endParaRPr lang="zh-CN" sz="1500" b="1" kern="100" dirty="0">
                        <a:latin typeface="Times New Roman"/>
                        <a:ea typeface="宋体"/>
                        <a:cs typeface="Times New Roman"/>
                      </a:endParaRPr>
                    </a:p>
                  </a:txBody>
                  <a:tcPr marL="64805" marR="64805" marT="0" marB="0" anchor="ctr"/>
                </a:tc>
                <a:tc>
                  <a:txBody>
                    <a:bodyPr/>
                    <a:lstStyle/>
                    <a:p>
                      <a:pPr algn="ctr">
                        <a:spcAft>
                          <a:spcPts val="0"/>
                        </a:spcAft>
                      </a:pPr>
                      <a:r>
                        <a:rPr lang="en-US" sz="1500" kern="100">
                          <a:solidFill>
                            <a:srgbClr val="000000"/>
                          </a:solidFill>
                          <a:latin typeface="宋体"/>
                          <a:ea typeface="宋体"/>
                          <a:cs typeface="Times New Roman"/>
                        </a:rPr>
                        <a:t>2011</a:t>
                      </a:r>
                      <a:endParaRPr lang="zh-CN" sz="1500" kern="100">
                        <a:latin typeface="Times New Roman"/>
                        <a:ea typeface="宋体"/>
                        <a:cs typeface="Times New Roman"/>
                      </a:endParaRPr>
                    </a:p>
                  </a:txBody>
                  <a:tcPr marL="64805" marR="64805" marT="0" marB="0" anchor="ctr"/>
                </a:tc>
                <a:tc>
                  <a:txBody>
                    <a:bodyPr/>
                    <a:lstStyle/>
                    <a:p>
                      <a:pPr algn="ctr">
                        <a:spcAft>
                          <a:spcPts val="0"/>
                        </a:spcAft>
                      </a:pPr>
                      <a:r>
                        <a:rPr lang="en-US" sz="1500" kern="100">
                          <a:solidFill>
                            <a:srgbClr val="000000"/>
                          </a:solidFill>
                          <a:latin typeface="宋体"/>
                          <a:ea typeface="宋体"/>
                          <a:cs typeface="Times New Roman"/>
                        </a:rPr>
                        <a:t>2012</a:t>
                      </a:r>
                      <a:endParaRPr lang="zh-CN" sz="1500" kern="100">
                        <a:latin typeface="Times New Roman"/>
                        <a:ea typeface="宋体"/>
                        <a:cs typeface="Times New Roman"/>
                      </a:endParaRPr>
                    </a:p>
                  </a:txBody>
                  <a:tcPr marL="64805" marR="64805" marT="0" marB="0" anchor="ctr"/>
                </a:tc>
                <a:tc>
                  <a:txBody>
                    <a:bodyPr/>
                    <a:lstStyle/>
                    <a:p>
                      <a:pPr algn="ctr">
                        <a:spcAft>
                          <a:spcPts val="0"/>
                        </a:spcAft>
                      </a:pPr>
                      <a:r>
                        <a:rPr lang="en-US" sz="1500" kern="100">
                          <a:solidFill>
                            <a:srgbClr val="000000"/>
                          </a:solidFill>
                          <a:latin typeface="宋体"/>
                          <a:ea typeface="宋体"/>
                          <a:cs typeface="Times New Roman"/>
                        </a:rPr>
                        <a:t>2013</a:t>
                      </a:r>
                      <a:endParaRPr lang="zh-CN" sz="1500" kern="100">
                        <a:latin typeface="Times New Roman"/>
                        <a:ea typeface="宋体"/>
                        <a:cs typeface="Times New Roman"/>
                      </a:endParaRPr>
                    </a:p>
                  </a:txBody>
                  <a:tcPr marL="64805" marR="64805" marT="0" marB="0" anchor="ctr"/>
                </a:tc>
                <a:tc>
                  <a:txBody>
                    <a:bodyPr/>
                    <a:lstStyle/>
                    <a:p>
                      <a:pPr algn="ctr">
                        <a:spcAft>
                          <a:spcPts val="0"/>
                        </a:spcAft>
                      </a:pPr>
                      <a:r>
                        <a:rPr lang="en-US" sz="1500" kern="100" dirty="0">
                          <a:solidFill>
                            <a:srgbClr val="000000"/>
                          </a:solidFill>
                          <a:latin typeface="宋体"/>
                          <a:ea typeface="宋体"/>
                          <a:cs typeface="Times New Roman"/>
                        </a:rPr>
                        <a:t>2014</a:t>
                      </a:r>
                      <a:endParaRPr lang="zh-CN" sz="1500" kern="100" dirty="0">
                        <a:latin typeface="Times New Roman"/>
                        <a:ea typeface="宋体"/>
                        <a:cs typeface="Times New Roman"/>
                      </a:endParaRPr>
                    </a:p>
                  </a:txBody>
                  <a:tcPr marL="64805" marR="64805" marT="0" marB="0" anchor="ctr"/>
                </a:tc>
                <a:tc>
                  <a:txBody>
                    <a:bodyPr/>
                    <a:lstStyle/>
                    <a:p>
                      <a:pPr algn="ctr">
                        <a:spcAft>
                          <a:spcPts val="0"/>
                        </a:spcAft>
                      </a:pPr>
                      <a:r>
                        <a:rPr lang="en-US" sz="1500" kern="100">
                          <a:solidFill>
                            <a:srgbClr val="000000"/>
                          </a:solidFill>
                          <a:latin typeface="宋体"/>
                          <a:ea typeface="宋体"/>
                          <a:cs typeface="Times New Roman"/>
                        </a:rPr>
                        <a:t>2015</a:t>
                      </a:r>
                      <a:endParaRPr lang="zh-CN" sz="1500" kern="100">
                        <a:latin typeface="Times New Roman"/>
                        <a:ea typeface="宋体"/>
                        <a:cs typeface="Times New Roman"/>
                      </a:endParaRPr>
                    </a:p>
                  </a:txBody>
                  <a:tcPr marL="64805" marR="64805" marT="0" marB="0" anchor="ctr"/>
                </a:tc>
              </a:tr>
              <a:tr h="468044">
                <a:tc>
                  <a:txBody>
                    <a:bodyPr/>
                    <a:lstStyle/>
                    <a:p>
                      <a:pPr algn="ctr">
                        <a:spcAft>
                          <a:spcPts val="0"/>
                        </a:spcAft>
                      </a:pPr>
                      <a:r>
                        <a:rPr lang="zh-CN" sz="1500" kern="100" dirty="0">
                          <a:solidFill>
                            <a:srgbClr val="000000"/>
                          </a:solidFill>
                          <a:latin typeface="Times New Roman"/>
                          <a:ea typeface="宋体"/>
                          <a:cs typeface="Times New Roman"/>
                        </a:rPr>
                        <a:t>理论床位数</a:t>
                      </a:r>
                      <a:endParaRPr lang="zh-CN" sz="1500" kern="100" dirty="0">
                        <a:latin typeface="Times New Roman"/>
                        <a:ea typeface="宋体"/>
                        <a:cs typeface="Times New Roman"/>
                      </a:endParaRPr>
                    </a:p>
                  </a:txBody>
                  <a:tcPr marL="64805" marR="64805" marT="0" marB="0" anchor="ctr"/>
                </a:tc>
                <a:tc>
                  <a:txBody>
                    <a:bodyPr/>
                    <a:lstStyle/>
                    <a:p>
                      <a:pPr algn="ctr" fontAlgn="ctr"/>
                      <a:r>
                        <a:rPr lang="en-US" altLang="zh-CN" sz="1600" b="0" i="0" u="none" strike="noStrike" dirty="0">
                          <a:solidFill>
                            <a:srgbClr val="000000"/>
                          </a:solidFill>
                          <a:latin typeface="宋体"/>
                        </a:rPr>
                        <a:t>1.5693 </a:t>
                      </a:r>
                    </a:p>
                  </a:txBody>
                  <a:tcPr anchor="ctr"/>
                </a:tc>
                <a:tc>
                  <a:txBody>
                    <a:bodyPr/>
                    <a:lstStyle/>
                    <a:p>
                      <a:pPr algn="ctr" fontAlgn="ctr"/>
                      <a:r>
                        <a:rPr lang="en-US" altLang="zh-CN" sz="1600" b="0" i="0" u="none" strike="noStrike">
                          <a:solidFill>
                            <a:srgbClr val="000000"/>
                          </a:solidFill>
                          <a:latin typeface="宋体"/>
                        </a:rPr>
                        <a:t>1.6351 </a:t>
                      </a:r>
                    </a:p>
                  </a:txBody>
                  <a:tcPr anchor="ctr"/>
                </a:tc>
                <a:tc>
                  <a:txBody>
                    <a:bodyPr/>
                    <a:lstStyle/>
                    <a:p>
                      <a:pPr algn="ctr" fontAlgn="ctr"/>
                      <a:r>
                        <a:rPr lang="en-US" altLang="zh-CN" sz="1600" b="0" i="0" u="none" strike="noStrike">
                          <a:solidFill>
                            <a:srgbClr val="000000"/>
                          </a:solidFill>
                          <a:latin typeface="宋体"/>
                        </a:rPr>
                        <a:t>1.7035 </a:t>
                      </a:r>
                    </a:p>
                  </a:txBody>
                  <a:tcPr anchor="ctr"/>
                </a:tc>
                <a:tc>
                  <a:txBody>
                    <a:bodyPr/>
                    <a:lstStyle/>
                    <a:p>
                      <a:pPr algn="ctr" fontAlgn="ctr"/>
                      <a:r>
                        <a:rPr lang="en-US" altLang="zh-CN" sz="1600" b="0" i="0" u="none" strike="noStrike">
                          <a:solidFill>
                            <a:srgbClr val="000000"/>
                          </a:solidFill>
                          <a:latin typeface="宋体"/>
                        </a:rPr>
                        <a:t>1.7749 </a:t>
                      </a:r>
                    </a:p>
                  </a:txBody>
                  <a:tcPr anchor="ctr"/>
                </a:tc>
                <a:tc>
                  <a:txBody>
                    <a:bodyPr/>
                    <a:lstStyle/>
                    <a:p>
                      <a:pPr algn="ctr" fontAlgn="ctr"/>
                      <a:r>
                        <a:rPr lang="en-US" altLang="zh-CN" sz="1600" b="0" i="0" u="none" strike="noStrike">
                          <a:solidFill>
                            <a:srgbClr val="000000"/>
                          </a:solidFill>
                          <a:latin typeface="宋体"/>
                        </a:rPr>
                        <a:t>1.8519 </a:t>
                      </a:r>
                    </a:p>
                  </a:txBody>
                  <a:tcPr anchor="ctr"/>
                </a:tc>
              </a:tr>
              <a:tr h="468044">
                <a:tc>
                  <a:txBody>
                    <a:bodyPr/>
                    <a:lstStyle/>
                    <a:p>
                      <a:pPr algn="ctr">
                        <a:spcAft>
                          <a:spcPts val="0"/>
                        </a:spcAft>
                      </a:pPr>
                      <a:r>
                        <a:rPr lang="zh-CN" sz="1500" kern="100" dirty="0">
                          <a:solidFill>
                            <a:srgbClr val="000000"/>
                          </a:solidFill>
                          <a:latin typeface="Times New Roman"/>
                          <a:ea typeface="宋体"/>
                          <a:cs typeface="Times New Roman"/>
                        </a:rPr>
                        <a:t>修正值</a:t>
                      </a:r>
                      <a:endParaRPr lang="zh-CN" sz="1500" kern="100" dirty="0">
                        <a:latin typeface="Times New Roman"/>
                        <a:ea typeface="宋体"/>
                        <a:cs typeface="Times New Roman"/>
                      </a:endParaRPr>
                    </a:p>
                  </a:txBody>
                  <a:tcPr marL="64805" marR="64805" marT="0" marB="0" anchor="ctr"/>
                </a:tc>
                <a:tc>
                  <a:txBody>
                    <a:bodyPr/>
                    <a:lstStyle/>
                    <a:p>
                      <a:pPr algn="ctr" fontAlgn="ctr"/>
                      <a:r>
                        <a:rPr lang="en-US" altLang="zh-CN" sz="1600" b="0" i="0" u="none" strike="noStrike" dirty="0">
                          <a:solidFill>
                            <a:srgbClr val="000000"/>
                          </a:solidFill>
                          <a:latin typeface="宋体"/>
                        </a:rPr>
                        <a:t>2.0401 </a:t>
                      </a:r>
                    </a:p>
                  </a:txBody>
                  <a:tcPr anchor="ctr"/>
                </a:tc>
                <a:tc>
                  <a:txBody>
                    <a:bodyPr/>
                    <a:lstStyle/>
                    <a:p>
                      <a:pPr algn="ctr" fontAlgn="ctr"/>
                      <a:r>
                        <a:rPr lang="en-US" altLang="zh-CN" sz="1600" b="0" i="0" u="none" strike="noStrike">
                          <a:solidFill>
                            <a:srgbClr val="000000"/>
                          </a:solidFill>
                          <a:latin typeface="宋体"/>
                        </a:rPr>
                        <a:t>2.1257 </a:t>
                      </a:r>
                    </a:p>
                  </a:txBody>
                  <a:tcPr anchor="ctr"/>
                </a:tc>
                <a:tc>
                  <a:txBody>
                    <a:bodyPr/>
                    <a:lstStyle/>
                    <a:p>
                      <a:pPr algn="ctr" fontAlgn="ctr"/>
                      <a:r>
                        <a:rPr lang="en-US" altLang="zh-CN" sz="1600" b="0" i="0" u="none" strike="noStrike">
                          <a:solidFill>
                            <a:srgbClr val="000000"/>
                          </a:solidFill>
                          <a:latin typeface="宋体"/>
                        </a:rPr>
                        <a:t>2.2146 </a:t>
                      </a:r>
                    </a:p>
                  </a:txBody>
                  <a:tcPr anchor="ctr"/>
                </a:tc>
                <a:tc>
                  <a:txBody>
                    <a:bodyPr/>
                    <a:lstStyle/>
                    <a:p>
                      <a:pPr algn="ctr" fontAlgn="ctr"/>
                      <a:r>
                        <a:rPr lang="en-US" altLang="zh-CN" sz="1600" b="0" i="0" u="none" strike="noStrike">
                          <a:solidFill>
                            <a:srgbClr val="000000"/>
                          </a:solidFill>
                          <a:latin typeface="宋体"/>
                        </a:rPr>
                        <a:t>2.3074 </a:t>
                      </a:r>
                    </a:p>
                  </a:txBody>
                  <a:tcPr anchor="ctr"/>
                </a:tc>
                <a:tc>
                  <a:txBody>
                    <a:bodyPr/>
                    <a:lstStyle/>
                    <a:p>
                      <a:pPr algn="ctr" fontAlgn="ctr"/>
                      <a:r>
                        <a:rPr lang="en-US" altLang="zh-CN" sz="1600" b="0" i="0" u="none" strike="noStrike" dirty="0">
                          <a:solidFill>
                            <a:srgbClr val="000000"/>
                          </a:solidFill>
                          <a:latin typeface="宋体"/>
                        </a:rPr>
                        <a:t>2.4075 </a:t>
                      </a:r>
                    </a:p>
                  </a:txBody>
                  <a:tcPr anchor="ctr"/>
                </a:tc>
              </a:tr>
              <a:tr h="468044">
                <a:tc>
                  <a:txBody>
                    <a:bodyPr/>
                    <a:lstStyle/>
                    <a:p>
                      <a:pPr algn="ctr">
                        <a:spcAft>
                          <a:spcPts val="0"/>
                        </a:spcAft>
                      </a:pPr>
                      <a:r>
                        <a:rPr lang="zh-CN" sz="1500" b="1" kern="100" dirty="0">
                          <a:solidFill>
                            <a:srgbClr val="000000"/>
                          </a:solidFill>
                          <a:latin typeface="Times New Roman"/>
                          <a:ea typeface="宋体"/>
                          <a:cs typeface="Times New Roman"/>
                        </a:rPr>
                        <a:t>年份</a:t>
                      </a:r>
                      <a:endParaRPr lang="zh-CN" sz="1500" b="1" kern="100" dirty="0">
                        <a:latin typeface="Times New Roman"/>
                        <a:ea typeface="宋体"/>
                        <a:cs typeface="Times New Roman"/>
                      </a:endParaRPr>
                    </a:p>
                  </a:txBody>
                  <a:tcPr marL="64805" marR="64805" marT="0" marB="0" anchor="ctr">
                    <a:solidFill>
                      <a:schemeClr val="accent1"/>
                    </a:solidFill>
                  </a:tcPr>
                </a:tc>
                <a:tc>
                  <a:txBody>
                    <a:bodyPr/>
                    <a:lstStyle/>
                    <a:p>
                      <a:pPr algn="ctr">
                        <a:spcAft>
                          <a:spcPts val="0"/>
                        </a:spcAft>
                      </a:pPr>
                      <a:r>
                        <a:rPr lang="en-US" sz="1500" b="1" kern="100" dirty="0">
                          <a:solidFill>
                            <a:srgbClr val="000000"/>
                          </a:solidFill>
                          <a:latin typeface="宋体"/>
                          <a:ea typeface="宋体"/>
                          <a:cs typeface="Times New Roman"/>
                        </a:rPr>
                        <a:t>2016</a:t>
                      </a:r>
                      <a:endParaRPr lang="zh-CN" sz="1500" b="1" kern="100" dirty="0">
                        <a:latin typeface="Times New Roman"/>
                        <a:ea typeface="宋体"/>
                        <a:cs typeface="Times New Roman"/>
                      </a:endParaRPr>
                    </a:p>
                  </a:txBody>
                  <a:tcPr marL="64805" marR="64805" marT="0" marB="0" anchor="ctr">
                    <a:solidFill>
                      <a:schemeClr val="accent1"/>
                    </a:solidFill>
                  </a:tcPr>
                </a:tc>
                <a:tc>
                  <a:txBody>
                    <a:bodyPr/>
                    <a:lstStyle/>
                    <a:p>
                      <a:pPr algn="ctr">
                        <a:spcAft>
                          <a:spcPts val="0"/>
                        </a:spcAft>
                      </a:pPr>
                      <a:r>
                        <a:rPr lang="en-US" sz="1500" b="1" kern="100" dirty="0">
                          <a:solidFill>
                            <a:srgbClr val="000000"/>
                          </a:solidFill>
                          <a:latin typeface="宋体"/>
                          <a:ea typeface="宋体"/>
                          <a:cs typeface="Times New Roman"/>
                        </a:rPr>
                        <a:t>2017</a:t>
                      </a:r>
                      <a:endParaRPr lang="zh-CN" sz="1500" b="1" kern="100" dirty="0">
                        <a:latin typeface="Times New Roman"/>
                        <a:ea typeface="宋体"/>
                        <a:cs typeface="Times New Roman"/>
                      </a:endParaRPr>
                    </a:p>
                  </a:txBody>
                  <a:tcPr marL="64805" marR="64805" marT="0" marB="0" anchor="ctr">
                    <a:solidFill>
                      <a:schemeClr val="accent1"/>
                    </a:solidFill>
                  </a:tcPr>
                </a:tc>
                <a:tc>
                  <a:txBody>
                    <a:bodyPr/>
                    <a:lstStyle/>
                    <a:p>
                      <a:pPr algn="ctr">
                        <a:spcAft>
                          <a:spcPts val="0"/>
                        </a:spcAft>
                      </a:pPr>
                      <a:r>
                        <a:rPr lang="en-US" sz="1500" b="1" kern="100" dirty="0">
                          <a:solidFill>
                            <a:srgbClr val="000000"/>
                          </a:solidFill>
                          <a:latin typeface="宋体"/>
                          <a:ea typeface="宋体"/>
                          <a:cs typeface="Times New Roman"/>
                        </a:rPr>
                        <a:t>2018</a:t>
                      </a:r>
                      <a:endParaRPr lang="zh-CN" sz="1500" b="1" kern="100" dirty="0">
                        <a:latin typeface="Times New Roman"/>
                        <a:ea typeface="宋体"/>
                        <a:cs typeface="Times New Roman"/>
                      </a:endParaRPr>
                    </a:p>
                  </a:txBody>
                  <a:tcPr marL="64805" marR="64805" marT="0" marB="0" anchor="ctr">
                    <a:solidFill>
                      <a:schemeClr val="accent1"/>
                    </a:solidFill>
                  </a:tcPr>
                </a:tc>
                <a:tc>
                  <a:txBody>
                    <a:bodyPr/>
                    <a:lstStyle/>
                    <a:p>
                      <a:pPr algn="ctr">
                        <a:spcAft>
                          <a:spcPts val="0"/>
                        </a:spcAft>
                      </a:pPr>
                      <a:r>
                        <a:rPr lang="en-US" sz="1500" b="1" kern="100" dirty="0">
                          <a:solidFill>
                            <a:srgbClr val="000000"/>
                          </a:solidFill>
                          <a:latin typeface="宋体"/>
                          <a:ea typeface="宋体"/>
                          <a:cs typeface="Times New Roman"/>
                        </a:rPr>
                        <a:t>2019</a:t>
                      </a:r>
                      <a:endParaRPr lang="zh-CN" sz="1500" b="1" kern="100" dirty="0">
                        <a:latin typeface="Times New Roman"/>
                        <a:ea typeface="宋体"/>
                        <a:cs typeface="Times New Roman"/>
                      </a:endParaRPr>
                    </a:p>
                  </a:txBody>
                  <a:tcPr marL="64805" marR="64805" marT="0" marB="0" anchor="ctr">
                    <a:solidFill>
                      <a:schemeClr val="accent1"/>
                    </a:solidFill>
                  </a:tcPr>
                </a:tc>
                <a:tc>
                  <a:txBody>
                    <a:bodyPr/>
                    <a:lstStyle/>
                    <a:p>
                      <a:pPr algn="ctr">
                        <a:spcAft>
                          <a:spcPts val="0"/>
                        </a:spcAft>
                      </a:pPr>
                      <a:r>
                        <a:rPr lang="en-US" sz="1500" b="1" kern="100" dirty="0">
                          <a:solidFill>
                            <a:srgbClr val="000000"/>
                          </a:solidFill>
                          <a:latin typeface="宋体"/>
                          <a:ea typeface="宋体"/>
                          <a:cs typeface="Times New Roman"/>
                        </a:rPr>
                        <a:t>2020</a:t>
                      </a:r>
                      <a:endParaRPr lang="zh-CN" sz="1500" b="1" kern="100" dirty="0">
                        <a:latin typeface="Times New Roman"/>
                        <a:ea typeface="宋体"/>
                        <a:cs typeface="Times New Roman"/>
                      </a:endParaRPr>
                    </a:p>
                  </a:txBody>
                  <a:tcPr marL="64805" marR="64805" marT="0" marB="0" anchor="ctr">
                    <a:solidFill>
                      <a:schemeClr val="accent1"/>
                    </a:solidFill>
                  </a:tcPr>
                </a:tc>
              </a:tr>
              <a:tr h="468044">
                <a:tc>
                  <a:txBody>
                    <a:bodyPr/>
                    <a:lstStyle/>
                    <a:p>
                      <a:pPr algn="ctr">
                        <a:spcAft>
                          <a:spcPts val="0"/>
                        </a:spcAft>
                      </a:pPr>
                      <a:r>
                        <a:rPr lang="zh-CN" sz="1500" kern="100">
                          <a:solidFill>
                            <a:srgbClr val="000000"/>
                          </a:solidFill>
                          <a:latin typeface="Times New Roman"/>
                          <a:ea typeface="宋体"/>
                          <a:cs typeface="Times New Roman"/>
                        </a:rPr>
                        <a:t>理论床位数</a:t>
                      </a:r>
                      <a:endParaRPr lang="zh-CN" sz="1500" kern="100">
                        <a:latin typeface="Times New Roman"/>
                        <a:ea typeface="宋体"/>
                        <a:cs typeface="Times New Roman"/>
                      </a:endParaRPr>
                    </a:p>
                  </a:txBody>
                  <a:tcPr marL="64805" marR="64805" marT="0" marB="0" anchor="ctr"/>
                </a:tc>
                <a:tc>
                  <a:txBody>
                    <a:bodyPr/>
                    <a:lstStyle/>
                    <a:p>
                      <a:pPr algn="ctr" fontAlgn="ctr"/>
                      <a:r>
                        <a:rPr lang="en-US" altLang="zh-CN" sz="1600" b="0" i="0" u="none" strike="noStrike">
                          <a:solidFill>
                            <a:srgbClr val="000000"/>
                          </a:solidFill>
                          <a:latin typeface="宋体"/>
                        </a:rPr>
                        <a:t>1.9270 </a:t>
                      </a:r>
                    </a:p>
                  </a:txBody>
                  <a:tcPr anchor="ctr"/>
                </a:tc>
                <a:tc>
                  <a:txBody>
                    <a:bodyPr/>
                    <a:lstStyle/>
                    <a:p>
                      <a:pPr algn="ctr" fontAlgn="ctr"/>
                      <a:r>
                        <a:rPr lang="en-US" altLang="zh-CN" sz="1600" b="0" i="0" u="none" strike="noStrike" dirty="0">
                          <a:solidFill>
                            <a:srgbClr val="000000"/>
                          </a:solidFill>
                          <a:latin typeface="宋体"/>
                        </a:rPr>
                        <a:t>2.0076 </a:t>
                      </a:r>
                    </a:p>
                  </a:txBody>
                  <a:tcPr anchor="ctr"/>
                </a:tc>
                <a:tc>
                  <a:txBody>
                    <a:bodyPr/>
                    <a:lstStyle/>
                    <a:p>
                      <a:pPr algn="ctr" fontAlgn="ctr"/>
                      <a:r>
                        <a:rPr lang="en-US" altLang="zh-CN" sz="1600" b="0" i="0" u="none" strike="noStrike" dirty="0">
                          <a:solidFill>
                            <a:srgbClr val="000000"/>
                          </a:solidFill>
                          <a:latin typeface="宋体"/>
                        </a:rPr>
                        <a:t>2.0918 </a:t>
                      </a:r>
                    </a:p>
                  </a:txBody>
                  <a:tcPr anchor="ctr"/>
                </a:tc>
                <a:tc>
                  <a:txBody>
                    <a:bodyPr/>
                    <a:lstStyle/>
                    <a:p>
                      <a:pPr algn="ctr" fontAlgn="ctr"/>
                      <a:r>
                        <a:rPr lang="en-US" altLang="zh-CN" sz="1600" b="0" i="0" u="none" strike="noStrike">
                          <a:solidFill>
                            <a:srgbClr val="000000"/>
                          </a:solidFill>
                          <a:latin typeface="宋体"/>
                        </a:rPr>
                        <a:t>2.1794 </a:t>
                      </a:r>
                    </a:p>
                  </a:txBody>
                  <a:tcPr anchor="ctr"/>
                </a:tc>
                <a:tc>
                  <a:txBody>
                    <a:bodyPr/>
                    <a:lstStyle/>
                    <a:p>
                      <a:pPr algn="ctr" fontAlgn="ctr"/>
                      <a:r>
                        <a:rPr lang="en-US" altLang="zh-CN" sz="1600" b="0" i="0" u="none" strike="noStrike">
                          <a:solidFill>
                            <a:srgbClr val="000000"/>
                          </a:solidFill>
                          <a:latin typeface="宋体"/>
                        </a:rPr>
                        <a:t>2.2708 </a:t>
                      </a:r>
                    </a:p>
                  </a:txBody>
                  <a:tcPr anchor="ctr"/>
                </a:tc>
              </a:tr>
              <a:tr h="468044">
                <a:tc>
                  <a:txBody>
                    <a:bodyPr/>
                    <a:lstStyle/>
                    <a:p>
                      <a:pPr algn="ctr">
                        <a:spcAft>
                          <a:spcPts val="0"/>
                        </a:spcAft>
                      </a:pPr>
                      <a:r>
                        <a:rPr lang="zh-CN" sz="1500" kern="100">
                          <a:solidFill>
                            <a:srgbClr val="000000"/>
                          </a:solidFill>
                          <a:latin typeface="Times New Roman"/>
                          <a:ea typeface="宋体"/>
                          <a:cs typeface="Times New Roman"/>
                        </a:rPr>
                        <a:t>修正值</a:t>
                      </a:r>
                      <a:endParaRPr lang="zh-CN" sz="1500" kern="100">
                        <a:latin typeface="Times New Roman"/>
                        <a:ea typeface="宋体"/>
                        <a:cs typeface="Times New Roman"/>
                      </a:endParaRPr>
                    </a:p>
                  </a:txBody>
                  <a:tcPr marL="64805" marR="64805" marT="0" marB="0" anchor="ctr"/>
                </a:tc>
                <a:tc>
                  <a:txBody>
                    <a:bodyPr/>
                    <a:lstStyle/>
                    <a:p>
                      <a:pPr algn="ctr" fontAlgn="ctr"/>
                      <a:r>
                        <a:rPr lang="en-US" altLang="zh-CN" sz="1600" b="0" i="0" u="none" strike="noStrike">
                          <a:solidFill>
                            <a:srgbClr val="000000"/>
                          </a:solidFill>
                          <a:latin typeface="宋体"/>
                        </a:rPr>
                        <a:t>2.5050 </a:t>
                      </a:r>
                    </a:p>
                  </a:txBody>
                  <a:tcPr anchor="ctr"/>
                </a:tc>
                <a:tc>
                  <a:txBody>
                    <a:bodyPr/>
                    <a:lstStyle/>
                    <a:p>
                      <a:pPr algn="ctr" fontAlgn="ctr"/>
                      <a:r>
                        <a:rPr lang="en-US" altLang="zh-CN" sz="1600" b="0" i="0" u="none" strike="noStrike">
                          <a:solidFill>
                            <a:srgbClr val="000000"/>
                          </a:solidFill>
                          <a:latin typeface="宋体"/>
                        </a:rPr>
                        <a:t>2.6099 </a:t>
                      </a:r>
                    </a:p>
                  </a:txBody>
                  <a:tcPr anchor="ctr"/>
                </a:tc>
                <a:tc>
                  <a:txBody>
                    <a:bodyPr/>
                    <a:lstStyle/>
                    <a:p>
                      <a:pPr algn="ctr" fontAlgn="ctr"/>
                      <a:r>
                        <a:rPr lang="en-US" altLang="zh-CN" sz="1600" b="0" i="0" u="none" strike="noStrike" dirty="0">
                          <a:solidFill>
                            <a:srgbClr val="000000"/>
                          </a:solidFill>
                          <a:latin typeface="宋体"/>
                        </a:rPr>
                        <a:t>2.7193 </a:t>
                      </a:r>
                    </a:p>
                  </a:txBody>
                  <a:tcPr anchor="ctr"/>
                </a:tc>
                <a:tc>
                  <a:txBody>
                    <a:bodyPr/>
                    <a:lstStyle/>
                    <a:p>
                      <a:pPr algn="ctr" fontAlgn="ctr"/>
                      <a:r>
                        <a:rPr lang="en-US" altLang="zh-CN" sz="1600" b="0" i="0" u="none" strike="noStrike" dirty="0">
                          <a:solidFill>
                            <a:srgbClr val="000000"/>
                          </a:solidFill>
                          <a:latin typeface="宋体"/>
                        </a:rPr>
                        <a:t>2.8332 </a:t>
                      </a:r>
                    </a:p>
                  </a:txBody>
                  <a:tcPr anchor="ctr"/>
                </a:tc>
                <a:tc>
                  <a:txBody>
                    <a:bodyPr/>
                    <a:lstStyle/>
                    <a:p>
                      <a:pPr algn="ctr" fontAlgn="ctr"/>
                      <a:r>
                        <a:rPr lang="en-US" altLang="zh-CN" sz="1600" b="0" i="0" u="none" strike="noStrike" dirty="0">
                          <a:solidFill>
                            <a:srgbClr val="000000"/>
                          </a:solidFill>
                          <a:latin typeface="宋体"/>
                        </a:rPr>
                        <a:t>2.9521 </a:t>
                      </a:r>
                    </a:p>
                  </a:txBody>
                  <a:tcPr anchor="ctr"/>
                </a:tc>
              </a:tr>
            </a:tbl>
          </a:graphicData>
        </a:graphic>
      </p:graphicFrame>
      <p:sp>
        <p:nvSpPr>
          <p:cNvPr id="29750" name="TextBox 4"/>
          <p:cNvSpPr txBox="1">
            <a:spLocks noChangeArrowheads="1"/>
          </p:cNvSpPr>
          <p:nvPr/>
        </p:nvSpPr>
        <p:spPr bwMode="auto">
          <a:xfrm>
            <a:off x="2555875" y="5592763"/>
            <a:ext cx="3529013" cy="369887"/>
          </a:xfrm>
          <a:prstGeom prst="rect">
            <a:avLst/>
          </a:prstGeom>
          <a:noFill/>
          <a:ln w="9525">
            <a:noFill/>
            <a:miter lim="800000"/>
            <a:headEnd/>
            <a:tailEnd/>
          </a:ln>
        </p:spPr>
        <p:txBody>
          <a:bodyPr>
            <a:spAutoFit/>
          </a:bodyPr>
          <a:lstStyle/>
          <a:p>
            <a:pPr algn="ctr"/>
            <a:r>
              <a:rPr lang="zh-CN" altLang="en-US"/>
              <a:t>表</a:t>
            </a:r>
            <a:r>
              <a:rPr lang="en-US" altLang="zh-CN"/>
              <a:t>(2)     </a:t>
            </a:r>
            <a:r>
              <a:rPr lang="zh-CN" altLang="en-US"/>
              <a:t>未来十年深圳市床位预测</a:t>
            </a:r>
          </a:p>
        </p:txBody>
      </p:sp>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7"/>
          <p:cNvSpPr txBox="1">
            <a:spLocks noChangeArrowheads="1"/>
          </p:cNvSpPr>
          <p:nvPr/>
        </p:nvSpPr>
        <p:spPr bwMode="auto">
          <a:xfrm>
            <a:off x="554038" y="1114425"/>
            <a:ext cx="7920037" cy="522288"/>
          </a:xfrm>
          <a:prstGeom prst="rect">
            <a:avLst/>
          </a:prstGeom>
          <a:noFill/>
          <a:ln w="9525">
            <a:noFill/>
            <a:miter lim="800000"/>
            <a:headEnd/>
            <a:tailEnd/>
          </a:ln>
        </p:spPr>
        <p:txBody>
          <a:bodyPr>
            <a:spAutoFit/>
          </a:bodyPr>
          <a:lstStyle/>
          <a:p>
            <a:r>
              <a:rPr lang="zh-CN" altLang="en-US" sz="2800"/>
              <a:t>输出结果如图</a:t>
            </a:r>
            <a:r>
              <a:rPr lang="en-US" altLang="zh-CN" sz="2800"/>
              <a:t>(6)</a:t>
            </a:r>
            <a:r>
              <a:rPr lang="zh-CN" altLang="en-US" sz="2800"/>
              <a:t>：（万张）</a:t>
            </a:r>
          </a:p>
        </p:txBody>
      </p:sp>
      <p:sp>
        <p:nvSpPr>
          <p:cNvPr id="30723" name="TextBox 3"/>
          <p:cNvSpPr txBox="1">
            <a:spLocks noChangeArrowheads="1"/>
          </p:cNvSpPr>
          <p:nvPr/>
        </p:nvSpPr>
        <p:spPr bwMode="auto">
          <a:xfrm>
            <a:off x="2439988" y="5846763"/>
            <a:ext cx="4895850" cy="369887"/>
          </a:xfrm>
          <a:prstGeom prst="rect">
            <a:avLst/>
          </a:prstGeom>
          <a:noFill/>
          <a:ln w="9525">
            <a:noFill/>
            <a:miter lim="800000"/>
            <a:headEnd/>
            <a:tailEnd/>
          </a:ln>
        </p:spPr>
        <p:txBody>
          <a:bodyPr>
            <a:spAutoFit/>
          </a:bodyPr>
          <a:lstStyle/>
          <a:p>
            <a:r>
              <a:rPr lang="zh-CN" altLang="en-US"/>
              <a:t>图</a:t>
            </a:r>
            <a:r>
              <a:rPr lang="en-US" altLang="zh-CN"/>
              <a:t>(6)     </a:t>
            </a:r>
            <a:r>
              <a:rPr lang="zh-CN" altLang="en-US"/>
              <a:t>未来十年深圳市床位预测</a:t>
            </a:r>
          </a:p>
        </p:txBody>
      </p:sp>
      <p:pic>
        <p:nvPicPr>
          <p:cNvPr id="30724" name="图片 4" descr="无标题1.jpg"/>
          <p:cNvPicPr>
            <a:picLocks noChangeAspect="1"/>
          </p:cNvPicPr>
          <p:nvPr/>
        </p:nvPicPr>
        <p:blipFill>
          <a:blip r:embed="rId2" cstate="print"/>
          <a:srcRect/>
          <a:stretch>
            <a:fillRect/>
          </a:stretch>
        </p:blipFill>
        <p:spPr bwMode="auto">
          <a:xfrm>
            <a:off x="611188" y="1916113"/>
            <a:ext cx="7226300" cy="3673475"/>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323526" y="1268760"/>
          <a:ext cx="8640962" cy="4536504"/>
        </p:xfrm>
        <a:graphic>
          <a:graphicData uri="http://schemas.openxmlformats.org/drawingml/2006/table">
            <a:tbl>
              <a:tblPr firstRow="1" bandRow="1">
                <a:tableStyleId>{5C22544A-7EE6-4342-B048-85BDC9FD1C3A}</a:tableStyleId>
              </a:tblPr>
              <a:tblGrid>
                <a:gridCol w="785542"/>
                <a:gridCol w="785542"/>
                <a:gridCol w="785542"/>
                <a:gridCol w="785542"/>
                <a:gridCol w="785542"/>
                <a:gridCol w="785542"/>
                <a:gridCol w="785542"/>
                <a:gridCol w="785542"/>
                <a:gridCol w="785542"/>
                <a:gridCol w="785542"/>
                <a:gridCol w="785542"/>
              </a:tblGrid>
              <a:tr h="504056">
                <a:tc>
                  <a:txBody>
                    <a:bodyPr/>
                    <a:lstStyle/>
                    <a:p>
                      <a:pPr algn="just">
                        <a:spcAft>
                          <a:spcPts val="0"/>
                        </a:spcAft>
                      </a:pPr>
                      <a:r>
                        <a:rPr lang="zh-CN" sz="1400" kern="100" dirty="0">
                          <a:solidFill>
                            <a:srgbClr val="000000"/>
                          </a:solidFill>
                          <a:latin typeface="Times New Roman"/>
                          <a:ea typeface="宋体"/>
                          <a:cs typeface="Times New Roman"/>
                        </a:rPr>
                        <a:t>年份</a:t>
                      </a:r>
                      <a:endParaRPr lang="zh-CN" sz="1400" kern="100" dirty="0">
                        <a:latin typeface="Times New Roman"/>
                        <a:ea typeface="宋体"/>
                        <a:cs typeface="Times New Roman"/>
                      </a:endParaRPr>
                    </a:p>
                  </a:txBody>
                  <a:tcPr marL="68580" marR="68580" marT="0" marB="0" anchor="ctr"/>
                </a:tc>
                <a:tc>
                  <a:txBody>
                    <a:bodyPr/>
                    <a:lstStyle/>
                    <a:p>
                      <a:pPr algn="r">
                        <a:spcAft>
                          <a:spcPts val="0"/>
                        </a:spcAft>
                      </a:pPr>
                      <a:r>
                        <a:rPr lang="en-US" sz="1400" kern="100" dirty="0">
                          <a:solidFill>
                            <a:srgbClr val="000000"/>
                          </a:solidFill>
                          <a:latin typeface="宋体"/>
                          <a:ea typeface="宋体"/>
                          <a:cs typeface="Times New Roman"/>
                        </a:rPr>
                        <a:t>2011</a:t>
                      </a:r>
                      <a:endParaRPr lang="zh-CN" sz="1400" kern="100" dirty="0">
                        <a:latin typeface="Times New Roman"/>
                        <a:ea typeface="宋体"/>
                        <a:cs typeface="Times New Roman"/>
                      </a:endParaRPr>
                    </a:p>
                  </a:txBody>
                  <a:tcPr marL="68580" marR="68580" marT="0" marB="0" anchor="ctr"/>
                </a:tc>
                <a:tc>
                  <a:txBody>
                    <a:bodyPr/>
                    <a:lstStyle/>
                    <a:p>
                      <a:pPr algn="r">
                        <a:spcAft>
                          <a:spcPts val="0"/>
                        </a:spcAft>
                      </a:pPr>
                      <a:r>
                        <a:rPr lang="en-US" sz="1400" kern="100" dirty="0">
                          <a:solidFill>
                            <a:srgbClr val="000000"/>
                          </a:solidFill>
                          <a:latin typeface="宋体"/>
                          <a:ea typeface="宋体"/>
                          <a:cs typeface="Times New Roman"/>
                        </a:rPr>
                        <a:t>2012</a:t>
                      </a:r>
                      <a:endParaRPr lang="zh-CN" sz="1400" kern="100" dirty="0">
                        <a:latin typeface="Times New Roman"/>
                        <a:ea typeface="宋体"/>
                        <a:cs typeface="Times New Roman"/>
                      </a:endParaRPr>
                    </a:p>
                  </a:txBody>
                  <a:tcPr marL="68580" marR="68580" marT="0" marB="0" anchor="ctr"/>
                </a:tc>
                <a:tc>
                  <a:txBody>
                    <a:bodyPr/>
                    <a:lstStyle/>
                    <a:p>
                      <a:pPr algn="r">
                        <a:spcAft>
                          <a:spcPts val="0"/>
                        </a:spcAft>
                      </a:pPr>
                      <a:r>
                        <a:rPr lang="en-US" sz="1400" kern="100" dirty="0">
                          <a:solidFill>
                            <a:srgbClr val="000000"/>
                          </a:solidFill>
                          <a:latin typeface="宋体"/>
                          <a:ea typeface="宋体"/>
                          <a:cs typeface="Times New Roman"/>
                        </a:rPr>
                        <a:t>2013</a:t>
                      </a:r>
                      <a:endParaRPr lang="zh-CN" sz="1400" kern="100" dirty="0">
                        <a:latin typeface="Times New Roman"/>
                        <a:ea typeface="宋体"/>
                        <a:cs typeface="Times New Roman"/>
                      </a:endParaRPr>
                    </a:p>
                  </a:txBody>
                  <a:tcPr marL="68580" marR="68580" marT="0" marB="0" anchor="ctr"/>
                </a:tc>
                <a:tc>
                  <a:txBody>
                    <a:bodyPr/>
                    <a:lstStyle/>
                    <a:p>
                      <a:pPr algn="r">
                        <a:spcAft>
                          <a:spcPts val="0"/>
                        </a:spcAft>
                      </a:pPr>
                      <a:r>
                        <a:rPr lang="en-US" sz="1400" kern="100" dirty="0">
                          <a:solidFill>
                            <a:srgbClr val="000000"/>
                          </a:solidFill>
                          <a:latin typeface="宋体"/>
                          <a:ea typeface="宋体"/>
                          <a:cs typeface="Times New Roman"/>
                        </a:rPr>
                        <a:t>2014</a:t>
                      </a:r>
                      <a:endParaRPr lang="zh-CN" sz="1400" kern="100" dirty="0">
                        <a:latin typeface="Times New Roman"/>
                        <a:ea typeface="宋体"/>
                        <a:cs typeface="Times New Roman"/>
                      </a:endParaRPr>
                    </a:p>
                  </a:txBody>
                  <a:tcPr marL="68580" marR="68580" marT="0" marB="0" anchor="ctr"/>
                </a:tc>
                <a:tc>
                  <a:txBody>
                    <a:bodyPr/>
                    <a:lstStyle/>
                    <a:p>
                      <a:pPr algn="r">
                        <a:spcAft>
                          <a:spcPts val="0"/>
                        </a:spcAft>
                      </a:pPr>
                      <a:r>
                        <a:rPr lang="en-US" sz="1400" kern="100" dirty="0">
                          <a:solidFill>
                            <a:srgbClr val="000000"/>
                          </a:solidFill>
                          <a:latin typeface="宋体"/>
                          <a:ea typeface="宋体"/>
                          <a:cs typeface="Times New Roman"/>
                        </a:rPr>
                        <a:t>2015</a:t>
                      </a:r>
                      <a:endParaRPr lang="zh-CN" sz="1400" kern="100" dirty="0">
                        <a:latin typeface="Times New Roman"/>
                        <a:ea typeface="宋体"/>
                        <a:cs typeface="Times New Roman"/>
                      </a:endParaRPr>
                    </a:p>
                  </a:txBody>
                  <a:tcPr marL="68580" marR="68580" marT="0" marB="0" anchor="ctr"/>
                </a:tc>
                <a:tc>
                  <a:txBody>
                    <a:bodyPr/>
                    <a:lstStyle/>
                    <a:p>
                      <a:pPr algn="r">
                        <a:spcAft>
                          <a:spcPts val="0"/>
                        </a:spcAft>
                      </a:pPr>
                      <a:r>
                        <a:rPr lang="en-US" sz="1400" kern="100" dirty="0">
                          <a:solidFill>
                            <a:srgbClr val="000000"/>
                          </a:solidFill>
                          <a:latin typeface="宋体"/>
                          <a:ea typeface="宋体"/>
                          <a:cs typeface="Times New Roman"/>
                        </a:rPr>
                        <a:t>2016</a:t>
                      </a:r>
                      <a:endParaRPr lang="zh-CN" sz="1400" kern="100" dirty="0">
                        <a:latin typeface="Times New Roman"/>
                        <a:ea typeface="宋体"/>
                        <a:cs typeface="Times New Roman"/>
                      </a:endParaRPr>
                    </a:p>
                  </a:txBody>
                  <a:tcPr marL="68580" marR="68580" marT="0" marB="0" anchor="ctr"/>
                </a:tc>
                <a:tc>
                  <a:txBody>
                    <a:bodyPr/>
                    <a:lstStyle/>
                    <a:p>
                      <a:pPr algn="r">
                        <a:spcAft>
                          <a:spcPts val="0"/>
                        </a:spcAft>
                      </a:pPr>
                      <a:r>
                        <a:rPr lang="en-US" sz="1400" kern="100" dirty="0">
                          <a:solidFill>
                            <a:srgbClr val="000000"/>
                          </a:solidFill>
                          <a:latin typeface="宋体"/>
                          <a:ea typeface="宋体"/>
                          <a:cs typeface="Times New Roman"/>
                        </a:rPr>
                        <a:t>2017</a:t>
                      </a:r>
                      <a:endParaRPr lang="zh-CN" sz="1400" kern="100" dirty="0">
                        <a:latin typeface="Times New Roman"/>
                        <a:ea typeface="宋体"/>
                        <a:cs typeface="Times New Roman"/>
                      </a:endParaRPr>
                    </a:p>
                  </a:txBody>
                  <a:tcPr marL="68580" marR="68580" marT="0" marB="0" anchor="ctr"/>
                </a:tc>
                <a:tc>
                  <a:txBody>
                    <a:bodyPr/>
                    <a:lstStyle/>
                    <a:p>
                      <a:pPr algn="r">
                        <a:spcAft>
                          <a:spcPts val="0"/>
                        </a:spcAft>
                      </a:pPr>
                      <a:r>
                        <a:rPr lang="en-US" sz="1400" kern="100" dirty="0">
                          <a:solidFill>
                            <a:srgbClr val="000000"/>
                          </a:solidFill>
                          <a:latin typeface="宋体"/>
                          <a:ea typeface="宋体"/>
                          <a:cs typeface="Times New Roman"/>
                        </a:rPr>
                        <a:t>2018</a:t>
                      </a:r>
                      <a:endParaRPr lang="zh-CN" sz="1400" kern="100" dirty="0">
                        <a:latin typeface="Times New Roman"/>
                        <a:ea typeface="宋体"/>
                        <a:cs typeface="Times New Roman"/>
                      </a:endParaRPr>
                    </a:p>
                  </a:txBody>
                  <a:tcPr marL="68580" marR="68580" marT="0" marB="0" anchor="ctr"/>
                </a:tc>
                <a:tc>
                  <a:txBody>
                    <a:bodyPr/>
                    <a:lstStyle/>
                    <a:p>
                      <a:pPr algn="r">
                        <a:spcAft>
                          <a:spcPts val="0"/>
                        </a:spcAft>
                      </a:pPr>
                      <a:r>
                        <a:rPr lang="en-US" sz="1400" kern="100" dirty="0">
                          <a:solidFill>
                            <a:srgbClr val="000000"/>
                          </a:solidFill>
                          <a:latin typeface="宋体"/>
                          <a:ea typeface="宋体"/>
                          <a:cs typeface="Times New Roman"/>
                        </a:rPr>
                        <a:t>2019</a:t>
                      </a:r>
                      <a:endParaRPr lang="zh-CN" sz="1400" kern="100" dirty="0">
                        <a:latin typeface="Times New Roman"/>
                        <a:ea typeface="宋体"/>
                        <a:cs typeface="Times New Roman"/>
                      </a:endParaRPr>
                    </a:p>
                  </a:txBody>
                  <a:tcPr marL="68580" marR="68580" marT="0" marB="0" anchor="ctr"/>
                </a:tc>
                <a:tc>
                  <a:txBody>
                    <a:bodyPr/>
                    <a:lstStyle/>
                    <a:p>
                      <a:pPr algn="r">
                        <a:spcAft>
                          <a:spcPts val="0"/>
                        </a:spcAft>
                      </a:pPr>
                      <a:r>
                        <a:rPr lang="en-US" sz="1400" kern="100" dirty="0">
                          <a:solidFill>
                            <a:srgbClr val="000000"/>
                          </a:solidFill>
                          <a:latin typeface="宋体"/>
                          <a:ea typeface="宋体"/>
                          <a:cs typeface="Times New Roman"/>
                        </a:rPr>
                        <a:t>2020</a:t>
                      </a:r>
                      <a:endParaRPr lang="zh-CN" sz="1400" kern="100" dirty="0">
                        <a:latin typeface="Times New Roman"/>
                        <a:ea typeface="宋体"/>
                        <a:cs typeface="Times New Roman"/>
                      </a:endParaRPr>
                    </a:p>
                  </a:txBody>
                  <a:tcPr marL="68580" marR="68580" marT="0" marB="0" anchor="ctr"/>
                </a:tc>
              </a:tr>
              <a:tr h="504056">
                <a:tc>
                  <a:txBody>
                    <a:bodyPr/>
                    <a:lstStyle/>
                    <a:p>
                      <a:pPr algn="just">
                        <a:spcAft>
                          <a:spcPts val="0"/>
                        </a:spcAft>
                      </a:pPr>
                      <a:r>
                        <a:rPr lang="zh-CN" sz="1400" kern="100">
                          <a:solidFill>
                            <a:srgbClr val="000000"/>
                          </a:solidFill>
                          <a:latin typeface="Times New Roman"/>
                          <a:ea typeface="宋体"/>
                          <a:cs typeface="Times New Roman"/>
                        </a:rPr>
                        <a:t>宝安区</a:t>
                      </a:r>
                      <a:endParaRPr lang="zh-CN" sz="1400" kern="100">
                        <a:latin typeface="Times New Roman"/>
                        <a:ea typeface="宋体"/>
                        <a:cs typeface="Times New Roman"/>
                      </a:endParaRPr>
                    </a:p>
                  </a:txBody>
                  <a:tcPr marL="68580" marR="68580" marT="0" marB="0"/>
                </a:tc>
                <a:tc>
                  <a:txBody>
                    <a:bodyPr/>
                    <a:lstStyle/>
                    <a:p>
                      <a:pPr algn="l" fontAlgn="ctr"/>
                      <a:r>
                        <a:rPr lang="en-US" altLang="zh-CN" sz="1500" b="0" i="0" u="none" strike="noStrike">
                          <a:solidFill>
                            <a:srgbClr val="000000"/>
                          </a:solidFill>
                          <a:latin typeface="宋体"/>
                        </a:rPr>
                        <a:t>0.7916 </a:t>
                      </a:r>
                    </a:p>
                  </a:txBody>
                  <a:tcPr anchor="ctr"/>
                </a:tc>
                <a:tc>
                  <a:txBody>
                    <a:bodyPr/>
                    <a:lstStyle/>
                    <a:p>
                      <a:pPr algn="l" fontAlgn="ctr"/>
                      <a:r>
                        <a:rPr lang="en-US" altLang="zh-CN" sz="1500" b="0" i="0" u="none" strike="noStrike">
                          <a:solidFill>
                            <a:srgbClr val="000000"/>
                          </a:solidFill>
                          <a:latin typeface="宋体"/>
                        </a:rPr>
                        <a:t>0.8248 </a:t>
                      </a:r>
                    </a:p>
                  </a:txBody>
                  <a:tcPr anchor="ctr"/>
                </a:tc>
                <a:tc>
                  <a:txBody>
                    <a:bodyPr/>
                    <a:lstStyle/>
                    <a:p>
                      <a:pPr algn="l" fontAlgn="ctr"/>
                      <a:r>
                        <a:rPr lang="en-US" altLang="zh-CN" sz="1500" b="0" i="0" u="none" strike="noStrike">
                          <a:solidFill>
                            <a:srgbClr val="000000"/>
                          </a:solidFill>
                          <a:latin typeface="宋体"/>
                        </a:rPr>
                        <a:t>0.8593 </a:t>
                      </a:r>
                    </a:p>
                  </a:txBody>
                  <a:tcPr anchor="ctr"/>
                </a:tc>
                <a:tc>
                  <a:txBody>
                    <a:bodyPr/>
                    <a:lstStyle/>
                    <a:p>
                      <a:pPr algn="l" fontAlgn="ctr"/>
                      <a:r>
                        <a:rPr lang="en-US" altLang="zh-CN" sz="1500" b="0" i="0" u="none" strike="noStrike">
                          <a:solidFill>
                            <a:srgbClr val="000000"/>
                          </a:solidFill>
                          <a:latin typeface="宋体"/>
                        </a:rPr>
                        <a:t>0.8953 </a:t>
                      </a:r>
                    </a:p>
                  </a:txBody>
                  <a:tcPr anchor="ctr"/>
                </a:tc>
                <a:tc>
                  <a:txBody>
                    <a:bodyPr/>
                    <a:lstStyle/>
                    <a:p>
                      <a:pPr algn="l" fontAlgn="ctr"/>
                      <a:r>
                        <a:rPr lang="en-US" altLang="zh-CN" sz="1500" b="0" i="0" u="none" strike="noStrike">
                          <a:solidFill>
                            <a:srgbClr val="000000"/>
                          </a:solidFill>
                          <a:latin typeface="宋体"/>
                        </a:rPr>
                        <a:t>0.9341 </a:t>
                      </a:r>
                    </a:p>
                  </a:txBody>
                  <a:tcPr anchor="ctr"/>
                </a:tc>
                <a:tc>
                  <a:txBody>
                    <a:bodyPr/>
                    <a:lstStyle/>
                    <a:p>
                      <a:pPr algn="l" fontAlgn="ctr"/>
                      <a:r>
                        <a:rPr lang="en-US" altLang="zh-CN" sz="1500" b="0" i="0" u="none" strike="noStrike">
                          <a:solidFill>
                            <a:srgbClr val="000000"/>
                          </a:solidFill>
                          <a:latin typeface="宋体"/>
                        </a:rPr>
                        <a:t>0.9720 </a:t>
                      </a:r>
                    </a:p>
                  </a:txBody>
                  <a:tcPr anchor="ctr"/>
                </a:tc>
                <a:tc>
                  <a:txBody>
                    <a:bodyPr/>
                    <a:lstStyle/>
                    <a:p>
                      <a:pPr algn="l" fontAlgn="ctr"/>
                      <a:r>
                        <a:rPr lang="en-US" altLang="zh-CN" sz="1500" b="0" i="0" u="none" strike="noStrike">
                          <a:solidFill>
                            <a:srgbClr val="000000"/>
                          </a:solidFill>
                          <a:latin typeface="宋体"/>
                        </a:rPr>
                        <a:t>1.0126 </a:t>
                      </a:r>
                    </a:p>
                  </a:txBody>
                  <a:tcPr anchor="ctr"/>
                </a:tc>
                <a:tc>
                  <a:txBody>
                    <a:bodyPr/>
                    <a:lstStyle/>
                    <a:p>
                      <a:pPr algn="l" fontAlgn="ctr"/>
                      <a:r>
                        <a:rPr lang="en-US" altLang="zh-CN" sz="1500" b="0" i="0" u="none" strike="noStrike">
                          <a:solidFill>
                            <a:srgbClr val="000000"/>
                          </a:solidFill>
                          <a:latin typeface="宋体"/>
                        </a:rPr>
                        <a:t>1.0551 </a:t>
                      </a:r>
                    </a:p>
                  </a:txBody>
                  <a:tcPr anchor="ctr"/>
                </a:tc>
                <a:tc>
                  <a:txBody>
                    <a:bodyPr/>
                    <a:lstStyle/>
                    <a:p>
                      <a:pPr algn="l" fontAlgn="ctr"/>
                      <a:r>
                        <a:rPr lang="en-US" altLang="zh-CN" sz="1500" b="0" i="0" u="none" strike="noStrike">
                          <a:solidFill>
                            <a:srgbClr val="000000"/>
                          </a:solidFill>
                          <a:latin typeface="宋体"/>
                        </a:rPr>
                        <a:t>1.0993 </a:t>
                      </a:r>
                    </a:p>
                  </a:txBody>
                  <a:tcPr anchor="ctr"/>
                </a:tc>
                <a:tc>
                  <a:txBody>
                    <a:bodyPr/>
                    <a:lstStyle/>
                    <a:p>
                      <a:pPr algn="l" fontAlgn="ctr"/>
                      <a:r>
                        <a:rPr lang="en-US" altLang="zh-CN" sz="1500" b="0" i="0" u="none" strike="noStrike">
                          <a:solidFill>
                            <a:srgbClr val="000000"/>
                          </a:solidFill>
                          <a:latin typeface="宋体"/>
                        </a:rPr>
                        <a:t>1.1454 </a:t>
                      </a:r>
                    </a:p>
                  </a:txBody>
                  <a:tcPr anchor="ctr"/>
                </a:tc>
              </a:tr>
              <a:tr h="504056">
                <a:tc>
                  <a:txBody>
                    <a:bodyPr/>
                    <a:lstStyle/>
                    <a:p>
                      <a:pPr algn="just">
                        <a:spcAft>
                          <a:spcPts val="0"/>
                        </a:spcAft>
                      </a:pPr>
                      <a:r>
                        <a:rPr lang="zh-CN" sz="1400" kern="100">
                          <a:solidFill>
                            <a:srgbClr val="000000"/>
                          </a:solidFill>
                          <a:latin typeface="Times New Roman"/>
                          <a:ea typeface="宋体"/>
                          <a:cs typeface="Times New Roman"/>
                        </a:rPr>
                        <a:t>龙岗区</a:t>
                      </a:r>
                      <a:endParaRPr lang="zh-CN" sz="1400" kern="100">
                        <a:latin typeface="Times New Roman"/>
                        <a:ea typeface="宋体"/>
                        <a:cs typeface="Times New Roman"/>
                      </a:endParaRPr>
                    </a:p>
                  </a:txBody>
                  <a:tcPr marL="68580" marR="68580" marT="0" marB="0"/>
                </a:tc>
                <a:tc>
                  <a:txBody>
                    <a:bodyPr/>
                    <a:lstStyle/>
                    <a:p>
                      <a:pPr algn="l" fontAlgn="ctr"/>
                      <a:r>
                        <a:rPr lang="en-US" altLang="zh-CN" sz="1500" b="0" i="0" u="none" strike="noStrike">
                          <a:solidFill>
                            <a:srgbClr val="000000"/>
                          </a:solidFill>
                          <a:latin typeface="宋体"/>
                        </a:rPr>
                        <a:t>0.3958 </a:t>
                      </a:r>
                    </a:p>
                  </a:txBody>
                  <a:tcPr anchor="ctr"/>
                </a:tc>
                <a:tc>
                  <a:txBody>
                    <a:bodyPr/>
                    <a:lstStyle/>
                    <a:p>
                      <a:pPr algn="l" fontAlgn="ctr"/>
                      <a:r>
                        <a:rPr lang="en-US" altLang="zh-CN" sz="1500" b="0" i="0" u="none" strike="noStrike">
                          <a:solidFill>
                            <a:srgbClr val="000000"/>
                          </a:solidFill>
                          <a:latin typeface="宋体"/>
                        </a:rPr>
                        <a:t>0.4124 </a:t>
                      </a:r>
                    </a:p>
                  </a:txBody>
                  <a:tcPr anchor="ctr"/>
                </a:tc>
                <a:tc>
                  <a:txBody>
                    <a:bodyPr/>
                    <a:lstStyle/>
                    <a:p>
                      <a:pPr algn="l" fontAlgn="ctr"/>
                      <a:r>
                        <a:rPr lang="en-US" altLang="zh-CN" sz="1500" b="0" i="0" u="none" strike="noStrike">
                          <a:solidFill>
                            <a:srgbClr val="000000"/>
                          </a:solidFill>
                          <a:latin typeface="宋体"/>
                        </a:rPr>
                        <a:t>0.4296 </a:t>
                      </a:r>
                    </a:p>
                  </a:txBody>
                  <a:tcPr anchor="ctr"/>
                </a:tc>
                <a:tc>
                  <a:txBody>
                    <a:bodyPr/>
                    <a:lstStyle/>
                    <a:p>
                      <a:pPr algn="l" fontAlgn="ctr"/>
                      <a:r>
                        <a:rPr lang="en-US" altLang="zh-CN" sz="1500" b="0" i="0" u="none" strike="noStrike">
                          <a:solidFill>
                            <a:srgbClr val="000000"/>
                          </a:solidFill>
                          <a:latin typeface="宋体"/>
                        </a:rPr>
                        <a:t>0.4476 </a:t>
                      </a:r>
                    </a:p>
                  </a:txBody>
                  <a:tcPr anchor="ctr"/>
                </a:tc>
                <a:tc>
                  <a:txBody>
                    <a:bodyPr/>
                    <a:lstStyle/>
                    <a:p>
                      <a:pPr algn="l" fontAlgn="ctr"/>
                      <a:r>
                        <a:rPr lang="en-US" altLang="zh-CN" sz="1500" b="0" i="0" u="none" strike="noStrike">
                          <a:solidFill>
                            <a:srgbClr val="000000"/>
                          </a:solidFill>
                          <a:latin typeface="宋体"/>
                        </a:rPr>
                        <a:t>0.4671 </a:t>
                      </a:r>
                    </a:p>
                  </a:txBody>
                  <a:tcPr anchor="ctr"/>
                </a:tc>
                <a:tc>
                  <a:txBody>
                    <a:bodyPr/>
                    <a:lstStyle/>
                    <a:p>
                      <a:pPr algn="l" fontAlgn="ctr"/>
                      <a:r>
                        <a:rPr lang="en-US" altLang="zh-CN" sz="1500" b="0" i="0" u="none" strike="noStrike">
                          <a:solidFill>
                            <a:srgbClr val="000000"/>
                          </a:solidFill>
                          <a:latin typeface="宋体"/>
                        </a:rPr>
                        <a:t>0.4860 </a:t>
                      </a:r>
                    </a:p>
                  </a:txBody>
                  <a:tcPr anchor="ctr"/>
                </a:tc>
                <a:tc>
                  <a:txBody>
                    <a:bodyPr/>
                    <a:lstStyle/>
                    <a:p>
                      <a:pPr algn="l" fontAlgn="ctr"/>
                      <a:r>
                        <a:rPr lang="en-US" altLang="zh-CN" sz="1500" b="0" i="0" u="none" strike="noStrike">
                          <a:solidFill>
                            <a:srgbClr val="000000"/>
                          </a:solidFill>
                          <a:latin typeface="宋体"/>
                        </a:rPr>
                        <a:t>0.5063 </a:t>
                      </a:r>
                    </a:p>
                  </a:txBody>
                  <a:tcPr anchor="ctr"/>
                </a:tc>
                <a:tc>
                  <a:txBody>
                    <a:bodyPr/>
                    <a:lstStyle/>
                    <a:p>
                      <a:pPr algn="l" fontAlgn="ctr"/>
                      <a:r>
                        <a:rPr lang="en-US" altLang="zh-CN" sz="1500" b="0" i="0" u="none" strike="noStrike">
                          <a:solidFill>
                            <a:srgbClr val="000000"/>
                          </a:solidFill>
                          <a:latin typeface="宋体"/>
                        </a:rPr>
                        <a:t>0.5275 </a:t>
                      </a:r>
                    </a:p>
                  </a:txBody>
                  <a:tcPr anchor="ctr"/>
                </a:tc>
                <a:tc>
                  <a:txBody>
                    <a:bodyPr/>
                    <a:lstStyle/>
                    <a:p>
                      <a:pPr algn="l" fontAlgn="ctr"/>
                      <a:r>
                        <a:rPr lang="en-US" altLang="zh-CN" sz="1500" b="0" i="0" u="none" strike="noStrike">
                          <a:solidFill>
                            <a:srgbClr val="000000"/>
                          </a:solidFill>
                          <a:latin typeface="宋体"/>
                        </a:rPr>
                        <a:t>0.5496 </a:t>
                      </a:r>
                    </a:p>
                  </a:txBody>
                  <a:tcPr anchor="ctr"/>
                </a:tc>
                <a:tc>
                  <a:txBody>
                    <a:bodyPr/>
                    <a:lstStyle/>
                    <a:p>
                      <a:pPr algn="l" fontAlgn="ctr"/>
                      <a:r>
                        <a:rPr lang="en-US" altLang="zh-CN" sz="1500" b="0" i="0" u="none" strike="noStrike">
                          <a:solidFill>
                            <a:srgbClr val="000000"/>
                          </a:solidFill>
                          <a:latin typeface="宋体"/>
                        </a:rPr>
                        <a:t>0.5727 </a:t>
                      </a:r>
                    </a:p>
                  </a:txBody>
                  <a:tcPr anchor="ctr"/>
                </a:tc>
              </a:tr>
              <a:tr h="504056">
                <a:tc>
                  <a:txBody>
                    <a:bodyPr/>
                    <a:lstStyle/>
                    <a:p>
                      <a:pPr algn="just">
                        <a:spcAft>
                          <a:spcPts val="0"/>
                        </a:spcAft>
                      </a:pPr>
                      <a:r>
                        <a:rPr lang="zh-CN" sz="1400" kern="100">
                          <a:solidFill>
                            <a:srgbClr val="000000"/>
                          </a:solidFill>
                          <a:latin typeface="Times New Roman"/>
                          <a:ea typeface="宋体"/>
                          <a:cs typeface="Times New Roman"/>
                        </a:rPr>
                        <a:t>福田区</a:t>
                      </a:r>
                      <a:endParaRPr lang="zh-CN" sz="1400" kern="100">
                        <a:latin typeface="Times New Roman"/>
                        <a:ea typeface="宋体"/>
                        <a:cs typeface="Times New Roman"/>
                      </a:endParaRPr>
                    </a:p>
                  </a:txBody>
                  <a:tcPr marL="68580" marR="68580" marT="0" marB="0"/>
                </a:tc>
                <a:tc>
                  <a:txBody>
                    <a:bodyPr/>
                    <a:lstStyle/>
                    <a:p>
                      <a:pPr algn="l" fontAlgn="ctr"/>
                      <a:r>
                        <a:rPr lang="en-US" altLang="zh-CN" sz="1500" b="0" i="0" u="none" strike="noStrike">
                          <a:solidFill>
                            <a:srgbClr val="000000"/>
                          </a:solidFill>
                          <a:latin typeface="宋体"/>
                        </a:rPr>
                        <a:t>0.2591 </a:t>
                      </a:r>
                    </a:p>
                  </a:txBody>
                  <a:tcPr anchor="ctr"/>
                </a:tc>
                <a:tc>
                  <a:txBody>
                    <a:bodyPr/>
                    <a:lstStyle/>
                    <a:p>
                      <a:pPr algn="l" fontAlgn="ctr"/>
                      <a:r>
                        <a:rPr lang="en-US" altLang="zh-CN" sz="1500" b="0" i="0" u="none" strike="noStrike">
                          <a:solidFill>
                            <a:srgbClr val="000000"/>
                          </a:solidFill>
                          <a:latin typeface="宋体"/>
                        </a:rPr>
                        <a:t>0.2700 </a:t>
                      </a:r>
                    </a:p>
                  </a:txBody>
                  <a:tcPr anchor="ctr"/>
                </a:tc>
                <a:tc>
                  <a:txBody>
                    <a:bodyPr/>
                    <a:lstStyle/>
                    <a:p>
                      <a:pPr algn="l" fontAlgn="ctr"/>
                      <a:r>
                        <a:rPr lang="en-US" altLang="zh-CN" sz="1500" b="0" i="0" u="none" strike="noStrike">
                          <a:solidFill>
                            <a:srgbClr val="000000"/>
                          </a:solidFill>
                          <a:latin typeface="宋体"/>
                        </a:rPr>
                        <a:t>0.2813 </a:t>
                      </a:r>
                    </a:p>
                  </a:txBody>
                  <a:tcPr anchor="ctr"/>
                </a:tc>
                <a:tc>
                  <a:txBody>
                    <a:bodyPr/>
                    <a:lstStyle/>
                    <a:p>
                      <a:pPr algn="l" fontAlgn="ctr"/>
                      <a:r>
                        <a:rPr lang="en-US" altLang="zh-CN" sz="1500" b="0" i="0" u="none" strike="noStrike">
                          <a:solidFill>
                            <a:srgbClr val="000000"/>
                          </a:solidFill>
                          <a:latin typeface="宋体"/>
                        </a:rPr>
                        <a:t>0.2930 </a:t>
                      </a:r>
                    </a:p>
                  </a:txBody>
                  <a:tcPr anchor="ctr"/>
                </a:tc>
                <a:tc>
                  <a:txBody>
                    <a:bodyPr/>
                    <a:lstStyle/>
                    <a:p>
                      <a:pPr algn="l" fontAlgn="ctr"/>
                      <a:r>
                        <a:rPr lang="en-US" altLang="zh-CN" sz="1500" b="0" i="0" u="none" strike="noStrike">
                          <a:solidFill>
                            <a:srgbClr val="000000"/>
                          </a:solidFill>
                          <a:latin typeface="宋体"/>
                        </a:rPr>
                        <a:t>0.3058 </a:t>
                      </a:r>
                    </a:p>
                  </a:txBody>
                  <a:tcPr anchor="ctr"/>
                </a:tc>
                <a:tc>
                  <a:txBody>
                    <a:bodyPr/>
                    <a:lstStyle/>
                    <a:p>
                      <a:pPr algn="l" fontAlgn="ctr"/>
                      <a:r>
                        <a:rPr lang="en-US" altLang="zh-CN" sz="1500" b="0" i="0" u="none" strike="noStrike">
                          <a:solidFill>
                            <a:srgbClr val="000000"/>
                          </a:solidFill>
                          <a:latin typeface="宋体"/>
                        </a:rPr>
                        <a:t>0.3181 </a:t>
                      </a:r>
                    </a:p>
                  </a:txBody>
                  <a:tcPr anchor="ctr"/>
                </a:tc>
                <a:tc>
                  <a:txBody>
                    <a:bodyPr/>
                    <a:lstStyle/>
                    <a:p>
                      <a:pPr algn="l" fontAlgn="ctr"/>
                      <a:r>
                        <a:rPr lang="en-US" altLang="zh-CN" sz="1500" b="0" i="0" u="none" strike="noStrike">
                          <a:solidFill>
                            <a:srgbClr val="000000"/>
                          </a:solidFill>
                          <a:latin typeface="宋体"/>
                        </a:rPr>
                        <a:t>0.3315 </a:t>
                      </a:r>
                    </a:p>
                  </a:txBody>
                  <a:tcPr anchor="ctr"/>
                </a:tc>
                <a:tc>
                  <a:txBody>
                    <a:bodyPr/>
                    <a:lstStyle/>
                    <a:p>
                      <a:pPr algn="l" fontAlgn="ctr"/>
                      <a:r>
                        <a:rPr lang="en-US" altLang="zh-CN" sz="1500" b="0" i="0" u="none" strike="noStrike">
                          <a:solidFill>
                            <a:srgbClr val="000000"/>
                          </a:solidFill>
                          <a:latin typeface="宋体"/>
                        </a:rPr>
                        <a:t>0.3454 </a:t>
                      </a:r>
                    </a:p>
                  </a:txBody>
                  <a:tcPr anchor="ctr"/>
                </a:tc>
                <a:tc>
                  <a:txBody>
                    <a:bodyPr/>
                    <a:lstStyle/>
                    <a:p>
                      <a:pPr algn="l" fontAlgn="ctr"/>
                      <a:r>
                        <a:rPr lang="en-US" altLang="zh-CN" sz="1500" b="0" i="0" u="none" strike="noStrike">
                          <a:solidFill>
                            <a:srgbClr val="000000"/>
                          </a:solidFill>
                          <a:latin typeface="宋体"/>
                        </a:rPr>
                        <a:t>0.3598 </a:t>
                      </a:r>
                    </a:p>
                  </a:txBody>
                  <a:tcPr anchor="ctr"/>
                </a:tc>
                <a:tc>
                  <a:txBody>
                    <a:bodyPr/>
                    <a:lstStyle/>
                    <a:p>
                      <a:pPr algn="l" fontAlgn="ctr"/>
                      <a:r>
                        <a:rPr lang="en-US" altLang="zh-CN" sz="1500" b="0" i="0" u="none" strike="noStrike">
                          <a:solidFill>
                            <a:srgbClr val="000000"/>
                          </a:solidFill>
                          <a:latin typeface="宋体"/>
                        </a:rPr>
                        <a:t>0.3749 </a:t>
                      </a:r>
                    </a:p>
                  </a:txBody>
                  <a:tcPr anchor="ctr"/>
                </a:tc>
              </a:tr>
              <a:tr h="504056">
                <a:tc>
                  <a:txBody>
                    <a:bodyPr/>
                    <a:lstStyle/>
                    <a:p>
                      <a:pPr algn="just">
                        <a:spcAft>
                          <a:spcPts val="0"/>
                        </a:spcAft>
                      </a:pPr>
                      <a:r>
                        <a:rPr lang="zh-CN" sz="1400" kern="100">
                          <a:solidFill>
                            <a:srgbClr val="000000"/>
                          </a:solidFill>
                          <a:latin typeface="Times New Roman"/>
                          <a:ea typeface="宋体"/>
                          <a:cs typeface="Times New Roman"/>
                        </a:rPr>
                        <a:t>南山区</a:t>
                      </a:r>
                      <a:endParaRPr lang="zh-CN" sz="1400" kern="100">
                        <a:latin typeface="Times New Roman"/>
                        <a:ea typeface="宋体"/>
                        <a:cs typeface="Times New Roman"/>
                      </a:endParaRPr>
                    </a:p>
                  </a:txBody>
                  <a:tcPr marL="68580" marR="68580" marT="0" marB="0"/>
                </a:tc>
                <a:tc>
                  <a:txBody>
                    <a:bodyPr/>
                    <a:lstStyle/>
                    <a:p>
                      <a:pPr algn="l" fontAlgn="ctr"/>
                      <a:r>
                        <a:rPr lang="en-US" altLang="zh-CN" sz="1500" b="0" i="0" u="none" strike="noStrike">
                          <a:solidFill>
                            <a:srgbClr val="000000"/>
                          </a:solidFill>
                          <a:latin typeface="宋体"/>
                        </a:rPr>
                        <a:t>0.2142 </a:t>
                      </a:r>
                    </a:p>
                  </a:txBody>
                  <a:tcPr anchor="ctr"/>
                </a:tc>
                <a:tc>
                  <a:txBody>
                    <a:bodyPr/>
                    <a:lstStyle/>
                    <a:p>
                      <a:pPr algn="l" fontAlgn="ctr"/>
                      <a:r>
                        <a:rPr lang="en-US" altLang="zh-CN" sz="1500" b="0" i="0" u="none" strike="noStrike">
                          <a:solidFill>
                            <a:srgbClr val="000000"/>
                          </a:solidFill>
                          <a:latin typeface="宋体"/>
                        </a:rPr>
                        <a:t>0.2232 </a:t>
                      </a:r>
                    </a:p>
                  </a:txBody>
                  <a:tcPr anchor="ctr"/>
                </a:tc>
                <a:tc>
                  <a:txBody>
                    <a:bodyPr/>
                    <a:lstStyle/>
                    <a:p>
                      <a:pPr algn="l" fontAlgn="ctr"/>
                      <a:r>
                        <a:rPr lang="en-US" altLang="zh-CN" sz="1500" b="0" i="0" u="none" strike="noStrike">
                          <a:solidFill>
                            <a:srgbClr val="000000"/>
                          </a:solidFill>
                          <a:latin typeface="宋体"/>
                        </a:rPr>
                        <a:t>0.2325 </a:t>
                      </a:r>
                    </a:p>
                  </a:txBody>
                  <a:tcPr anchor="ctr"/>
                </a:tc>
                <a:tc>
                  <a:txBody>
                    <a:bodyPr/>
                    <a:lstStyle/>
                    <a:p>
                      <a:pPr algn="l" fontAlgn="ctr"/>
                      <a:r>
                        <a:rPr lang="en-US" altLang="zh-CN" sz="1500" b="0" i="0" u="none" strike="noStrike">
                          <a:solidFill>
                            <a:srgbClr val="000000"/>
                          </a:solidFill>
                          <a:latin typeface="宋体"/>
                        </a:rPr>
                        <a:t>0.2423 </a:t>
                      </a:r>
                    </a:p>
                  </a:txBody>
                  <a:tcPr anchor="ctr"/>
                </a:tc>
                <a:tc>
                  <a:txBody>
                    <a:bodyPr/>
                    <a:lstStyle/>
                    <a:p>
                      <a:pPr algn="l" fontAlgn="ctr"/>
                      <a:r>
                        <a:rPr lang="en-US" altLang="zh-CN" sz="1500" b="0" i="0" u="none" strike="noStrike" dirty="0">
                          <a:solidFill>
                            <a:srgbClr val="000000"/>
                          </a:solidFill>
                          <a:latin typeface="宋体"/>
                        </a:rPr>
                        <a:t>0.2528 </a:t>
                      </a:r>
                    </a:p>
                  </a:txBody>
                  <a:tcPr anchor="ctr"/>
                </a:tc>
                <a:tc>
                  <a:txBody>
                    <a:bodyPr/>
                    <a:lstStyle/>
                    <a:p>
                      <a:pPr algn="l" fontAlgn="ctr"/>
                      <a:r>
                        <a:rPr lang="en-US" altLang="zh-CN" sz="1500" b="0" i="0" u="none" strike="noStrike">
                          <a:solidFill>
                            <a:srgbClr val="000000"/>
                          </a:solidFill>
                          <a:latin typeface="宋体"/>
                        </a:rPr>
                        <a:t>0.2630 </a:t>
                      </a:r>
                    </a:p>
                  </a:txBody>
                  <a:tcPr anchor="ctr"/>
                </a:tc>
                <a:tc>
                  <a:txBody>
                    <a:bodyPr/>
                    <a:lstStyle/>
                    <a:p>
                      <a:pPr algn="l" fontAlgn="ctr"/>
                      <a:r>
                        <a:rPr lang="en-US" altLang="zh-CN" sz="1500" b="0" i="0" u="none" strike="noStrike">
                          <a:solidFill>
                            <a:srgbClr val="000000"/>
                          </a:solidFill>
                          <a:latin typeface="宋体"/>
                        </a:rPr>
                        <a:t>0.2740 </a:t>
                      </a:r>
                    </a:p>
                  </a:txBody>
                  <a:tcPr anchor="ctr"/>
                </a:tc>
                <a:tc>
                  <a:txBody>
                    <a:bodyPr/>
                    <a:lstStyle/>
                    <a:p>
                      <a:pPr algn="l" fontAlgn="ctr"/>
                      <a:r>
                        <a:rPr lang="en-US" altLang="zh-CN" sz="1500" b="0" i="0" u="none" strike="noStrike">
                          <a:solidFill>
                            <a:srgbClr val="000000"/>
                          </a:solidFill>
                          <a:latin typeface="宋体"/>
                        </a:rPr>
                        <a:t>0.2855 </a:t>
                      </a:r>
                    </a:p>
                  </a:txBody>
                  <a:tcPr anchor="ctr"/>
                </a:tc>
                <a:tc>
                  <a:txBody>
                    <a:bodyPr/>
                    <a:lstStyle/>
                    <a:p>
                      <a:pPr algn="l" fontAlgn="ctr"/>
                      <a:r>
                        <a:rPr lang="en-US" altLang="zh-CN" sz="1500" b="0" i="0" u="none" strike="noStrike">
                          <a:solidFill>
                            <a:srgbClr val="000000"/>
                          </a:solidFill>
                          <a:latin typeface="宋体"/>
                        </a:rPr>
                        <a:t>0.2975 </a:t>
                      </a:r>
                    </a:p>
                  </a:txBody>
                  <a:tcPr anchor="ctr"/>
                </a:tc>
                <a:tc>
                  <a:txBody>
                    <a:bodyPr/>
                    <a:lstStyle/>
                    <a:p>
                      <a:pPr algn="l" fontAlgn="ctr"/>
                      <a:r>
                        <a:rPr lang="en-US" altLang="zh-CN" sz="1500" b="0" i="0" u="none" strike="noStrike">
                          <a:solidFill>
                            <a:srgbClr val="000000"/>
                          </a:solidFill>
                          <a:latin typeface="宋体"/>
                        </a:rPr>
                        <a:t>0.3100 </a:t>
                      </a:r>
                    </a:p>
                  </a:txBody>
                  <a:tcPr anchor="ctr"/>
                </a:tc>
              </a:tr>
              <a:tr h="504056">
                <a:tc>
                  <a:txBody>
                    <a:bodyPr/>
                    <a:lstStyle/>
                    <a:p>
                      <a:pPr algn="just">
                        <a:spcAft>
                          <a:spcPts val="0"/>
                        </a:spcAft>
                      </a:pPr>
                      <a:r>
                        <a:rPr lang="zh-CN" sz="1400" kern="100">
                          <a:solidFill>
                            <a:srgbClr val="000000"/>
                          </a:solidFill>
                          <a:latin typeface="Times New Roman"/>
                          <a:ea typeface="宋体"/>
                          <a:cs typeface="Times New Roman"/>
                        </a:rPr>
                        <a:t>罗湖区</a:t>
                      </a:r>
                      <a:endParaRPr lang="zh-CN" sz="1400" kern="100">
                        <a:latin typeface="Times New Roman"/>
                        <a:ea typeface="宋体"/>
                        <a:cs typeface="Times New Roman"/>
                      </a:endParaRPr>
                    </a:p>
                  </a:txBody>
                  <a:tcPr marL="68580" marR="68580" marT="0" marB="0"/>
                </a:tc>
                <a:tc>
                  <a:txBody>
                    <a:bodyPr/>
                    <a:lstStyle/>
                    <a:p>
                      <a:pPr algn="r" fontAlgn="ctr"/>
                      <a:r>
                        <a:rPr lang="en-US" altLang="zh-CN" sz="1500" b="0" i="0" u="none" strike="noStrike">
                          <a:solidFill>
                            <a:srgbClr val="000000"/>
                          </a:solidFill>
                          <a:latin typeface="宋体"/>
                        </a:rPr>
                        <a:t>0.1816 </a:t>
                      </a:r>
                    </a:p>
                  </a:txBody>
                  <a:tcPr anchor="ctr"/>
                </a:tc>
                <a:tc>
                  <a:txBody>
                    <a:bodyPr/>
                    <a:lstStyle/>
                    <a:p>
                      <a:pPr algn="r" fontAlgn="ctr"/>
                      <a:r>
                        <a:rPr lang="en-US" altLang="zh-CN" sz="1500" b="0" i="0" u="none" strike="noStrike">
                          <a:solidFill>
                            <a:srgbClr val="000000"/>
                          </a:solidFill>
                          <a:latin typeface="宋体"/>
                        </a:rPr>
                        <a:t>0.1892 </a:t>
                      </a:r>
                    </a:p>
                  </a:txBody>
                  <a:tcPr anchor="ctr"/>
                </a:tc>
                <a:tc>
                  <a:txBody>
                    <a:bodyPr/>
                    <a:lstStyle/>
                    <a:p>
                      <a:pPr algn="r" fontAlgn="ctr"/>
                      <a:r>
                        <a:rPr lang="en-US" altLang="zh-CN" sz="1500" b="0" i="0" u="none" strike="noStrike">
                          <a:solidFill>
                            <a:srgbClr val="000000"/>
                          </a:solidFill>
                          <a:latin typeface="宋体"/>
                        </a:rPr>
                        <a:t>0.1971 </a:t>
                      </a:r>
                    </a:p>
                  </a:txBody>
                  <a:tcPr anchor="ctr"/>
                </a:tc>
                <a:tc>
                  <a:txBody>
                    <a:bodyPr/>
                    <a:lstStyle/>
                    <a:p>
                      <a:pPr algn="r" fontAlgn="ctr"/>
                      <a:r>
                        <a:rPr lang="en-US" altLang="zh-CN" sz="1500" b="0" i="0" u="none" strike="noStrike">
                          <a:solidFill>
                            <a:srgbClr val="000000"/>
                          </a:solidFill>
                          <a:latin typeface="宋体"/>
                        </a:rPr>
                        <a:t>0.2054 </a:t>
                      </a:r>
                    </a:p>
                  </a:txBody>
                  <a:tcPr anchor="ctr"/>
                </a:tc>
                <a:tc>
                  <a:txBody>
                    <a:bodyPr/>
                    <a:lstStyle/>
                    <a:p>
                      <a:pPr algn="r" fontAlgn="ctr"/>
                      <a:r>
                        <a:rPr lang="en-US" altLang="zh-CN" sz="1500" b="0" i="0" u="none" strike="noStrike">
                          <a:solidFill>
                            <a:srgbClr val="000000"/>
                          </a:solidFill>
                          <a:latin typeface="宋体"/>
                        </a:rPr>
                        <a:t>0.2143 </a:t>
                      </a:r>
                    </a:p>
                  </a:txBody>
                  <a:tcPr anchor="ctr"/>
                </a:tc>
                <a:tc>
                  <a:txBody>
                    <a:bodyPr/>
                    <a:lstStyle/>
                    <a:p>
                      <a:pPr algn="r" fontAlgn="ctr"/>
                      <a:r>
                        <a:rPr lang="en-US" altLang="zh-CN" sz="1500" b="0" i="0" u="none" strike="noStrike">
                          <a:solidFill>
                            <a:srgbClr val="000000"/>
                          </a:solidFill>
                          <a:latin typeface="宋体"/>
                        </a:rPr>
                        <a:t>0.2229 </a:t>
                      </a:r>
                    </a:p>
                  </a:txBody>
                  <a:tcPr anchor="ctr"/>
                </a:tc>
                <a:tc>
                  <a:txBody>
                    <a:bodyPr/>
                    <a:lstStyle/>
                    <a:p>
                      <a:pPr algn="r" fontAlgn="ctr"/>
                      <a:r>
                        <a:rPr lang="en-US" altLang="zh-CN" sz="1500" b="0" i="0" u="none" strike="noStrike">
                          <a:solidFill>
                            <a:srgbClr val="000000"/>
                          </a:solidFill>
                          <a:latin typeface="宋体"/>
                        </a:rPr>
                        <a:t>0.2323 </a:t>
                      </a:r>
                    </a:p>
                  </a:txBody>
                  <a:tcPr anchor="ctr"/>
                </a:tc>
                <a:tc>
                  <a:txBody>
                    <a:bodyPr/>
                    <a:lstStyle/>
                    <a:p>
                      <a:pPr algn="r" fontAlgn="ctr"/>
                      <a:r>
                        <a:rPr lang="en-US" altLang="zh-CN" sz="1500" b="0" i="0" u="none" strike="noStrike">
                          <a:solidFill>
                            <a:srgbClr val="000000"/>
                          </a:solidFill>
                          <a:latin typeface="宋体"/>
                        </a:rPr>
                        <a:t>0.2420 </a:t>
                      </a:r>
                    </a:p>
                  </a:txBody>
                  <a:tcPr anchor="ctr"/>
                </a:tc>
                <a:tc>
                  <a:txBody>
                    <a:bodyPr/>
                    <a:lstStyle/>
                    <a:p>
                      <a:pPr algn="r" fontAlgn="ctr"/>
                      <a:r>
                        <a:rPr lang="en-US" altLang="zh-CN" sz="1500" b="0" i="0" u="none" strike="noStrike">
                          <a:solidFill>
                            <a:srgbClr val="000000"/>
                          </a:solidFill>
                          <a:latin typeface="宋体"/>
                        </a:rPr>
                        <a:t>0.2522 </a:t>
                      </a:r>
                    </a:p>
                  </a:txBody>
                  <a:tcPr anchor="ctr"/>
                </a:tc>
                <a:tc>
                  <a:txBody>
                    <a:bodyPr/>
                    <a:lstStyle/>
                    <a:p>
                      <a:pPr algn="r" fontAlgn="ctr"/>
                      <a:r>
                        <a:rPr lang="en-US" altLang="zh-CN" sz="1500" b="0" i="0" u="none" strike="noStrike">
                          <a:solidFill>
                            <a:srgbClr val="000000"/>
                          </a:solidFill>
                          <a:latin typeface="宋体"/>
                        </a:rPr>
                        <a:t>0.2627 </a:t>
                      </a:r>
                    </a:p>
                  </a:txBody>
                  <a:tcPr anchor="ctr"/>
                </a:tc>
              </a:tr>
              <a:tr h="504056">
                <a:tc>
                  <a:txBody>
                    <a:bodyPr/>
                    <a:lstStyle/>
                    <a:p>
                      <a:pPr algn="just">
                        <a:spcAft>
                          <a:spcPts val="0"/>
                        </a:spcAft>
                      </a:pPr>
                      <a:r>
                        <a:rPr lang="zh-CN" sz="1400" kern="100">
                          <a:solidFill>
                            <a:srgbClr val="000000"/>
                          </a:solidFill>
                          <a:latin typeface="Times New Roman"/>
                          <a:ea typeface="宋体"/>
                          <a:cs typeface="Times New Roman"/>
                        </a:rPr>
                        <a:t>光明新区</a:t>
                      </a:r>
                      <a:endParaRPr lang="zh-CN" sz="1400" kern="100">
                        <a:latin typeface="Times New Roman"/>
                        <a:ea typeface="宋体"/>
                        <a:cs typeface="Times New Roman"/>
                      </a:endParaRPr>
                    </a:p>
                  </a:txBody>
                  <a:tcPr marL="68580" marR="68580" marT="0" marB="0"/>
                </a:tc>
                <a:tc>
                  <a:txBody>
                    <a:bodyPr/>
                    <a:lstStyle/>
                    <a:p>
                      <a:pPr algn="l" fontAlgn="ctr"/>
                      <a:r>
                        <a:rPr lang="en-US" altLang="zh-CN" sz="1500" b="0" i="0" u="none" strike="noStrike">
                          <a:solidFill>
                            <a:srgbClr val="000000"/>
                          </a:solidFill>
                          <a:latin typeface="宋体"/>
                        </a:rPr>
                        <a:t>0.0938 </a:t>
                      </a:r>
                    </a:p>
                  </a:txBody>
                  <a:tcPr anchor="ctr"/>
                </a:tc>
                <a:tc>
                  <a:txBody>
                    <a:bodyPr/>
                    <a:lstStyle/>
                    <a:p>
                      <a:pPr algn="l" fontAlgn="ctr"/>
                      <a:r>
                        <a:rPr lang="en-US" altLang="zh-CN" sz="1500" b="0" i="0" u="none" strike="noStrike">
                          <a:solidFill>
                            <a:srgbClr val="000000"/>
                          </a:solidFill>
                          <a:latin typeface="宋体"/>
                        </a:rPr>
                        <a:t>0.0978 </a:t>
                      </a:r>
                    </a:p>
                  </a:txBody>
                  <a:tcPr anchor="ctr"/>
                </a:tc>
                <a:tc>
                  <a:txBody>
                    <a:bodyPr/>
                    <a:lstStyle/>
                    <a:p>
                      <a:pPr algn="l" fontAlgn="ctr"/>
                      <a:r>
                        <a:rPr lang="en-US" altLang="zh-CN" sz="1500" b="0" i="0" u="none" strike="noStrike">
                          <a:solidFill>
                            <a:srgbClr val="000000"/>
                          </a:solidFill>
                          <a:latin typeface="宋体"/>
                        </a:rPr>
                        <a:t>0.1019 </a:t>
                      </a:r>
                    </a:p>
                  </a:txBody>
                  <a:tcPr anchor="ctr"/>
                </a:tc>
                <a:tc>
                  <a:txBody>
                    <a:bodyPr/>
                    <a:lstStyle/>
                    <a:p>
                      <a:pPr algn="l" fontAlgn="ctr"/>
                      <a:r>
                        <a:rPr lang="en-US" altLang="zh-CN" sz="1500" b="0" i="0" u="none" strike="noStrike">
                          <a:solidFill>
                            <a:srgbClr val="000000"/>
                          </a:solidFill>
                          <a:latin typeface="宋体"/>
                        </a:rPr>
                        <a:t>0.1061 </a:t>
                      </a:r>
                    </a:p>
                  </a:txBody>
                  <a:tcPr anchor="ctr"/>
                </a:tc>
                <a:tc>
                  <a:txBody>
                    <a:bodyPr/>
                    <a:lstStyle/>
                    <a:p>
                      <a:pPr algn="l" fontAlgn="ctr"/>
                      <a:r>
                        <a:rPr lang="en-US" altLang="zh-CN" sz="1500" b="0" i="0" u="none" strike="noStrike">
                          <a:solidFill>
                            <a:srgbClr val="000000"/>
                          </a:solidFill>
                          <a:latin typeface="宋体"/>
                        </a:rPr>
                        <a:t>0.1107 </a:t>
                      </a:r>
                    </a:p>
                  </a:txBody>
                  <a:tcPr anchor="ctr"/>
                </a:tc>
                <a:tc>
                  <a:txBody>
                    <a:bodyPr/>
                    <a:lstStyle/>
                    <a:p>
                      <a:pPr algn="l" fontAlgn="ctr"/>
                      <a:r>
                        <a:rPr lang="en-US" altLang="zh-CN" sz="1500" b="0" i="0" u="none" strike="noStrike">
                          <a:solidFill>
                            <a:srgbClr val="000000"/>
                          </a:solidFill>
                          <a:latin typeface="宋体"/>
                        </a:rPr>
                        <a:t>0.1152 </a:t>
                      </a:r>
                    </a:p>
                  </a:txBody>
                  <a:tcPr anchor="ctr"/>
                </a:tc>
                <a:tc>
                  <a:txBody>
                    <a:bodyPr/>
                    <a:lstStyle/>
                    <a:p>
                      <a:pPr algn="l" fontAlgn="ctr"/>
                      <a:r>
                        <a:rPr lang="en-US" altLang="zh-CN" sz="1500" b="0" i="0" u="none" strike="noStrike">
                          <a:solidFill>
                            <a:srgbClr val="000000"/>
                          </a:solidFill>
                          <a:latin typeface="宋体"/>
                        </a:rPr>
                        <a:t>0.1201 </a:t>
                      </a:r>
                    </a:p>
                  </a:txBody>
                  <a:tcPr anchor="ctr"/>
                </a:tc>
                <a:tc>
                  <a:txBody>
                    <a:bodyPr/>
                    <a:lstStyle/>
                    <a:p>
                      <a:pPr algn="l" fontAlgn="ctr"/>
                      <a:r>
                        <a:rPr lang="en-US" altLang="zh-CN" sz="1500" b="0" i="0" u="none" strike="noStrike">
                          <a:solidFill>
                            <a:srgbClr val="000000"/>
                          </a:solidFill>
                          <a:latin typeface="宋体"/>
                        </a:rPr>
                        <a:t>0.1251 </a:t>
                      </a:r>
                    </a:p>
                  </a:txBody>
                  <a:tcPr anchor="ctr"/>
                </a:tc>
                <a:tc>
                  <a:txBody>
                    <a:bodyPr/>
                    <a:lstStyle/>
                    <a:p>
                      <a:pPr algn="l" fontAlgn="ctr"/>
                      <a:r>
                        <a:rPr lang="en-US" altLang="zh-CN" sz="1500" b="0" i="0" u="none" strike="noStrike">
                          <a:solidFill>
                            <a:srgbClr val="000000"/>
                          </a:solidFill>
                          <a:latin typeface="宋体"/>
                        </a:rPr>
                        <a:t>0.1303 </a:t>
                      </a:r>
                    </a:p>
                  </a:txBody>
                  <a:tcPr anchor="ctr"/>
                </a:tc>
                <a:tc>
                  <a:txBody>
                    <a:bodyPr/>
                    <a:lstStyle/>
                    <a:p>
                      <a:pPr algn="l" fontAlgn="ctr"/>
                      <a:r>
                        <a:rPr lang="en-US" altLang="zh-CN" sz="1500" b="0" i="0" u="none" strike="noStrike">
                          <a:solidFill>
                            <a:srgbClr val="000000"/>
                          </a:solidFill>
                          <a:latin typeface="宋体"/>
                        </a:rPr>
                        <a:t>0.1358 </a:t>
                      </a:r>
                    </a:p>
                  </a:txBody>
                  <a:tcPr anchor="ctr"/>
                </a:tc>
              </a:tr>
              <a:tr h="504056">
                <a:tc>
                  <a:txBody>
                    <a:bodyPr/>
                    <a:lstStyle/>
                    <a:p>
                      <a:pPr algn="just">
                        <a:spcAft>
                          <a:spcPts val="0"/>
                        </a:spcAft>
                      </a:pPr>
                      <a:r>
                        <a:rPr lang="zh-CN" sz="1400" kern="100">
                          <a:solidFill>
                            <a:srgbClr val="000000"/>
                          </a:solidFill>
                          <a:latin typeface="Times New Roman"/>
                          <a:ea typeface="宋体"/>
                          <a:cs typeface="Times New Roman"/>
                        </a:rPr>
                        <a:t>坪山新区</a:t>
                      </a:r>
                      <a:endParaRPr lang="zh-CN" sz="1400" kern="100">
                        <a:latin typeface="Times New Roman"/>
                        <a:ea typeface="宋体"/>
                        <a:cs typeface="Times New Roman"/>
                      </a:endParaRPr>
                    </a:p>
                  </a:txBody>
                  <a:tcPr marL="68580" marR="68580" marT="0" marB="0"/>
                </a:tc>
                <a:tc>
                  <a:txBody>
                    <a:bodyPr/>
                    <a:lstStyle/>
                    <a:p>
                      <a:pPr algn="l" fontAlgn="ctr"/>
                      <a:r>
                        <a:rPr lang="en-US" altLang="zh-CN" sz="1500" b="0" i="0" u="none" strike="noStrike">
                          <a:solidFill>
                            <a:srgbClr val="000000"/>
                          </a:solidFill>
                          <a:latin typeface="宋体"/>
                        </a:rPr>
                        <a:t>0.0612 </a:t>
                      </a:r>
                    </a:p>
                  </a:txBody>
                  <a:tcPr anchor="ctr"/>
                </a:tc>
                <a:tc>
                  <a:txBody>
                    <a:bodyPr/>
                    <a:lstStyle/>
                    <a:p>
                      <a:pPr algn="l" fontAlgn="ctr"/>
                      <a:r>
                        <a:rPr lang="en-US" altLang="zh-CN" sz="1500" b="0" i="0" u="none" strike="noStrike">
                          <a:solidFill>
                            <a:srgbClr val="000000"/>
                          </a:solidFill>
                          <a:latin typeface="宋体"/>
                        </a:rPr>
                        <a:t>0.0638 </a:t>
                      </a:r>
                    </a:p>
                  </a:txBody>
                  <a:tcPr anchor="ctr"/>
                </a:tc>
                <a:tc>
                  <a:txBody>
                    <a:bodyPr/>
                    <a:lstStyle/>
                    <a:p>
                      <a:pPr algn="l" fontAlgn="ctr"/>
                      <a:r>
                        <a:rPr lang="en-US" altLang="zh-CN" sz="1500" b="0" i="0" u="none" strike="noStrike">
                          <a:solidFill>
                            <a:srgbClr val="000000"/>
                          </a:solidFill>
                          <a:latin typeface="宋体"/>
                        </a:rPr>
                        <a:t>0.0664 </a:t>
                      </a:r>
                    </a:p>
                  </a:txBody>
                  <a:tcPr anchor="ctr"/>
                </a:tc>
                <a:tc>
                  <a:txBody>
                    <a:bodyPr/>
                    <a:lstStyle/>
                    <a:p>
                      <a:pPr algn="l" fontAlgn="ctr"/>
                      <a:r>
                        <a:rPr lang="en-US" altLang="zh-CN" sz="1500" b="0" i="0" u="none" strike="noStrike">
                          <a:solidFill>
                            <a:srgbClr val="000000"/>
                          </a:solidFill>
                          <a:latin typeface="宋体"/>
                        </a:rPr>
                        <a:t>0.0692 </a:t>
                      </a:r>
                    </a:p>
                  </a:txBody>
                  <a:tcPr anchor="ctr"/>
                </a:tc>
                <a:tc>
                  <a:txBody>
                    <a:bodyPr/>
                    <a:lstStyle/>
                    <a:p>
                      <a:pPr algn="l" fontAlgn="ctr"/>
                      <a:r>
                        <a:rPr lang="en-US" altLang="zh-CN" sz="1500" b="0" i="0" u="none" strike="noStrike">
                          <a:solidFill>
                            <a:srgbClr val="000000"/>
                          </a:solidFill>
                          <a:latin typeface="宋体"/>
                        </a:rPr>
                        <a:t>0.0722 </a:t>
                      </a:r>
                    </a:p>
                  </a:txBody>
                  <a:tcPr anchor="ctr"/>
                </a:tc>
                <a:tc>
                  <a:txBody>
                    <a:bodyPr/>
                    <a:lstStyle/>
                    <a:p>
                      <a:pPr algn="l" fontAlgn="ctr"/>
                      <a:r>
                        <a:rPr lang="en-US" altLang="zh-CN" sz="1500" b="0" i="0" u="none" strike="noStrike">
                          <a:solidFill>
                            <a:srgbClr val="000000"/>
                          </a:solidFill>
                          <a:latin typeface="宋体"/>
                        </a:rPr>
                        <a:t>0.0752 </a:t>
                      </a:r>
                    </a:p>
                  </a:txBody>
                  <a:tcPr anchor="ctr"/>
                </a:tc>
                <a:tc>
                  <a:txBody>
                    <a:bodyPr/>
                    <a:lstStyle/>
                    <a:p>
                      <a:pPr algn="l" fontAlgn="ctr"/>
                      <a:r>
                        <a:rPr lang="en-US" altLang="zh-CN" sz="1500" b="0" i="0" u="none" strike="noStrike">
                          <a:solidFill>
                            <a:srgbClr val="000000"/>
                          </a:solidFill>
                          <a:latin typeface="宋体"/>
                        </a:rPr>
                        <a:t>0.0783 </a:t>
                      </a:r>
                    </a:p>
                  </a:txBody>
                  <a:tcPr anchor="ctr"/>
                </a:tc>
                <a:tc>
                  <a:txBody>
                    <a:bodyPr/>
                    <a:lstStyle/>
                    <a:p>
                      <a:pPr algn="l" fontAlgn="ctr"/>
                      <a:r>
                        <a:rPr lang="en-US" altLang="zh-CN" sz="1500" b="0" i="0" u="none" strike="noStrike">
                          <a:solidFill>
                            <a:srgbClr val="000000"/>
                          </a:solidFill>
                          <a:latin typeface="宋体"/>
                        </a:rPr>
                        <a:t>0.0816 </a:t>
                      </a:r>
                    </a:p>
                  </a:txBody>
                  <a:tcPr anchor="ctr"/>
                </a:tc>
                <a:tc>
                  <a:txBody>
                    <a:bodyPr/>
                    <a:lstStyle/>
                    <a:p>
                      <a:pPr algn="l" fontAlgn="ctr"/>
                      <a:r>
                        <a:rPr lang="en-US" altLang="zh-CN" sz="1500" b="0" i="0" u="none" strike="noStrike">
                          <a:solidFill>
                            <a:srgbClr val="000000"/>
                          </a:solidFill>
                          <a:latin typeface="宋体"/>
                        </a:rPr>
                        <a:t>0.0850 </a:t>
                      </a:r>
                    </a:p>
                  </a:txBody>
                  <a:tcPr anchor="ctr"/>
                </a:tc>
                <a:tc>
                  <a:txBody>
                    <a:bodyPr/>
                    <a:lstStyle/>
                    <a:p>
                      <a:pPr algn="l" fontAlgn="ctr"/>
                      <a:r>
                        <a:rPr lang="en-US" altLang="zh-CN" sz="1500" b="0" i="0" u="none" strike="noStrike">
                          <a:solidFill>
                            <a:srgbClr val="000000"/>
                          </a:solidFill>
                          <a:latin typeface="宋体"/>
                        </a:rPr>
                        <a:t>0.0886 </a:t>
                      </a:r>
                    </a:p>
                  </a:txBody>
                  <a:tcPr anchor="ctr"/>
                </a:tc>
              </a:tr>
              <a:tr h="504056">
                <a:tc>
                  <a:txBody>
                    <a:bodyPr/>
                    <a:lstStyle/>
                    <a:p>
                      <a:pPr algn="just">
                        <a:spcAft>
                          <a:spcPts val="0"/>
                        </a:spcAft>
                      </a:pPr>
                      <a:r>
                        <a:rPr lang="zh-CN" sz="1400" kern="100">
                          <a:solidFill>
                            <a:srgbClr val="000000"/>
                          </a:solidFill>
                          <a:latin typeface="Times New Roman"/>
                          <a:ea typeface="宋体"/>
                          <a:cs typeface="Times New Roman"/>
                        </a:rPr>
                        <a:t>盐田区</a:t>
                      </a:r>
                      <a:endParaRPr lang="zh-CN" sz="1400" kern="100">
                        <a:latin typeface="Times New Roman"/>
                        <a:ea typeface="宋体"/>
                        <a:cs typeface="Times New Roman"/>
                      </a:endParaRPr>
                    </a:p>
                  </a:txBody>
                  <a:tcPr marL="68580" marR="68580" marT="0" marB="0"/>
                </a:tc>
                <a:tc>
                  <a:txBody>
                    <a:bodyPr/>
                    <a:lstStyle/>
                    <a:p>
                      <a:pPr algn="l" fontAlgn="ctr"/>
                      <a:r>
                        <a:rPr lang="en-US" altLang="zh-CN" sz="1500" b="0" i="0" u="none" strike="noStrike">
                          <a:solidFill>
                            <a:srgbClr val="000000"/>
                          </a:solidFill>
                          <a:latin typeface="宋体"/>
                        </a:rPr>
                        <a:t>0.0408 </a:t>
                      </a:r>
                    </a:p>
                  </a:txBody>
                  <a:tcPr anchor="ctr"/>
                </a:tc>
                <a:tc>
                  <a:txBody>
                    <a:bodyPr/>
                    <a:lstStyle/>
                    <a:p>
                      <a:pPr algn="l" fontAlgn="ctr"/>
                      <a:r>
                        <a:rPr lang="en-US" altLang="zh-CN" sz="1500" b="0" i="0" u="none" strike="noStrike">
                          <a:solidFill>
                            <a:srgbClr val="000000"/>
                          </a:solidFill>
                          <a:latin typeface="宋体"/>
                        </a:rPr>
                        <a:t>0.0425 </a:t>
                      </a:r>
                    </a:p>
                  </a:txBody>
                  <a:tcPr anchor="ctr"/>
                </a:tc>
                <a:tc>
                  <a:txBody>
                    <a:bodyPr/>
                    <a:lstStyle/>
                    <a:p>
                      <a:pPr algn="l" fontAlgn="ctr"/>
                      <a:r>
                        <a:rPr lang="en-US" altLang="zh-CN" sz="1500" b="0" i="0" u="none" strike="noStrike">
                          <a:solidFill>
                            <a:srgbClr val="000000"/>
                          </a:solidFill>
                          <a:latin typeface="宋体"/>
                        </a:rPr>
                        <a:t>0.0443 </a:t>
                      </a:r>
                    </a:p>
                  </a:txBody>
                  <a:tcPr anchor="ctr"/>
                </a:tc>
                <a:tc>
                  <a:txBody>
                    <a:bodyPr/>
                    <a:lstStyle/>
                    <a:p>
                      <a:pPr algn="l" fontAlgn="ctr"/>
                      <a:r>
                        <a:rPr lang="en-US" altLang="zh-CN" sz="1500" b="0" i="0" u="none" strike="noStrike">
                          <a:solidFill>
                            <a:srgbClr val="000000"/>
                          </a:solidFill>
                          <a:latin typeface="宋体"/>
                        </a:rPr>
                        <a:t>0.0461 </a:t>
                      </a:r>
                    </a:p>
                  </a:txBody>
                  <a:tcPr anchor="ctr"/>
                </a:tc>
                <a:tc>
                  <a:txBody>
                    <a:bodyPr/>
                    <a:lstStyle/>
                    <a:p>
                      <a:pPr algn="l" fontAlgn="ctr"/>
                      <a:r>
                        <a:rPr lang="en-US" altLang="zh-CN" sz="1500" b="0" i="0" u="none" strike="noStrike">
                          <a:solidFill>
                            <a:srgbClr val="000000"/>
                          </a:solidFill>
                          <a:latin typeface="宋体"/>
                        </a:rPr>
                        <a:t>0.0482 </a:t>
                      </a:r>
                    </a:p>
                  </a:txBody>
                  <a:tcPr anchor="ctr"/>
                </a:tc>
                <a:tc>
                  <a:txBody>
                    <a:bodyPr/>
                    <a:lstStyle/>
                    <a:p>
                      <a:pPr algn="l" fontAlgn="ctr"/>
                      <a:r>
                        <a:rPr lang="en-US" altLang="zh-CN" sz="1500" b="0" i="0" u="none" strike="noStrike">
                          <a:solidFill>
                            <a:srgbClr val="000000"/>
                          </a:solidFill>
                          <a:latin typeface="宋体"/>
                        </a:rPr>
                        <a:t>0.0501 </a:t>
                      </a:r>
                    </a:p>
                  </a:txBody>
                  <a:tcPr anchor="ctr"/>
                </a:tc>
                <a:tc>
                  <a:txBody>
                    <a:bodyPr/>
                    <a:lstStyle/>
                    <a:p>
                      <a:pPr algn="l" fontAlgn="ctr"/>
                      <a:r>
                        <a:rPr lang="en-US" altLang="zh-CN" sz="1500" b="0" i="0" u="none" strike="noStrike">
                          <a:solidFill>
                            <a:srgbClr val="000000"/>
                          </a:solidFill>
                          <a:latin typeface="宋体"/>
                        </a:rPr>
                        <a:t>0.0522 </a:t>
                      </a:r>
                    </a:p>
                  </a:txBody>
                  <a:tcPr anchor="ctr"/>
                </a:tc>
                <a:tc>
                  <a:txBody>
                    <a:bodyPr/>
                    <a:lstStyle/>
                    <a:p>
                      <a:pPr algn="l" fontAlgn="ctr"/>
                      <a:r>
                        <a:rPr lang="en-US" altLang="zh-CN" sz="1500" b="0" i="0" u="none" strike="noStrike">
                          <a:solidFill>
                            <a:srgbClr val="000000"/>
                          </a:solidFill>
                          <a:latin typeface="宋体"/>
                        </a:rPr>
                        <a:t>0.0544 </a:t>
                      </a:r>
                    </a:p>
                  </a:txBody>
                  <a:tcPr anchor="ctr"/>
                </a:tc>
                <a:tc>
                  <a:txBody>
                    <a:bodyPr/>
                    <a:lstStyle/>
                    <a:p>
                      <a:pPr algn="l" fontAlgn="ctr"/>
                      <a:r>
                        <a:rPr lang="en-US" altLang="zh-CN" sz="1500" b="0" i="0" u="none" strike="noStrike">
                          <a:solidFill>
                            <a:srgbClr val="000000"/>
                          </a:solidFill>
                          <a:latin typeface="宋体"/>
                        </a:rPr>
                        <a:t>0.0567 </a:t>
                      </a:r>
                    </a:p>
                  </a:txBody>
                  <a:tcPr anchor="ctr"/>
                </a:tc>
                <a:tc>
                  <a:txBody>
                    <a:bodyPr/>
                    <a:lstStyle/>
                    <a:p>
                      <a:pPr algn="l" fontAlgn="ctr"/>
                      <a:r>
                        <a:rPr lang="en-US" altLang="zh-CN" sz="1500" b="0" i="0" u="none" strike="noStrike" dirty="0">
                          <a:solidFill>
                            <a:srgbClr val="000000"/>
                          </a:solidFill>
                          <a:latin typeface="宋体"/>
                        </a:rPr>
                        <a:t>0.0590 </a:t>
                      </a:r>
                    </a:p>
                  </a:txBody>
                  <a:tcPr anchor="ctr"/>
                </a:tc>
              </a:tr>
            </a:tbl>
          </a:graphicData>
        </a:graphic>
      </p:graphicFrame>
      <p:sp>
        <p:nvSpPr>
          <p:cNvPr id="31868" name="TextBox 9"/>
          <p:cNvSpPr txBox="1">
            <a:spLocks noChangeArrowheads="1"/>
          </p:cNvSpPr>
          <p:nvPr/>
        </p:nvSpPr>
        <p:spPr bwMode="auto">
          <a:xfrm>
            <a:off x="395288" y="620713"/>
            <a:ext cx="8137525" cy="523875"/>
          </a:xfrm>
          <a:prstGeom prst="rect">
            <a:avLst/>
          </a:prstGeom>
          <a:noFill/>
          <a:ln w="9525">
            <a:noFill/>
            <a:miter lim="800000"/>
            <a:headEnd/>
            <a:tailEnd/>
          </a:ln>
        </p:spPr>
        <p:txBody>
          <a:bodyPr>
            <a:spAutoFit/>
          </a:bodyPr>
          <a:lstStyle/>
          <a:p>
            <a:r>
              <a:rPr lang="zh-CN" altLang="zh-CN" sz="2800" b="1"/>
              <a:t>未来十年各区床位数需求量</a:t>
            </a:r>
            <a:r>
              <a:rPr lang="zh-CN" altLang="en-US" sz="2800" b="1"/>
              <a:t>如表</a:t>
            </a:r>
            <a:r>
              <a:rPr lang="en-US" altLang="zh-CN" sz="2800" b="1"/>
              <a:t>(3)</a:t>
            </a:r>
            <a:r>
              <a:rPr lang="zh-CN" altLang="en-US" sz="2800" b="1"/>
              <a:t>：</a:t>
            </a:r>
            <a:r>
              <a:rPr lang="zh-CN" altLang="en-US" sz="2800"/>
              <a:t> </a:t>
            </a:r>
            <a:r>
              <a:rPr lang="zh-CN" altLang="en-US" sz="2800" b="1"/>
              <a:t>（万张）</a:t>
            </a:r>
          </a:p>
        </p:txBody>
      </p:sp>
      <p:sp>
        <p:nvSpPr>
          <p:cNvPr id="31869" name="TextBox 3"/>
          <p:cNvSpPr txBox="1">
            <a:spLocks noChangeArrowheads="1"/>
          </p:cNvSpPr>
          <p:nvPr/>
        </p:nvSpPr>
        <p:spPr bwMode="auto">
          <a:xfrm>
            <a:off x="2483123" y="5876925"/>
            <a:ext cx="5329237" cy="369888"/>
          </a:xfrm>
          <a:prstGeom prst="rect">
            <a:avLst/>
          </a:prstGeom>
          <a:noFill/>
          <a:ln w="9525">
            <a:noFill/>
            <a:miter lim="800000"/>
            <a:headEnd/>
            <a:tailEnd/>
          </a:ln>
        </p:spPr>
        <p:txBody>
          <a:bodyPr>
            <a:spAutoFit/>
          </a:bodyPr>
          <a:lstStyle/>
          <a:p>
            <a:r>
              <a:rPr lang="zh-CN" altLang="en-US" dirty="0"/>
              <a:t>表</a:t>
            </a:r>
            <a:r>
              <a:rPr lang="en-US" altLang="zh-CN" dirty="0"/>
              <a:t>(3)     </a:t>
            </a:r>
            <a:r>
              <a:rPr lang="zh-CN" altLang="en-US" dirty="0"/>
              <a:t>未来十年各区床位需求量图</a:t>
            </a:r>
          </a:p>
        </p:txBody>
      </p:sp>
    </p:spTree>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2"/>
          <p:cNvSpPr>
            <a:spLocks noGrp="1"/>
          </p:cNvSpPr>
          <p:nvPr>
            <p:ph idx="1"/>
          </p:nvPr>
        </p:nvSpPr>
        <p:spPr bwMode="auto">
          <a:xfrm>
            <a:off x="357188" y="503238"/>
            <a:ext cx="8329612" cy="32861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zh-CN" sz="2800" b="1" dirty="0" smtClean="0"/>
              <a:t>3.2   </a:t>
            </a:r>
            <a:r>
              <a:rPr lang="zh-CN" altLang="en-US" sz="2800" b="1" dirty="0" smtClean="0"/>
              <a:t>问题二</a:t>
            </a:r>
            <a:endParaRPr lang="zh-CN" altLang="en-US" sz="2800" dirty="0" smtClean="0"/>
          </a:p>
          <a:p>
            <a:pPr eaLnBrk="1" hangingPunct="1"/>
            <a:r>
              <a:rPr lang="zh-CN" altLang="en-US" sz="2800" dirty="0" smtClean="0"/>
              <a:t>通过查阅资料，得到不同年龄段人群高血压和糖尿病的患病率和住院率，结合各年龄段人口比例，求出两种疾病的住院患者人数；</a:t>
            </a:r>
            <a:endParaRPr lang="en-US" altLang="zh-CN" sz="2800" dirty="0" smtClean="0"/>
          </a:p>
          <a:p>
            <a:pPr eaLnBrk="1" hangingPunct="1"/>
            <a:r>
              <a:rPr lang="zh-CN" altLang="en-US" sz="2800" dirty="0" smtClean="0"/>
              <a:t>将研究对象确定为市级和区级医院，查询得出患者分别在市级、区级医院住院的平均天数。</a:t>
            </a:r>
          </a:p>
          <a:p>
            <a:pPr eaLnBrk="1" hangingPunct="1"/>
            <a:r>
              <a:rPr lang="zh-CN" altLang="en-US" sz="2800" dirty="0" smtClean="0"/>
              <a:t>通过公式：</a:t>
            </a:r>
            <a:endParaRPr lang="en-US" altLang="zh-CN" sz="2800" dirty="0" smtClean="0"/>
          </a:p>
          <a:p>
            <a:pPr eaLnBrk="1" hangingPunct="1"/>
            <a:endParaRPr lang="en-US" altLang="zh-CN" sz="2800" dirty="0" smtClean="0"/>
          </a:p>
          <a:p>
            <a:pPr eaLnBrk="1" hangingPunct="1"/>
            <a:endParaRPr lang="en-US" altLang="zh-CN" sz="2800" dirty="0" smtClean="0"/>
          </a:p>
          <a:p>
            <a:pPr eaLnBrk="1" hangingPunct="1"/>
            <a:endParaRPr lang="en-US" altLang="zh-CN" sz="2800" dirty="0" smtClean="0"/>
          </a:p>
          <a:p>
            <a:pPr eaLnBrk="1" hangingPunct="1">
              <a:buFontTx/>
              <a:buNone/>
            </a:pPr>
            <a:endParaRPr lang="en-US" altLang="zh-CN" sz="2800" dirty="0" smtClean="0"/>
          </a:p>
          <a:p>
            <a:pPr eaLnBrk="1" hangingPunct="1"/>
            <a:endParaRPr lang="zh-CN" altLang="en-US" sz="2800" dirty="0" smtClean="0"/>
          </a:p>
        </p:txBody>
      </p:sp>
      <p:pic>
        <p:nvPicPr>
          <p:cNvPr id="32771" name="图片 3" descr="15.png"/>
          <p:cNvPicPr>
            <a:picLocks noChangeAspect="1"/>
          </p:cNvPicPr>
          <p:nvPr/>
        </p:nvPicPr>
        <p:blipFill>
          <a:blip r:embed="rId3" cstate="print"/>
          <a:srcRect/>
          <a:stretch>
            <a:fillRect/>
          </a:stretch>
        </p:blipFill>
        <p:spPr bwMode="auto">
          <a:xfrm>
            <a:off x="468313" y="3573463"/>
            <a:ext cx="7559675" cy="2159000"/>
          </a:xfrm>
          <a:prstGeom prst="rect">
            <a:avLst/>
          </a:prstGeom>
          <a:noFill/>
          <a:ln w="9525">
            <a:noFill/>
            <a:miter lim="800000"/>
            <a:headEnd/>
            <a:tailEnd/>
          </a:ln>
        </p:spPr>
      </p:pic>
      <p:sp>
        <p:nvSpPr>
          <p:cNvPr id="32772" name="TextBox 3"/>
          <p:cNvSpPr txBox="1">
            <a:spLocks noChangeArrowheads="1"/>
          </p:cNvSpPr>
          <p:nvPr/>
        </p:nvSpPr>
        <p:spPr bwMode="auto">
          <a:xfrm>
            <a:off x="468313" y="5589588"/>
            <a:ext cx="7488237" cy="800100"/>
          </a:xfrm>
          <a:prstGeom prst="rect">
            <a:avLst/>
          </a:prstGeom>
          <a:noFill/>
          <a:ln w="9525">
            <a:noFill/>
            <a:miter lim="800000"/>
            <a:headEnd/>
            <a:tailEnd/>
          </a:ln>
        </p:spPr>
        <p:txBody>
          <a:bodyPr>
            <a:spAutoFit/>
          </a:bodyPr>
          <a:lstStyle/>
          <a:p>
            <a:pPr>
              <a:buFont typeface="Arial" charset="0"/>
              <a:buChar char="•"/>
            </a:pPr>
            <a:r>
              <a:rPr lang="zh-CN" altLang="en-US" sz="2800" dirty="0"/>
              <a:t>最终求得两种医院所需配置的病床张数。</a:t>
            </a:r>
          </a:p>
          <a:p>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wipe(down)">
                                      <p:cBhvr>
                                        <p:cTn id="7" dur="500"/>
                                        <p:tgtEl>
                                          <p:spTgt spid="32772"/>
                                        </p:tgtEl>
                                      </p:cBhvr>
                                    </p:animEffect>
                                  </p:childTnLst>
                                </p:cTn>
                              </p:par>
                              <p:par>
                                <p:cTn id="8" presetID="22" presetClass="entr" presetSubtype="4" fill="hold" nodeType="withEffect">
                                  <p:stCondLst>
                                    <p:cond delay="0"/>
                                  </p:stCondLst>
                                  <p:childTnLst>
                                    <p:set>
                                      <p:cBhvr>
                                        <p:cTn id="9" dur="1" fill="hold">
                                          <p:stCondLst>
                                            <p:cond delay="0"/>
                                          </p:stCondLst>
                                        </p:cTn>
                                        <p:tgtEl>
                                          <p:spTgt spid="32771"/>
                                        </p:tgtEl>
                                        <p:attrNameLst>
                                          <p:attrName>style.visibility</p:attrName>
                                        </p:attrNameLst>
                                      </p:cBhvr>
                                      <p:to>
                                        <p:strVal val="visible"/>
                                      </p:to>
                                    </p:set>
                                    <p:animEffect transition="in" filter="wipe(down)">
                                      <p:cBhvr>
                                        <p:cTn id="10"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bwMode="auto">
          <a:xfrm>
            <a:off x="514350" y="693738"/>
            <a:ext cx="8629650" cy="1079500"/>
          </a:xfrm>
          <a:noFill/>
          <a:ln>
            <a:miter lim="800000"/>
            <a:headEnd/>
            <a:tailEnd/>
          </a:ln>
        </p:spPr>
        <p:txBody>
          <a:bodyPr vert="horz" wrap="square" lIns="91440" tIns="45720" rIns="91440" bIns="45720" numCol="1" anchor="t" anchorCtr="0" compatLnSpc="1">
            <a:prstTxWarp prst="textNoShape">
              <a:avLst/>
            </a:prstTxWarp>
          </a:bodyPr>
          <a:lstStyle/>
          <a:p>
            <a:r>
              <a:rPr lang="en-US" altLang="zh-CN" sz="2800" b="1" dirty="0" smtClean="0"/>
              <a:t>3.2.1</a:t>
            </a:r>
            <a:r>
              <a:rPr lang="en-US" altLang="zh-CN" sz="2400" dirty="0" smtClean="0"/>
              <a:t/>
            </a:r>
            <a:br>
              <a:rPr lang="en-US" altLang="zh-CN" sz="2400" dirty="0" smtClean="0"/>
            </a:br>
            <a:r>
              <a:rPr lang="zh-CN" altLang="zh-CN" sz="2000" dirty="0" smtClean="0"/>
              <a:t>通过查阅资料，得到了高血压和糖尿病的不同年龄段患病率表如</a:t>
            </a:r>
            <a:r>
              <a:rPr lang="zh-CN" altLang="en-US" sz="2000" dirty="0" smtClean="0"/>
              <a:t>表</a:t>
            </a:r>
            <a:r>
              <a:rPr lang="en-US" altLang="zh-CN" sz="2000" dirty="0" smtClean="0"/>
              <a:t>(4),(5)</a:t>
            </a:r>
            <a:r>
              <a:rPr lang="zh-CN" altLang="en-US" sz="2000" dirty="0" smtClean="0"/>
              <a:t>：</a:t>
            </a:r>
            <a:r>
              <a:rPr lang="zh-CN" altLang="zh-CN" sz="2400" dirty="0" smtClean="0"/>
              <a:t/>
            </a:r>
            <a:br>
              <a:rPr lang="zh-CN" altLang="zh-CN" sz="2400" dirty="0" smtClean="0"/>
            </a:br>
            <a:endParaRPr lang="zh-CN" altLang="en-US" sz="2400" dirty="0" smtClean="0"/>
          </a:p>
        </p:txBody>
      </p:sp>
      <p:graphicFrame>
        <p:nvGraphicFramePr>
          <p:cNvPr id="4" name="内容占位符 3"/>
          <p:cNvGraphicFramePr>
            <a:graphicFrameLocks noGrp="1"/>
          </p:cNvGraphicFramePr>
          <p:nvPr>
            <p:ph idx="1"/>
          </p:nvPr>
        </p:nvGraphicFramePr>
        <p:xfrm>
          <a:off x="611189" y="1628775"/>
          <a:ext cx="8065267" cy="1463040"/>
        </p:xfrm>
        <a:graphic>
          <a:graphicData uri="http://schemas.openxmlformats.org/drawingml/2006/table">
            <a:tbl>
              <a:tblPr/>
              <a:tblGrid>
                <a:gridCol w="1296142"/>
                <a:gridCol w="830890"/>
                <a:gridCol w="989167"/>
                <a:gridCol w="989167"/>
                <a:gridCol w="990783"/>
                <a:gridCol w="989167"/>
                <a:gridCol w="989167"/>
                <a:gridCol w="990784"/>
              </a:tblGrid>
              <a:tr h="684213">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rPr>
                        <a:t>不同</a:t>
                      </a:r>
                      <a:endPar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rPr>
                        <a:t>年龄段</a:t>
                      </a:r>
                      <a:endParaRPr kumimoji="0" lang="zh-CN" altLang="en-US" sz="1600" b="1" i="0" u="none" strike="noStrike" cap="none" normalizeH="0" baseline="0" dirty="0" smtClean="0">
                        <a:ln>
                          <a:noFill/>
                        </a:ln>
                        <a:solidFill>
                          <a:srgbClr val="FFFFFF"/>
                        </a:solidFill>
                        <a:effectLst/>
                        <a:latin typeface="Times New Roman" pitchFamily="18" charset="0"/>
                        <a:ea typeface="宋体" pitchFamily="2" charset="-122"/>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&lt;15</a:t>
                      </a:r>
                      <a:endParaRPr kumimoji="0" lang="zh-CN" altLang="zh-CN" sz="1600" b="1" i="0" u="none" strike="noStrike" cap="none" normalizeH="0" baseline="0" smtClean="0">
                        <a:ln>
                          <a:noFill/>
                        </a:ln>
                        <a:solidFill>
                          <a:srgbClr val="FFFFFF"/>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15-24</a:t>
                      </a:r>
                      <a:endParaRPr kumimoji="0" lang="zh-CN" altLang="zh-CN" sz="1600" b="1" i="0" u="none" strike="noStrike" cap="none" normalizeH="0" baseline="0" smtClean="0">
                        <a:ln>
                          <a:noFill/>
                        </a:ln>
                        <a:solidFill>
                          <a:srgbClr val="FFFFFF"/>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rPr>
                        <a:t>25-34</a:t>
                      </a:r>
                      <a:endParaRPr kumimoji="0" lang="zh-CN" altLang="zh-CN" sz="1600" b="1" i="0" u="none" strike="noStrike" cap="none" normalizeH="0" baseline="0" dirty="0" smtClean="0">
                        <a:ln>
                          <a:noFill/>
                        </a:ln>
                        <a:solidFill>
                          <a:srgbClr val="FFFFFF"/>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35-44</a:t>
                      </a:r>
                      <a:endParaRPr kumimoji="0" lang="zh-CN" altLang="zh-CN" sz="1600" b="1" i="0" u="none" strike="noStrike" cap="none" normalizeH="0" baseline="0" smtClean="0">
                        <a:ln>
                          <a:noFill/>
                        </a:ln>
                        <a:solidFill>
                          <a:srgbClr val="FFFFFF"/>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45-54</a:t>
                      </a:r>
                      <a:endParaRPr kumimoji="0" lang="zh-CN" altLang="zh-CN" sz="1600" b="1" i="0" u="none" strike="noStrike" cap="none" normalizeH="0" baseline="0" smtClean="0">
                        <a:ln>
                          <a:noFill/>
                        </a:ln>
                        <a:solidFill>
                          <a:srgbClr val="FFFFFF"/>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55-64</a:t>
                      </a:r>
                      <a:endParaRPr kumimoji="0" lang="zh-CN" altLang="zh-CN" sz="1600" b="1" i="0" u="none" strike="noStrike" cap="none" normalizeH="0" baseline="0" smtClean="0">
                        <a:ln>
                          <a:noFill/>
                        </a:ln>
                        <a:solidFill>
                          <a:srgbClr val="FFFFFF"/>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&gt;65</a:t>
                      </a:r>
                      <a:endParaRPr kumimoji="0" lang="zh-CN" altLang="zh-CN" sz="1600" b="1" i="0" u="none" strike="noStrike" cap="none" normalizeH="0" baseline="0" smtClean="0">
                        <a:ln>
                          <a:noFill/>
                        </a:ln>
                        <a:solidFill>
                          <a:srgbClr val="FFFFFF"/>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84213">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rPr>
                        <a:t>高血压</a:t>
                      </a:r>
                      <a:endParaRPr kumimoji="0" lang="en-US" altLang="zh-CN" sz="1600" b="1" i="0" u="none" strike="noStrike" cap="none" normalizeH="0" baseline="0" smtClean="0">
                        <a:ln>
                          <a:noFill/>
                        </a:ln>
                        <a:solidFill>
                          <a:srgbClr val="000000"/>
                        </a:solidFill>
                        <a:effectLst/>
                        <a:latin typeface="Times New Roman" pitchFamily="18" charset="0"/>
                        <a:ea typeface="宋体" pitchFamily="2" charset="-122"/>
                      </a:endParaRPr>
                    </a:p>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rPr>
                        <a:t>患病率（</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rPr>
                        <a:t>%</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rPr>
                        <a:t>）</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0</a:t>
                      </a:r>
                      <a:endParaRPr kumimoji="0" lang="zh-CN"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7.8</a:t>
                      </a:r>
                      <a:endParaRPr kumimoji="0" lang="zh-CN"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15.2</a:t>
                      </a:r>
                      <a:endParaRPr kumimoji="0" lang="zh-CN"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27.5</a:t>
                      </a:r>
                      <a:endParaRPr kumimoji="0" lang="zh-CN"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38.5</a:t>
                      </a:r>
                      <a:endParaRPr kumimoji="0" lang="zh-CN"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pitchFamily="2" charset="-122"/>
                          <a:ea typeface="宋体" pitchFamily="2" charset="-122"/>
                        </a:rPr>
                        <a:t>58.4</a:t>
                      </a:r>
                      <a:endParaRPr kumimoji="0" lang="zh-CN"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rPr>
                        <a:t>63.8</a:t>
                      </a:r>
                      <a:endParaRPr kumimoji="0" lang="zh-CN"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bl>
          </a:graphicData>
        </a:graphic>
      </p:graphicFrame>
      <p:sp>
        <p:nvSpPr>
          <p:cNvPr id="33824" name="TextBox 4"/>
          <p:cNvSpPr txBox="1">
            <a:spLocks noChangeArrowheads="1"/>
          </p:cNvSpPr>
          <p:nvPr/>
        </p:nvSpPr>
        <p:spPr bwMode="auto">
          <a:xfrm>
            <a:off x="395288" y="3287713"/>
            <a:ext cx="4392612" cy="646112"/>
          </a:xfrm>
          <a:prstGeom prst="rect">
            <a:avLst/>
          </a:prstGeom>
          <a:noFill/>
          <a:ln w="9525">
            <a:noFill/>
            <a:miter lim="800000"/>
            <a:headEnd/>
            <a:tailEnd/>
          </a:ln>
        </p:spPr>
        <p:txBody>
          <a:bodyPr>
            <a:spAutoFit/>
          </a:bodyPr>
          <a:lstStyle/>
          <a:p>
            <a:r>
              <a:rPr lang="zh-CN" altLang="en-US"/>
              <a:t>   绘制成</a:t>
            </a:r>
            <a:r>
              <a:rPr lang="zh-CN" altLang="zh-CN"/>
              <a:t>柱状图如</a:t>
            </a:r>
            <a:r>
              <a:rPr lang="zh-CN" altLang="en-US"/>
              <a:t>图</a:t>
            </a:r>
            <a:r>
              <a:rPr lang="en-US" altLang="zh-CN"/>
              <a:t>(7),(8)</a:t>
            </a:r>
            <a:r>
              <a:rPr lang="zh-CN" altLang="zh-CN"/>
              <a:t>：</a:t>
            </a:r>
          </a:p>
          <a:p>
            <a:endParaRPr lang="zh-CN" altLang="en-US"/>
          </a:p>
        </p:txBody>
      </p:sp>
      <p:pic>
        <p:nvPicPr>
          <p:cNvPr id="33825" name="Picture 2"/>
          <p:cNvPicPr>
            <a:picLocks noChangeAspect="1" noChangeArrowheads="1"/>
          </p:cNvPicPr>
          <p:nvPr/>
        </p:nvPicPr>
        <p:blipFill>
          <a:blip r:embed="rId3" cstate="print"/>
          <a:srcRect/>
          <a:stretch>
            <a:fillRect/>
          </a:stretch>
        </p:blipFill>
        <p:spPr bwMode="auto">
          <a:xfrm>
            <a:off x="611188" y="3644900"/>
            <a:ext cx="6767512" cy="2486025"/>
          </a:xfrm>
          <a:prstGeom prst="rect">
            <a:avLst/>
          </a:prstGeom>
          <a:noFill/>
          <a:ln w="9525">
            <a:noFill/>
            <a:miter lim="800000"/>
            <a:headEnd/>
            <a:tailEnd/>
          </a:ln>
        </p:spPr>
      </p:pic>
      <p:sp>
        <p:nvSpPr>
          <p:cNvPr id="33826" name="TextBox 5"/>
          <p:cNvSpPr txBox="1">
            <a:spLocks noChangeArrowheads="1"/>
          </p:cNvSpPr>
          <p:nvPr/>
        </p:nvSpPr>
        <p:spPr bwMode="auto">
          <a:xfrm>
            <a:off x="3348038" y="3068638"/>
            <a:ext cx="3527425" cy="307975"/>
          </a:xfrm>
          <a:prstGeom prst="rect">
            <a:avLst/>
          </a:prstGeom>
          <a:noFill/>
          <a:ln w="9525">
            <a:noFill/>
            <a:miter lim="800000"/>
            <a:headEnd/>
            <a:tailEnd/>
          </a:ln>
        </p:spPr>
        <p:txBody>
          <a:bodyPr>
            <a:spAutoFit/>
          </a:bodyPr>
          <a:lstStyle/>
          <a:p>
            <a:r>
              <a:rPr lang="zh-CN" altLang="en-US" sz="1400"/>
              <a:t>表</a:t>
            </a:r>
            <a:r>
              <a:rPr lang="en-US" altLang="zh-CN" sz="1400"/>
              <a:t>(4)    </a:t>
            </a:r>
            <a:r>
              <a:rPr lang="zh-CN" altLang="en-US" sz="1400"/>
              <a:t>各年龄段高血压患病率</a:t>
            </a:r>
          </a:p>
        </p:txBody>
      </p:sp>
      <p:sp>
        <p:nvSpPr>
          <p:cNvPr id="33827" name="TextBox 7"/>
          <p:cNvSpPr txBox="1">
            <a:spLocks noChangeArrowheads="1"/>
          </p:cNvSpPr>
          <p:nvPr/>
        </p:nvSpPr>
        <p:spPr bwMode="auto">
          <a:xfrm>
            <a:off x="3059113" y="6165850"/>
            <a:ext cx="3529012" cy="307975"/>
          </a:xfrm>
          <a:prstGeom prst="rect">
            <a:avLst/>
          </a:prstGeom>
          <a:noFill/>
          <a:ln w="9525">
            <a:noFill/>
            <a:miter lim="800000"/>
            <a:headEnd/>
            <a:tailEnd/>
          </a:ln>
        </p:spPr>
        <p:txBody>
          <a:bodyPr>
            <a:spAutoFit/>
          </a:bodyPr>
          <a:lstStyle/>
          <a:p>
            <a:r>
              <a:rPr lang="zh-CN" altLang="en-US" sz="1400"/>
              <a:t>图</a:t>
            </a:r>
            <a:r>
              <a:rPr lang="en-US" altLang="zh-CN" sz="1400"/>
              <a:t>(7)     </a:t>
            </a:r>
            <a:r>
              <a:rPr lang="zh-CN" altLang="en-US" sz="1400"/>
              <a:t>柱状分布图</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825"/>
                                        </p:tgtEl>
                                        <p:attrNameLst>
                                          <p:attrName>style.visibility</p:attrName>
                                        </p:attrNameLst>
                                      </p:cBhvr>
                                      <p:to>
                                        <p:strVal val="visible"/>
                                      </p:to>
                                    </p:set>
                                    <p:animEffect transition="in" filter="wipe(down)">
                                      <p:cBhvr>
                                        <p:cTn id="7" dur="500"/>
                                        <p:tgtEl>
                                          <p:spTgt spid="338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827"/>
                                        </p:tgtEl>
                                        <p:attrNameLst>
                                          <p:attrName>style.visibility</p:attrName>
                                        </p:attrNameLst>
                                      </p:cBhvr>
                                      <p:to>
                                        <p:strVal val="visible"/>
                                      </p:to>
                                    </p:set>
                                    <p:animEffect transition="in" filter="wipe(down)">
                                      <p:cBhvr>
                                        <p:cTn id="10" dur="500"/>
                                        <p:tgtEl>
                                          <p:spTgt spid="33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ctr" eaLnBrk="1" hangingPunct="1"/>
            <a:r>
              <a:rPr lang="zh-CN" altLang="en-US" sz="4800" b="1" smtClean="0">
                <a:solidFill>
                  <a:srgbClr val="000000"/>
                </a:solidFill>
              </a:rPr>
              <a:t>目        录</a:t>
            </a:r>
            <a:endParaRPr lang="en-US" altLang="zh-CN" sz="4800" b="1" smtClean="0">
              <a:solidFill>
                <a:srgbClr val="000000"/>
              </a:solidFill>
            </a:endParaRPr>
          </a:p>
        </p:txBody>
      </p:sp>
      <p:grpSp>
        <p:nvGrpSpPr>
          <p:cNvPr id="18435" name="Group 38"/>
          <p:cNvGrpSpPr>
            <a:grpSpLocks/>
          </p:cNvGrpSpPr>
          <p:nvPr/>
        </p:nvGrpSpPr>
        <p:grpSpPr bwMode="auto">
          <a:xfrm>
            <a:off x="1550988" y="1916113"/>
            <a:ext cx="5410200" cy="665162"/>
            <a:chOff x="1248" y="1371"/>
            <a:chExt cx="3408" cy="419"/>
          </a:xfrm>
        </p:grpSpPr>
        <p:grpSp>
          <p:nvGrpSpPr>
            <p:cNvPr id="18468" name="Group 10"/>
            <p:cNvGrpSpPr>
              <a:grpSpLocks/>
            </p:cNvGrpSpPr>
            <p:nvPr/>
          </p:nvGrpSpPr>
          <p:grpSpPr bwMode="auto">
            <a:xfrm>
              <a:off x="1248" y="1371"/>
              <a:ext cx="480" cy="419"/>
              <a:chOff x="1110" y="2656"/>
              <a:chExt cx="1549" cy="1351"/>
            </a:xfrm>
          </p:grpSpPr>
          <p:sp>
            <p:nvSpPr>
              <p:cNvPr id="18472" name="AutoShape 11"/>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endParaRPr lang="zh-CN" altLang="en-US"/>
              </a:p>
            </p:txBody>
          </p:sp>
          <p:sp>
            <p:nvSpPr>
              <p:cNvPr id="18473" name="AutoShape 12"/>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p>
            </p:txBody>
          </p:sp>
          <p:sp>
            <p:nvSpPr>
              <p:cNvPr id="61453" name="AutoShape 13"/>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bg1"/>
                </a:solidFill>
                <a:miter lim="800000"/>
                <a:headEnd/>
                <a:tailEnd/>
              </a:ln>
              <a:effectLst/>
            </p:spPr>
            <p:txBody>
              <a:bodyPr wrap="none" anchor="ctr"/>
              <a:lstStyle/>
              <a:p>
                <a:pPr>
                  <a:defRPr/>
                </a:pPr>
                <a:endParaRPr lang="zh-CN" altLang="en-US"/>
              </a:p>
            </p:txBody>
          </p:sp>
        </p:grpSp>
        <p:sp>
          <p:nvSpPr>
            <p:cNvPr id="18469" name="Line 18"/>
            <p:cNvSpPr>
              <a:spLocks noChangeShapeType="1"/>
            </p:cNvSpPr>
            <p:nvPr/>
          </p:nvSpPr>
          <p:spPr bwMode="auto">
            <a:xfrm>
              <a:off x="1632" y="1755"/>
              <a:ext cx="3024" cy="0"/>
            </a:xfrm>
            <a:prstGeom prst="line">
              <a:avLst/>
            </a:prstGeom>
            <a:noFill/>
            <a:ln w="25400">
              <a:solidFill>
                <a:schemeClr val="folHlink"/>
              </a:solidFill>
              <a:prstDash val="sysDot"/>
              <a:round/>
              <a:headEnd/>
              <a:tailEnd type="oval" w="med" len="med"/>
            </a:ln>
          </p:spPr>
          <p:txBody>
            <a:bodyPr wrap="none" anchor="ctr"/>
            <a:lstStyle/>
            <a:p>
              <a:endParaRPr lang="zh-CN" altLang="en-US"/>
            </a:p>
          </p:txBody>
        </p:sp>
        <p:sp>
          <p:nvSpPr>
            <p:cNvPr id="18470" name="Text Box 19"/>
            <p:cNvSpPr txBox="1">
              <a:spLocks noChangeArrowheads="1"/>
            </p:cNvSpPr>
            <p:nvPr/>
          </p:nvSpPr>
          <p:spPr bwMode="auto">
            <a:xfrm>
              <a:off x="2256" y="1419"/>
              <a:ext cx="571" cy="330"/>
            </a:xfrm>
            <a:prstGeom prst="rect">
              <a:avLst/>
            </a:prstGeom>
            <a:noFill/>
            <a:ln w="9525" algn="ctr">
              <a:noFill/>
              <a:miter lim="800000"/>
              <a:headEnd/>
              <a:tailEnd/>
            </a:ln>
          </p:spPr>
          <p:txBody>
            <a:bodyPr wrap="none">
              <a:spAutoFit/>
            </a:bodyPr>
            <a:lstStyle/>
            <a:p>
              <a:pPr eaLnBrk="0" hangingPunct="0"/>
              <a:r>
                <a:rPr lang="zh-CN" altLang="en-US" sz="2800" b="1"/>
                <a:t>摘要</a:t>
              </a:r>
              <a:endParaRPr lang="en-US" altLang="zh-CN" sz="2800" b="1"/>
            </a:p>
          </p:txBody>
        </p:sp>
        <p:sp>
          <p:nvSpPr>
            <p:cNvPr id="18471" name="Text Box 20"/>
            <p:cNvSpPr txBox="1">
              <a:spLocks noChangeArrowheads="1"/>
            </p:cNvSpPr>
            <p:nvPr/>
          </p:nvSpPr>
          <p:spPr bwMode="gray">
            <a:xfrm>
              <a:off x="1372" y="1433"/>
              <a:ext cx="223" cy="288"/>
            </a:xfrm>
            <a:prstGeom prst="rect">
              <a:avLst/>
            </a:prstGeom>
            <a:noFill/>
            <a:ln w="9525" algn="ctr">
              <a:noFill/>
              <a:miter lim="800000"/>
              <a:headEnd/>
              <a:tailEnd/>
            </a:ln>
          </p:spPr>
          <p:txBody>
            <a:bodyPr wrap="none">
              <a:spAutoFit/>
            </a:bodyPr>
            <a:lstStyle/>
            <a:p>
              <a:pPr algn="ctr" eaLnBrk="0" hangingPunct="0"/>
              <a:r>
                <a:rPr lang="en-US" altLang="zh-CN" sz="2400" b="1">
                  <a:solidFill>
                    <a:schemeClr val="bg1"/>
                  </a:solidFill>
                </a:rPr>
                <a:t>1</a:t>
              </a:r>
            </a:p>
          </p:txBody>
        </p:sp>
      </p:grpSp>
      <p:grpSp>
        <p:nvGrpSpPr>
          <p:cNvPr id="18436" name="Group 39"/>
          <p:cNvGrpSpPr>
            <a:grpSpLocks/>
          </p:cNvGrpSpPr>
          <p:nvPr/>
        </p:nvGrpSpPr>
        <p:grpSpPr bwMode="auto">
          <a:xfrm>
            <a:off x="1550988" y="2830513"/>
            <a:ext cx="5410200" cy="665162"/>
            <a:chOff x="1248" y="1947"/>
            <a:chExt cx="3408" cy="419"/>
          </a:xfrm>
        </p:grpSpPr>
        <p:grpSp>
          <p:nvGrpSpPr>
            <p:cNvPr id="18461" name="Group 14"/>
            <p:cNvGrpSpPr>
              <a:grpSpLocks/>
            </p:cNvGrpSpPr>
            <p:nvPr/>
          </p:nvGrpSpPr>
          <p:grpSpPr bwMode="auto">
            <a:xfrm>
              <a:off x="1248" y="1947"/>
              <a:ext cx="480" cy="419"/>
              <a:chOff x="3174" y="2656"/>
              <a:chExt cx="1549" cy="1351"/>
            </a:xfrm>
          </p:grpSpPr>
          <p:sp>
            <p:nvSpPr>
              <p:cNvPr id="18465" name="AutoShape 15"/>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endParaRPr lang="zh-CN" altLang="en-US"/>
              </a:p>
            </p:txBody>
          </p:sp>
          <p:sp>
            <p:nvSpPr>
              <p:cNvPr id="18466" name="AutoShape 16"/>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p>
            </p:txBody>
          </p:sp>
          <p:sp>
            <p:nvSpPr>
              <p:cNvPr id="61457" name="AutoShape 17"/>
              <p:cNvSpPr>
                <a:spLocks noChangeArrowheads="1"/>
              </p:cNvSpPr>
              <p:nvPr/>
            </p:nvSpPr>
            <p:spPr bwMode="gray">
              <a:xfrm>
                <a:off x="3264" y="2737"/>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bg1"/>
                </a:solidFill>
                <a:miter lim="800000"/>
                <a:headEnd/>
                <a:tailEnd/>
              </a:ln>
              <a:effectLst/>
            </p:spPr>
            <p:txBody>
              <a:bodyPr wrap="none" anchor="ctr"/>
              <a:lstStyle/>
              <a:p>
                <a:pPr>
                  <a:defRPr/>
                </a:pPr>
                <a:endParaRPr lang="zh-CN" altLang="en-US"/>
              </a:p>
            </p:txBody>
          </p:sp>
        </p:grpSp>
        <p:sp>
          <p:nvSpPr>
            <p:cNvPr id="18462" name="Line 21"/>
            <p:cNvSpPr>
              <a:spLocks noChangeShapeType="1"/>
            </p:cNvSpPr>
            <p:nvPr/>
          </p:nvSpPr>
          <p:spPr bwMode="auto">
            <a:xfrm>
              <a:off x="1632" y="2331"/>
              <a:ext cx="3024" cy="0"/>
            </a:xfrm>
            <a:prstGeom prst="line">
              <a:avLst/>
            </a:prstGeom>
            <a:noFill/>
            <a:ln w="25400">
              <a:solidFill>
                <a:schemeClr val="folHlink"/>
              </a:solidFill>
              <a:prstDash val="sysDot"/>
              <a:round/>
              <a:headEnd/>
              <a:tailEnd type="oval" w="med" len="med"/>
            </a:ln>
          </p:spPr>
          <p:txBody>
            <a:bodyPr wrap="none" anchor="ctr"/>
            <a:lstStyle/>
            <a:p>
              <a:endParaRPr lang="zh-CN" altLang="en-US"/>
            </a:p>
          </p:txBody>
        </p:sp>
        <p:sp>
          <p:nvSpPr>
            <p:cNvPr id="18463" name="Text Box 22"/>
            <p:cNvSpPr txBox="1">
              <a:spLocks noChangeArrowheads="1"/>
            </p:cNvSpPr>
            <p:nvPr/>
          </p:nvSpPr>
          <p:spPr bwMode="auto">
            <a:xfrm>
              <a:off x="2256" y="1995"/>
              <a:ext cx="1707" cy="330"/>
            </a:xfrm>
            <a:prstGeom prst="rect">
              <a:avLst/>
            </a:prstGeom>
            <a:noFill/>
            <a:ln w="9525" algn="ctr">
              <a:noFill/>
              <a:miter lim="800000"/>
              <a:headEnd/>
              <a:tailEnd/>
            </a:ln>
          </p:spPr>
          <p:txBody>
            <a:bodyPr wrap="none">
              <a:spAutoFit/>
            </a:bodyPr>
            <a:lstStyle/>
            <a:p>
              <a:pPr eaLnBrk="0" hangingPunct="0"/>
              <a:r>
                <a:rPr lang="zh-CN" altLang="en-US" sz="2800" b="1"/>
                <a:t>问题提出及分析</a:t>
              </a:r>
              <a:endParaRPr lang="en-US" altLang="zh-CN" sz="2800" b="1"/>
            </a:p>
          </p:txBody>
        </p:sp>
        <p:sp>
          <p:nvSpPr>
            <p:cNvPr id="18464" name="Text Box 23"/>
            <p:cNvSpPr txBox="1">
              <a:spLocks noChangeArrowheads="1"/>
            </p:cNvSpPr>
            <p:nvPr/>
          </p:nvSpPr>
          <p:spPr bwMode="gray">
            <a:xfrm>
              <a:off x="1372" y="2009"/>
              <a:ext cx="223" cy="288"/>
            </a:xfrm>
            <a:prstGeom prst="rect">
              <a:avLst/>
            </a:prstGeom>
            <a:noFill/>
            <a:ln w="9525" algn="ctr">
              <a:noFill/>
              <a:miter lim="800000"/>
              <a:headEnd/>
              <a:tailEnd/>
            </a:ln>
          </p:spPr>
          <p:txBody>
            <a:bodyPr wrap="none">
              <a:spAutoFit/>
            </a:bodyPr>
            <a:lstStyle/>
            <a:p>
              <a:pPr algn="ctr" eaLnBrk="0" hangingPunct="0"/>
              <a:r>
                <a:rPr lang="en-US" altLang="zh-CN" sz="2400" b="1">
                  <a:solidFill>
                    <a:schemeClr val="bg1"/>
                  </a:solidFill>
                </a:rPr>
                <a:t>2</a:t>
              </a:r>
            </a:p>
          </p:txBody>
        </p:sp>
      </p:grpSp>
      <p:grpSp>
        <p:nvGrpSpPr>
          <p:cNvPr id="18437" name="Group 40"/>
          <p:cNvGrpSpPr>
            <a:grpSpLocks/>
          </p:cNvGrpSpPr>
          <p:nvPr/>
        </p:nvGrpSpPr>
        <p:grpSpPr bwMode="auto">
          <a:xfrm>
            <a:off x="1550988" y="3722688"/>
            <a:ext cx="5410200" cy="665162"/>
            <a:chOff x="1248" y="2509"/>
            <a:chExt cx="3408" cy="419"/>
          </a:xfrm>
        </p:grpSpPr>
        <p:grpSp>
          <p:nvGrpSpPr>
            <p:cNvPr id="18454" name="Group 24"/>
            <p:cNvGrpSpPr>
              <a:grpSpLocks/>
            </p:cNvGrpSpPr>
            <p:nvPr/>
          </p:nvGrpSpPr>
          <p:grpSpPr bwMode="auto">
            <a:xfrm>
              <a:off x="1248" y="2509"/>
              <a:ext cx="480" cy="419"/>
              <a:chOff x="1110" y="2656"/>
              <a:chExt cx="1549" cy="1351"/>
            </a:xfrm>
          </p:grpSpPr>
          <p:sp>
            <p:nvSpPr>
              <p:cNvPr id="18458" name="AutoShape 25"/>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endParaRPr lang="zh-CN" altLang="en-US"/>
              </a:p>
            </p:txBody>
          </p:sp>
          <p:sp>
            <p:nvSpPr>
              <p:cNvPr id="18459" name="AutoShape 26"/>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p>
            </p:txBody>
          </p:sp>
          <p:sp>
            <p:nvSpPr>
              <p:cNvPr id="61467" name="AutoShape 27"/>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bg1"/>
                </a:solidFill>
                <a:miter lim="800000"/>
                <a:headEnd/>
                <a:tailEnd/>
              </a:ln>
              <a:effectLst/>
            </p:spPr>
            <p:txBody>
              <a:bodyPr wrap="none" anchor="ctr"/>
              <a:lstStyle/>
              <a:p>
                <a:pPr>
                  <a:defRPr/>
                </a:pPr>
                <a:endParaRPr lang="zh-CN" altLang="en-US"/>
              </a:p>
            </p:txBody>
          </p:sp>
        </p:grpSp>
        <p:sp>
          <p:nvSpPr>
            <p:cNvPr id="18455" name="Line 32"/>
            <p:cNvSpPr>
              <a:spLocks noChangeShapeType="1"/>
            </p:cNvSpPr>
            <p:nvPr/>
          </p:nvSpPr>
          <p:spPr bwMode="auto">
            <a:xfrm>
              <a:off x="1632" y="2893"/>
              <a:ext cx="3024" cy="0"/>
            </a:xfrm>
            <a:prstGeom prst="line">
              <a:avLst/>
            </a:prstGeom>
            <a:noFill/>
            <a:ln w="25400">
              <a:solidFill>
                <a:schemeClr val="folHlink"/>
              </a:solidFill>
              <a:prstDash val="sysDot"/>
              <a:round/>
              <a:headEnd/>
              <a:tailEnd type="oval" w="med" len="med"/>
            </a:ln>
          </p:spPr>
          <p:txBody>
            <a:bodyPr wrap="none" anchor="ctr"/>
            <a:lstStyle/>
            <a:p>
              <a:endParaRPr lang="zh-CN" altLang="en-US"/>
            </a:p>
          </p:txBody>
        </p:sp>
        <p:sp>
          <p:nvSpPr>
            <p:cNvPr id="18456" name="Text Box 33"/>
            <p:cNvSpPr txBox="1">
              <a:spLocks noChangeArrowheads="1"/>
            </p:cNvSpPr>
            <p:nvPr/>
          </p:nvSpPr>
          <p:spPr bwMode="auto">
            <a:xfrm>
              <a:off x="2256" y="2557"/>
              <a:ext cx="1025" cy="330"/>
            </a:xfrm>
            <a:prstGeom prst="rect">
              <a:avLst/>
            </a:prstGeom>
            <a:noFill/>
            <a:ln w="9525" algn="ctr">
              <a:noFill/>
              <a:miter lim="800000"/>
              <a:headEnd/>
              <a:tailEnd/>
            </a:ln>
          </p:spPr>
          <p:txBody>
            <a:bodyPr wrap="none">
              <a:spAutoFit/>
            </a:bodyPr>
            <a:lstStyle/>
            <a:p>
              <a:pPr eaLnBrk="0" hangingPunct="0"/>
              <a:r>
                <a:rPr lang="zh-CN" altLang="en-US" sz="2800" b="1"/>
                <a:t>建模过程</a:t>
              </a:r>
              <a:endParaRPr lang="en-US" altLang="zh-CN" sz="2800" b="1"/>
            </a:p>
          </p:txBody>
        </p:sp>
        <p:sp>
          <p:nvSpPr>
            <p:cNvPr id="18457" name="Text Box 34"/>
            <p:cNvSpPr txBox="1">
              <a:spLocks noChangeArrowheads="1"/>
            </p:cNvSpPr>
            <p:nvPr/>
          </p:nvSpPr>
          <p:spPr bwMode="gray">
            <a:xfrm>
              <a:off x="1372" y="2571"/>
              <a:ext cx="223" cy="288"/>
            </a:xfrm>
            <a:prstGeom prst="rect">
              <a:avLst/>
            </a:prstGeom>
            <a:noFill/>
            <a:ln w="9525" algn="ctr">
              <a:noFill/>
              <a:miter lim="800000"/>
              <a:headEnd/>
              <a:tailEnd/>
            </a:ln>
          </p:spPr>
          <p:txBody>
            <a:bodyPr wrap="none">
              <a:spAutoFit/>
            </a:bodyPr>
            <a:lstStyle/>
            <a:p>
              <a:pPr algn="ctr" eaLnBrk="0" hangingPunct="0"/>
              <a:r>
                <a:rPr lang="en-US" altLang="zh-CN" sz="2400" b="1">
                  <a:solidFill>
                    <a:schemeClr val="bg1"/>
                  </a:solidFill>
                </a:rPr>
                <a:t>3</a:t>
              </a:r>
            </a:p>
          </p:txBody>
        </p:sp>
      </p:grpSp>
      <p:grpSp>
        <p:nvGrpSpPr>
          <p:cNvPr id="18438" name="Group 41"/>
          <p:cNvGrpSpPr>
            <a:grpSpLocks/>
          </p:cNvGrpSpPr>
          <p:nvPr/>
        </p:nvGrpSpPr>
        <p:grpSpPr bwMode="auto">
          <a:xfrm>
            <a:off x="1550988" y="4637088"/>
            <a:ext cx="5410200" cy="665162"/>
            <a:chOff x="1248" y="3085"/>
            <a:chExt cx="3408" cy="419"/>
          </a:xfrm>
        </p:grpSpPr>
        <p:grpSp>
          <p:nvGrpSpPr>
            <p:cNvPr id="18447" name="Group 28"/>
            <p:cNvGrpSpPr>
              <a:grpSpLocks/>
            </p:cNvGrpSpPr>
            <p:nvPr/>
          </p:nvGrpSpPr>
          <p:grpSpPr bwMode="auto">
            <a:xfrm>
              <a:off x="1248" y="3085"/>
              <a:ext cx="480" cy="419"/>
              <a:chOff x="3174" y="2656"/>
              <a:chExt cx="1549" cy="1351"/>
            </a:xfrm>
          </p:grpSpPr>
          <p:sp>
            <p:nvSpPr>
              <p:cNvPr id="18451" name="AutoShape 29"/>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endParaRPr lang="zh-CN" altLang="en-US"/>
              </a:p>
            </p:txBody>
          </p:sp>
          <p:sp>
            <p:nvSpPr>
              <p:cNvPr id="18452" name="AutoShape 30"/>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p>
            </p:txBody>
          </p:sp>
          <p:sp>
            <p:nvSpPr>
              <p:cNvPr id="61471" name="AutoShape 31"/>
              <p:cNvSpPr>
                <a:spLocks noChangeArrowheads="1"/>
              </p:cNvSpPr>
              <p:nvPr/>
            </p:nvSpPr>
            <p:spPr bwMode="gray">
              <a:xfrm>
                <a:off x="3264" y="2737"/>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bg1"/>
                </a:solidFill>
                <a:miter lim="800000"/>
                <a:headEnd/>
                <a:tailEnd/>
              </a:ln>
              <a:effectLst/>
            </p:spPr>
            <p:txBody>
              <a:bodyPr wrap="none" anchor="ctr"/>
              <a:lstStyle/>
              <a:p>
                <a:pPr>
                  <a:defRPr/>
                </a:pPr>
                <a:endParaRPr lang="zh-CN" altLang="en-US"/>
              </a:p>
            </p:txBody>
          </p:sp>
        </p:grpSp>
        <p:sp>
          <p:nvSpPr>
            <p:cNvPr id="18448" name="Line 35"/>
            <p:cNvSpPr>
              <a:spLocks noChangeShapeType="1"/>
            </p:cNvSpPr>
            <p:nvPr/>
          </p:nvSpPr>
          <p:spPr bwMode="auto">
            <a:xfrm>
              <a:off x="1632" y="3469"/>
              <a:ext cx="3024" cy="0"/>
            </a:xfrm>
            <a:prstGeom prst="line">
              <a:avLst/>
            </a:prstGeom>
            <a:noFill/>
            <a:ln w="25400">
              <a:solidFill>
                <a:schemeClr val="folHlink"/>
              </a:solidFill>
              <a:prstDash val="sysDot"/>
              <a:round/>
              <a:headEnd/>
              <a:tailEnd type="oval" w="med" len="med"/>
            </a:ln>
          </p:spPr>
          <p:txBody>
            <a:bodyPr wrap="none" anchor="ctr"/>
            <a:lstStyle/>
            <a:p>
              <a:endParaRPr lang="zh-CN" altLang="en-US"/>
            </a:p>
          </p:txBody>
        </p:sp>
        <p:sp>
          <p:nvSpPr>
            <p:cNvPr id="18449" name="Text Box 36"/>
            <p:cNvSpPr txBox="1">
              <a:spLocks noChangeArrowheads="1"/>
            </p:cNvSpPr>
            <p:nvPr/>
          </p:nvSpPr>
          <p:spPr bwMode="auto">
            <a:xfrm>
              <a:off x="2256" y="3133"/>
              <a:ext cx="1707" cy="330"/>
            </a:xfrm>
            <a:prstGeom prst="rect">
              <a:avLst/>
            </a:prstGeom>
            <a:noFill/>
            <a:ln w="9525" algn="ctr">
              <a:noFill/>
              <a:miter lim="800000"/>
              <a:headEnd/>
              <a:tailEnd/>
            </a:ln>
          </p:spPr>
          <p:txBody>
            <a:bodyPr wrap="none">
              <a:spAutoFit/>
            </a:bodyPr>
            <a:lstStyle/>
            <a:p>
              <a:pPr eaLnBrk="0" hangingPunct="0"/>
              <a:r>
                <a:rPr lang="zh-CN" altLang="en-US" sz="2800" b="1"/>
                <a:t>结果分析与检验</a:t>
              </a:r>
              <a:endParaRPr lang="en-US" altLang="zh-CN" sz="2800" b="1"/>
            </a:p>
          </p:txBody>
        </p:sp>
        <p:sp>
          <p:nvSpPr>
            <p:cNvPr id="18450" name="Text Box 37"/>
            <p:cNvSpPr txBox="1">
              <a:spLocks noChangeArrowheads="1"/>
            </p:cNvSpPr>
            <p:nvPr/>
          </p:nvSpPr>
          <p:spPr bwMode="gray">
            <a:xfrm>
              <a:off x="1372" y="3147"/>
              <a:ext cx="223" cy="288"/>
            </a:xfrm>
            <a:prstGeom prst="rect">
              <a:avLst/>
            </a:prstGeom>
            <a:noFill/>
            <a:ln w="9525" algn="ctr">
              <a:noFill/>
              <a:miter lim="800000"/>
              <a:headEnd/>
              <a:tailEnd/>
            </a:ln>
          </p:spPr>
          <p:txBody>
            <a:bodyPr wrap="none">
              <a:spAutoFit/>
            </a:bodyPr>
            <a:lstStyle/>
            <a:p>
              <a:pPr algn="ctr" eaLnBrk="0" hangingPunct="0"/>
              <a:r>
                <a:rPr lang="en-US" altLang="zh-CN" sz="2400" b="1">
                  <a:solidFill>
                    <a:schemeClr val="bg1"/>
                  </a:solidFill>
                </a:rPr>
                <a:t>4</a:t>
              </a:r>
            </a:p>
          </p:txBody>
        </p:sp>
      </p:grpSp>
      <p:grpSp>
        <p:nvGrpSpPr>
          <p:cNvPr id="18439" name="Group 41"/>
          <p:cNvGrpSpPr>
            <a:grpSpLocks/>
          </p:cNvGrpSpPr>
          <p:nvPr/>
        </p:nvGrpSpPr>
        <p:grpSpPr bwMode="auto">
          <a:xfrm>
            <a:off x="1547813" y="5445125"/>
            <a:ext cx="5410200" cy="665163"/>
            <a:chOff x="1248" y="3085"/>
            <a:chExt cx="3408" cy="419"/>
          </a:xfrm>
        </p:grpSpPr>
        <p:grpSp>
          <p:nvGrpSpPr>
            <p:cNvPr id="18440" name="Group 28"/>
            <p:cNvGrpSpPr>
              <a:grpSpLocks/>
            </p:cNvGrpSpPr>
            <p:nvPr/>
          </p:nvGrpSpPr>
          <p:grpSpPr bwMode="auto">
            <a:xfrm>
              <a:off x="1248" y="3085"/>
              <a:ext cx="480" cy="419"/>
              <a:chOff x="3174" y="2656"/>
              <a:chExt cx="1549" cy="1351"/>
            </a:xfrm>
          </p:grpSpPr>
          <p:sp>
            <p:nvSpPr>
              <p:cNvPr id="18444" name="AutoShape 29"/>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endParaRPr lang="zh-CN" altLang="en-US"/>
              </a:p>
            </p:txBody>
          </p:sp>
          <p:sp>
            <p:nvSpPr>
              <p:cNvPr id="18445" name="AutoShape 30"/>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endParaRPr lang="zh-CN" altLang="en-US"/>
              </a:p>
            </p:txBody>
          </p:sp>
          <p:sp>
            <p:nvSpPr>
              <p:cNvPr id="42" name="AutoShape 31"/>
              <p:cNvSpPr>
                <a:spLocks noChangeArrowheads="1"/>
              </p:cNvSpPr>
              <p:nvPr/>
            </p:nvSpPr>
            <p:spPr bwMode="gray">
              <a:xfrm>
                <a:off x="3264" y="2737"/>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bg1"/>
                </a:solidFill>
                <a:miter lim="800000"/>
                <a:headEnd/>
                <a:tailEnd/>
              </a:ln>
              <a:effectLst/>
            </p:spPr>
            <p:txBody>
              <a:bodyPr wrap="none" anchor="ctr"/>
              <a:lstStyle/>
              <a:p>
                <a:pPr>
                  <a:defRPr/>
                </a:pPr>
                <a:endParaRPr lang="zh-CN" altLang="en-US"/>
              </a:p>
            </p:txBody>
          </p:sp>
        </p:grpSp>
        <p:sp>
          <p:nvSpPr>
            <p:cNvPr id="18441" name="Line 35"/>
            <p:cNvSpPr>
              <a:spLocks noChangeShapeType="1"/>
            </p:cNvSpPr>
            <p:nvPr/>
          </p:nvSpPr>
          <p:spPr bwMode="auto">
            <a:xfrm>
              <a:off x="1632" y="3469"/>
              <a:ext cx="3024" cy="0"/>
            </a:xfrm>
            <a:prstGeom prst="line">
              <a:avLst/>
            </a:prstGeom>
            <a:noFill/>
            <a:ln w="25400">
              <a:solidFill>
                <a:schemeClr val="folHlink"/>
              </a:solidFill>
              <a:prstDash val="sysDot"/>
              <a:round/>
              <a:headEnd/>
              <a:tailEnd type="oval" w="med" len="med"/>
            </a:ln>
          </p:spPr>
          <p:txBody>
            <a:bodyPr wrap="none" anchor="ctr"/>
            <a:lstStyle/>
            <a:p>
              <a:endParaRPr lang="zh-CN" altLang="en-US"/>
            </a:p>
          </p:txBody>
        </p:sp>
        <p:sp>
          <p:nvSpPr>
            <p:cNvPr id="18442" name="Text Box 36"/>
            <p:cNvSpPr txBox="1">
              <a:spLocks noChangeArrowheads="1"/>
            </p:cNvSpPr>
            <p:nvPr/>
          </p:nvSpPr>
          <p:spPr bwMode="auto">
            <a:xfrm>
              <a:off x="2256" y="3133"/>
              <a:ext cx="1934" cy="330"/>
            </a:xfrm>
            <a:prstGeom prst="rect">
              <a:avLst/>
            </a:prstGeom>
            <a:noFill/>
            <a:ln w="9525" algn="ctr">
              <a:noFill/>
              <a:miter lim="800000"/>
              <a:headEnd/>
              <a:tailEnd/>
            </a:ln>
          </p:spPr>
          <p:txBody>
            <a:bodyPr wrap="none">
              <a:spAutoFit/>
            </a:bodyPr>
            <a:lstStyle/>
            <a:p>
              <a:pPr eaLnBrk="0" hangingPunct="0"/>
              <a:r>
                <a:rPr lang="zh-CN" altLang="en-US" sz="2800" b="1"/>
                <a:t>模型的评价与改进</a:t>
              </a:r>
              <a:endParaRPr lang="en-US" altLang="zh-CN" sz="2800" b="1"/>
            </a:p>
          </p:txBody>
        </p:sp>
        <p:sp>
          <p:nvSpPr>
            <p:cNvPr id="18443" name="Text Box 37"/>
            <p:cNvSpPr txBox="1">
              <a:spLocks noChangeArrowheads="1"/>
            </p:cNvSpPr>
            <p:nvPr/>
          </p:nvSpPr>
          <p:spPr bwMode="gray">
            <a:xfrm>
              <a:off x="1371" y="3147"/>
              <a:ext cx="224" cy="291"/>
            </a:xfrm>
            <a:prstGeom prst="rect">
              <a:avLst/>
            </a:prstGeom>
            <a:noFill/>
            <a:ln w="9525" algn="ctr">
              <a:noFill/>
              <a:miter lim="800000"/>
              <a:headEnd/>
              <a:tailEnd/>
            </a:ln>
          </p:spPr>
          <p:txBody>
            <a:bodyPr wrap="none">
              <a:spAutoFit/>
            </a:bodyPr>
            <a:lstStyle/>
            <a:p>
              <a:pPr algn="ctr" eaLnBrk="0" hangingPunct="0"/>
              <a:r>
                <a:rPr lang="en-US" altLang="zh-CN" sz="2400" b="1">
                  <a:solidFill>
                    <a:schemeClr val="bg1"/>
                  </a:solidFill>
                </a:rPr>
                <a:t>5</a:t>
              </a:r>
            </a:p>
          </p:txBody>
        </p:sp>
      </p:gr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684213" y="773113"/>
          <a:ext cx="7416826" cy="1647880"/>
        </p:xfrm>
        <a:graphic>
          <a:graphicData uri="http://schemas.openxmlformats.org/drawingml/2006/table">
            <a:tbl>
              <a:tblPr firstRow="1" bandRow="1">
                <a:tableStyleId>{5C22544A-7EE6-4342-B048-85BDC9FD1C3A}</a:tableStyleId>
              </a:tblPr>
              <a:tblGrid>
                <a:gridCol w="1178362"/>
                <a:gridCol w="571872"/>
                <a:gridCol w="944432"/>
                <a:gridCol w="944432"/>
                <a:gridCol w="944432"/>
                <a:gridCol w="944432"/>
                <a:gridCol w="944432"/>
                <a:gridCol w="944432"/>
              </a:tblGrid>
              <a:tr h="761695">
                <a:tc>
                  <a:txBody>
                    <a:bodyPr/>
                    <a:lstStyle/>
                    <a:p>
                      <a:pPr algn="ctr">
                        <a:lnSpc>
                          <a:spcPct val="150000"/>
                        </a:lnSpc>
                        <a:spcAft>
                          <a:spcPts val="0"/>
                        </a:spcAft>
                      </a:pPr>
                      <a:r>
                        <a:rPr lang="zh-CN" sz="1500" kern="0" dirty="0" smtClean="0">
                          <a:solidFill>
                            <a:srgbClr val="000000"/>
                          </a:solidFill>
                          <a:latin typeface="Times New Roman"/>
                          <a:ea typeface="宋体"/>
                          <a:cs typeface="宋体"/>
                        </a:rPr>
                        <a:t>不同</a:t>
                      </a:r>
                      <a:endParaRPr lang="en-US" altLang="zh-CN" sz="1500" kern="0" dirty="0" smtClean="0">
                        <a:solidFill>
                          <a:srgbClr val="000000"/>
                        </a:solidFill>
                        <a:latin typeface="Times New Roman"/>
                        <a:ea typeface="宋体"/>
                        <a:cs typeface="宋体"/>
                      </a:endParaRPr>
                    </a:p>
                    <a:p>
                      <a:pPr algn="ctr">
                        <a:lnSpc>
                          <a:spcPct val="150000"/>
                        </a:lnSpc>
                        <a:spcAft>
                          <a:spcPts val="0"/>
                        </a:spcAft>
                      </a:pPr>
                      <a:r>
                        <a:rPr lang="zh-CN" sz="1500" kern="0" dirty="0" smtClean="0">
                          <a:solidFill>
                            <a:srgbClr val="000000"/>
                          </a:solidFill>
                          <a:latin typeface="Times New Roman"/>
                          <a:ea typeface="宋体"/>
                          <a:cs typeface="宋体"/>
                        </a:rPr>
                        <a:t>年龄段</a:t>
                      </a:r>
                      <a:endParaRPr lang="zh-CN" sz="1500"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kern="0" dirty="0">
                          <a:solidFill>
                            <a:srgbClr val="000000"/>
                          </a:solidFill>
                          <a:latin typeface="宋体"/>
                          <a:ea typeface="宋体"/>
                          <a:cs typeface="宋体"/>
                        </a:rPr>
                        <a:t>&lt;15</a:t>
                      </a:r>
                      <a:endParaRPr lang="zh-CN" sz="1500"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kern="0" dirty="0">
                          <a:solidFill>
                            <a:srgbClr val="000000"/>
                          </a:solidFill>
                          <a:latin typeface="宋体"/>
                          <a:ea typeface="宋体"/>
                          <a:cs typeface="宋体"/>
                        </a:rPr>
                        <a:t>15-24</a:t>
                      </a:r>
                      <a:endParaRPr lang="zh-CN" sz="1500"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kern="0" dirty="0">
                          <a:solidFill>
                            <a:srgbClr val="000000"/>
                          </a:solidFill>
                          <a:latin typeface="宋体"/>
                          <a:ea typeface="宋体"/>
                          <a:cs typeface="宋体"/>
                        </a:rPr>
                        <a:t>25-34</a:t>
                      </a:r>
                      <a:endParaRPr lang="zh-CN" sz="1500"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kern="0" dirty="0">
                          <a:solidFill>
                            <a:srgbClr val="000000"/>
                          </a:solidFill>
                          <a:latin typeface="宋体"/>
                          <a:ea typeface="宋体"/>
                          <a:cs typeface="宋体"/>
                        </a:rPr>
                        <a:t>35-44</a:t>
                      </a:r>
                      <a:endParaRPr lang="zh-CN" sz="1500"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kern="0">
                          <a:solidFill>
                            <a:srgbClr val="000000"/>
                          </a:solidFill>
                          <a:latin typeface="宋体"/>
                          <a:ea typeface="宋体"/>
                          <a:cs typeface="宋体"/>
                        </a:rPr>
                        <a:t>45-54</a:t>
                      </a:r>
                      <a:endParaRPr lang="zh-CN" sz="1500" kern="10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kern="0">
                          <a:solidFill>
                            <a:srgbClr val="000000"/>
                          </a:solidFill>
                          <a:latin typeface="宋体"/>
                          <a:ea typeface="宋体"/>
                          <a:cs typeface="宋体"/>
                        </a:rPr>
                        <a:t>55-64</a:t>
                      </a:r>
                      <a:endParaRPr lang="zh-CN" sz="1500" kern="10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kern="0" dirty="0">
                          <a:solidFill>
                            <a:srgbClr val="000000"/>
                          </a:solidFill>
                          <a:latin typeface="宋体"/>
                          <a:ea typeface="宋体"/>
                          <a:cs typeface="宋体"/>
                        </a:rPr>
                        <a:t>&gt;65</a:t>
                      </a:r>
                      <a:endParaRPr lang="zh-CN" sz="1500" kern="100" dirty="0">
                        <a:latin typeface="Times New Roman"/>
                        <a:ea typeface="宋体"/>
                        <a:cs typeface="Times New Roman"/>
                      </a:endParaRPr>
                    </a:p>
                  </a:txBody>
                  <a:tcPr marL="63118" marR="63118" marT="0" marB="0" anchor="ctr"/>
                </a:tc>
              </a:tr>
              <a:tr h="886185">
                <a:tc>
                  <a:txBody>
                    <a:bodyPr/>
                    <a:lstStyle/>
                    <a:p>
                      <a:pPr algn="ctr">
                        <a:lnSpc>
                          <a:spcPct val="150000"/>
                        </a:lnSpc>
                        <a:spcAft>
                          <a:spcPts val="0"/>
                        </a:spcAft>
                      </a:pPr>
                      <a:r>
                        <a:rPr lang="zh-CN" sz="1500" b="1" kern="0" dirty="0" smtClean="0">
                          <a:solidFill>
                            <a:srgbClr val="000000"/>
                          </a:solidFill>
                          <a:latin typeface="Times New Roman"/>
                          <a:ea typeface="宋体"/>
                          <a:cs typeface="宋体"/>
                        </a:rPr>
                        <a:t>糖尿病</a:t>
                      </a:r>
                      <a:endParaRPr lang="en-US" altLang="zh-CN" sz="1500" b="1" kern="0" dirty="0" smtClean="0">
                        <a:solidFill>
                          <a:srgbClr val="000000"/>
                        </a:solidFill>
                        <a:latin typeface="Times New Roman"/>
                        <a:ea typeface="宋体"/>
                        <a:cs typeface="宋体"/>
                      </a:endParaRPr>
                    </a:p>
                    <a:p>
                      <a:pPr algn="ctr">
                        <a:lnSpc>
                          <a:spcPct val="150000"/>
                        </a:lnSpc>
                        <a:spcAft>
                          <a:spcPts val="0"/>
                        </a:spcAft>
                      </a:pPr>
                      <a:r>
                        <a:rPr lang="zh-CN" sz="1500" b="1" kern="0" dirty="0" smtClean="0">
                          <a:solidFill>
                            <a:srgbClr val="000000"/>
                          </a:solidFill>
                          <a:latin typeface="Times New Roman"/>
                          <a:ea typeface="宋体"/>
                          <a:cs typeface="宋体"/>
                        </a:rPr>
                        <a:t>患病率</a:t>
                      </a:r>
                      <a:r>
                        <a:rPr lang="zh-CN" altLang="en-US" sz="1500" b="1" kern="0" dirty="0" smtClean="0">
                          <a:solidFill>
                            <a:srgbClr val="000000"/>
                          </a:solidFill>
                          <a:latin typeface="Times New Roman"/>
                          <a:ea typeface="宋体"/>
                          <a:cs typeface="宋体"/>
                        </a:rPr>
                        <a:t>（</a:t>
                      </a:r>
                      <a:r>
                        <a:rPr lang="en-US" altLang="zh-CN" sz="1500" b="1" kern="0" dirty="0" smtClean="0">
                          <a:solidFill>
                            <a:srgbClr val="000000"/>
                          </a:solidFill>
                          <a:latin typeface="Times New Roman"/>
                          <a:ea typeface="宋体"/>
                          <a:cs typeface="宋体"/>
                        </a:rPr>
                        <a:t>%</a:t>
                      </a:r>
                      <a:r>
                        <a:rPr lang="zh-CN" altLang="en-US" sz="1500" b="1" kern="0" dirty="0" smtClean="0">
                          <a:solidFill>
                            <a:srgbClr val="000000"/>
                          </a:solidFill>
                          <a:latin typeface="Times New Roman"/>
                          <a:ea typeface="宋体"/>
                          <a:cs typeface="宋体"/>
                        </a:rPr>
                        <a:t>）</a:t>
                      </a:r>
                      <a:endParaRPr lang="zh-CN" sz="1500" b="1"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b="1" kern="0" dirty="0">
                          <a:solidFill>
                            <a:srgbClr val="000000"/>
                          </a:solidFill>
                          <a:latin typeface="宋体"/>
                          <a:ea typeface="宋体"/>
                          <a:cs typeface="宋体"/>
                        </a:rPr>
                        <a:t>0</a:t>
                      </a:r>
                      <a:endParaRPr lang="zh-CN" sz="1500" b="1"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b="1" kern="0" dirty="0">
                          <a:solidFill>
                            <a:srgbClr val="000000"/>
                          </a:solidFill>
                          <a:latin typeface="宋体"/>
                          <a:ea typeface="宋体"/>
                          <a:cs typeface="宋体"/>
                        </a:rPr>
                        <a:t>0</a:t>
                      </a:r>
                      <a:endParaRPr lang="zh-CN" sz="1500" b="1"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b="1" kern="0" dirty="0">
                          <a:solidFill>
                            <a:srgbClr val="000000"/>
                          </a:solidFill>
                          <a:latin typeface="宋体"/>
                          <a:ea typeface="宋体"/>
                          <a:cs typeface="宋体"/>
                        </a:rPr>
                        <a:t>2.3</a:t>
                      </a:r>
                      <a:endParaRPr lang="zh-CN" sz="1500" b="1"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b="1" kern="0" dirty="0">
                          <a:solidFill>
                            <a:srgbClr val="000000"/>
                          </a:solidFill>
                          <a:latin typeface="宋体"/>
                          <a:ea typeface="宋体"/>
                          <a:cs typeface="宋体"/>
                        </a:rPr>
                        <a:t>3.1</a:t>
                      </a:r>
                      <a:endParaRPr lang="zh-CN" sz="1500" b="1"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b="1" kern="0" dirty="0">
                          <a:solidFill>
                            <a:srgbClr val="000000"/>
                          </a:solidFill>
                          <a:latin typeface="宋体"/>
                          <a:ea typeface="宋体"/>
                          <a:cs typeface="宋体"/>
                        </a:rPr>
                        <a:t>6.8</a:t>
                      </a:r>
                      <a:endParaRPr lang="zh-CN" sz="1500" b="1"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b="1" kern="0" dirty="0">
                          <a:solidFill>
                            <a:srgbClr val="000000"/>
                          </a:solidFill>
                          <a:latin typeface="宋体"/>
                          <a:ea typeface="宋体"/>
                          <a:cs typeface="宋体"/>
                        </a:rPr>
                        <a:t>11</a:t>
                      </a:r>
                      <a:endParaRPr lang="zh-CN" sz="1500" b="1" kern="100" dirty="0">
                        <a:latin typeface="Times New Roman"/>
                        <a:ea typeface="宋体"/>
                        <a:cs typeface="Times New Roman"/>
                      </a:endParaRPr>
                    </a:p>
                  </a:txBody>
                  <a:tcPr marL="63118" marR="63118" marT="0" marB="0" anchor="ctr"/>
                </a:tc>
                <a:tc>
                  <a:txBody>
                    <a:bodyPr/>
                    <a:lstStyle/>
                    <a:p>
                      <a:pPr algn="ctr">
                        <a:lnSpc>
                          <a:spcPct val="150000"/>
                        </a:lnSpc>
                        <a:spcAft>
                          <a:spcPts val="0"/>
                        </a:spcAft>
                      </a:pPr>
                      <a:r>
                        <a:rPr lang="en-US" sz="1500" b="1" kern="0" dirty="0">
                          <a:solidFill>
                            <a:srgbClr val="000000"/>
                          </a:solidFill>
                          <a:latin typeface="宋体"/>
                          <a:ea typeface="宋体"/>
                          <a:cs typeface="宋体"/>
                        </a:rPr>
                        <a:t>12.2</a:t>
                      </a:r>
                      <a:endParaRPr lang="zh-CN" sz="1500" b="1" kern="100" dirty="0">
                        <a:latin typeface="Times New Roman"/>
                        <a:ea typeface="宋体"/>
                        <a:cs typeface="Times New Roman"/>
                      </a:endParaRPr>
                    </a:p>
                  </a:txBody>
                  <a:tcPr marL="63118" marR="63118" marT="0" marB="0" anchor="ctr"/>
                </a:tc>
              </a:tr>
            </a:tbl>
          </a:graphicData>
        </a:graphic>
      </p:graphicFrame>
      <p:pic>
        <p:nvPicPr>
          <p:cNvPr id="34847" name="Picture 2"/>
          <p:cNvPicPr>
            <a:picLocks noChangeAspect="1" noChangeArrowheads="1"/>
          </p:cNvPicPr>
          <p:nvPr/>
        </p:nvPicPr>
        <p:blipFill>
          <a:blip r:embed="rId3" cstate="print"/>
          <a:srcRect/>
          <a:stretch>
            <a:fillRect/>
          </a:stretch>
        </p:blipFill>
        <p:spPr bwMode="auto">
          <a:xfrm>
            <a:off x="611188" y="2924175"/>
            <a:ext cx="7345362" cy="3074988"/>
          </a:xfrm>
          <a:prstGeom prst="rect">
            <a:avLst/>
          </a:prstGeom>
          <a:noFill/>
          <a:ln w="9525">
            <a:noFill/>
            <a:miter lim="800000"/>
            <a:headEnd/>
            <a:tailEnd/>
          </a:ln>
        </p:spPr>
      </p:pic>
      <p:sp>
        <p:nvSpPr>
          <p:cNvPr id="34848" name="TextBox 5"/>
          <p:cNvSpPr txBox="1">
            <a:spLocks noChangeArrowheads="1"/>
          </p:cNvSpPr>
          <p:nvPr/>
        </p:nvSpPr>
        <p:spPr bwMode="auto">
          <a:xfrm>
            <a:off x="3419475" y="2473325"/>
            <a:ext cx="2952750" cy="307975"/>
          </a:xfrm>
          <a:prstGeom prst="rect">
            <a:avLst/>
          </a:prstGeom>
          <a:noFill/>
          <a:ln w="9525">
            <a:noFill/>
            <a:miter lim="800000"/>
            <a:headEnd/>
            <a:tailEnd/>
          </a:ln>
        </p:spPr>
        <p:txBody>
          <a:bodyPr>
            <a:spAutoFit/>
          </a:bodyPr>
          <a:lstStyle/>
          <a:p>
            <a:r>
              <a:rPr lang="zh-CN" altLang="en-US" sz="1400"/>
              <a:t>表</a:t>
            </a:r>
            <a:r>
              <a:rPr lang="en-US" altLang="zh-CN" sz="1400"/>
              <a:t>(5)    </a:t>
            </a:r>
            <a:r>
              <a:rPr lang="zh-CN" altLang="en-US" sz="1400"/>
              <a:t>糖尿病患病率</a:t>
            </a:r>
          </a:p>
        </p:txBody>
      </p:sp>
      <p:sp>
        <p:nvSpPr>
          <p:cNvPr id="34849" name="TextBox 7"/>
          <p:cNvSpPr txBox="1">
            <a:spLocks noChangeArrowheads="1"/>
          </p:cNvSpPr>
          <p:nvPr/>
        </p:nvSpPr>
        <p:spPr bwMode="auto">
          <a:xfrm>
            <a:off x="3563938" y="6073775"/>
            <a:ext cx="3384550" cy="307975"/>
          </a:xfrm>
          <a:prstGeom prst="rect">
            <a:avLst/>
          </a:prstGeom>
          <a:noFill/>
          <a:ln w="9525">
            <a:noFill/>
            <a:miter lim="800000"/>
            <a:headEnd/>
            <a:tailEnd/>
          </a:ln>
        </p:spPr>
        <p:txBody>
          <a:bodyPr>
            <a:spAutoFit/>
          </a:bodyPr>
          <a:lstStyle/>
          <a:p>
            <a:r>
              <a:rPr lang="zh-CN" altLang="en-US" sz="1400"/>
              <a:t>图</a:t>
            </a:r>
            <a:r>
              <a:rPr lang="en-US" altLang="zh-CN" sz="1400"/>
              <a:t>(8)    </a:t>
            </a:r>
            <a:r>
              <a:rPr lang="zh-CN" altLang="en-US" sz="1400"/>
              <a:t>柱状分布图</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847"/>
                                        </p:tgtEl>
                                        <p:attrNameLst>
                                          <p:attrName>style.visibility</p:attrName>
                                        </p:attrNameLst>
                                      </p:cBhvr>
                                      <p:to>
                                        <p:strVal val="visible"/>
                                      </p:to>
                                    </p:set>
                                    <p:animEffect transition="in" filter="wipe(down)">
                                      <p:cBhvr>
                                        <p:cTn id="7" dur="500"/>
                                        <p:tgtEl>
                                          <p:spTgt spid="3484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849"/>
                                        </p:tgtEl>
                                        <p:attrNameLst>
                                          <p:attrName>style.visibility</p:attrName>
                                        </p:attrNameLst>
                                      </p:cBhvr>
                                      <p:to>
                                        <p:strVal val="visible"/>
                                      </p:to>
                                    </p:set>
                                    <p:animEffect transition="in" filter="wipe(down)">
                                      <p:cBhvr>
                                        <p:cTn id="10" dur="500"/>
                                        <p:tgtEl>
                                          <p:spTgt spid="34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bwMode="auto">
          <a:xfrm>
            <a:off x="395288" y="692150"/>
            <a:ext cx="8878887" cy="1143000"/>
          </a:xfrm>
          <a:noFill/>
          <a:ln>
            <a:miter lim="800000"/>
            <a:headEnd/>
            <a:tailEnd/>
          </a:ln>
        </p:spPr>
        <p:txBody>
          <a:bodyPr vert="horz" wrap="square" lIns="91440" tIns="45720" rIns="91440" bIns="45720" numCol="1" anchor="t" anchorCtr="0" compatLnSpc="1">
            <a:prstTxWarp prst="textNoShape">
              <a:avLst/>
            </a:prstTxWarp>
          </a:bodyPr>
          <a:lstStyle/>
          <a:p>
            <a:pPr>
              <a:buFontTx/>
              <a:buChar char="•"/>
            </a:pPr>
            <a:r>
              <a:rPr lang="en-US" altLang="zh-CN" sz="2400" dirty="0" smtClean="0"/>
              <a:t> </a:t>
            </a:r>
            <a:r>
              <a:rPr lang="zh-CN" altLang="zh-CN" sz="2400" dirty="0" smtClean="0"/>
              <a:t>通过</a:t>
            </a:r>
            <a:r>
              <a:rPr lang="en-US" altLang="zh-CN" sz="2400" dirty="0" err="1" smtClean="0"/>
              <a:t>matlab</a:t>
            </a:r>
            <a:r>
              <a:rPr lang="zh-CN" altLang="zh-CN" sz="2400" dirty="0" smtClean="0"/>
              <a:t>，使用</a:t>
            </a:r>
            <a:r>
              <a:rPr lang="zh-CN" altLang="en-US" sz="2400" dirty="0" smtClean="0"/>
              <a:t>线性拟合</a:t>
            </a:r>
            <a:r>
              <a:rPr lang="zh-CN" altLang="zh-CN" sz="2400" dirty="0" smtClean="0"/>
              <a:t>工具箱</a:t>
            </a:r>
            <a:r>
              <a:rPr lang="en-US" altLang="zh-CN" sz="2400" dirty="0" err="1" smtClean="0"/>
              <a:t>cftool</a:t>
            </a:r>
            <a:r>
              <a:rPr lang="en-US" altLang="zh-CN" sz="2400" dirty="0" smtClean="0"/>
              <a:t> </a:t>
            </a:r>
            <a:r>
              <a:rPr lang="zh-CN" altLang="zh-CN" sz="2400" dirty="0" smtClean="0"/>
              <a:t>，拟合出常住人口数的分布函数</a:t>
            </a:r>
            <a:r>
              <a:rPr lang="en-US" altLang="zh-CN" sz="2400" dirty="0" smtClean="0"/>
              <a:t>,</a:t>
            </a:r>
            <a:r>
              <a:rPr lang="zh-CN" altLang="en-US" sz="2400" dirty="0" smtClean="0"/>
              <a:t>如图所示</a:t>
            </a:r>
            <a:r>
              <a:rPr lang="zh-CN" altLang="zh-CN" sz="2400" dirty="0" smtClean="0"/>
              <a:t>，选择一阶拟合：</a:t>
            </a:r>
            <a:br>
              <a:rPr lang="zh-CN" altLang="zh-CN" sz="2400" dirty="0" smtClean="0"/>
            </a:br>
            <a:r>
              <a:rPr lang="zh-CN" altLang="zh-CN" sz="2400" dirty="0" smtClean="0"/>
              <a:t/>
            </a:r>
            <a:br>
              <a:rPr lang="zh-CN" altLang="zh-CN" sz="2400" dirty="0" smtClean="0"/>
            </a:br>
            <a:endParaRPr lang="zh-CN" altLang="en-US" sz="2400" dirty="0" smtClean="0"/>
          </a:p>
        </p:txBody>
      </p:sp>
      <p:sp>
        <p:nvSpPr>
          <p:cNvPr id="35844" name="TextBox 4"/>
          <p:cNvSpPr txBox="1">
            <a:spLocks noChangeArrowheads="1"/>
          </p:cNvSpPr>
          <p:nvPr/>
        </p:nvSpPr>
        <p:spPr bwMode="auto">
          <a:xfrm>
            <a:off x="4787900" y="1557338"/>
            <a:ext cx="4032250" cy="4679973"/>
          </a:xfrm>
          <a:prstGeom prst="rect">
            <a:avLst/>
          </a:prstGeom>
          <a:noFill/>
          <a:ln w="9525">
            <a:noFill/>
            <a:miter lim="800000"/>
            <a:headEnd/>
            <a:tailEnd/>
          </a:ln>
        </p:spPr>
        <p:txBody>
          <a:bodyPr/>
          <a:lstStyle/>
          <a:p>
            <a:r>
              <a:rPr lang="zh-CN" altLang="zh-CN" sz="2400" dirty="0"/>
              <a:t>得</a:t>
            </a:r>
            <a:r>
              <a:rPr lang="zh-CN" altLang="en-US" sz="2400" dirty="0"/>
              <a:t>出</a:t>
            </a:r>
            <a:r>
              <a:rPr lang="zh-CN" altLang="zh-CN" sz="2400" dirty="0"/>
              <a:t>人口数量和时间的关系式</a:t>
            </a:r>
            <a:r>
              <a:rPr lang="zh-CN" altLang="en-US" sz="2400" dirty="0"/>
              <a:t>如下</a:t>
            </a:r>
            <a:r>
              <a:rPr lang="zh-CN" altLang="zh-CN" sz="2400" dirty="0"/>
              <a:t>：</a:t>
            </a:r>
          </a:p>
          <a:p>
            <a:r>
              <a:rPr lang="en-US" altLang="zh-CN" sz="2400" dirty="0" smtClean="0"/>
              <a:t>Linear model Poly1:</a:t>
            </a:r>
          </a:p>
          <a:p>
            <a:r>
              <a:rPr lang="en-US" altLang="zh-CN" sz="2400" dirty="0" smtClean="0"/>
              <a:t>     f(x) = p1    x + p2</a:t>
            </a:r>
          </a:p>
          <a:p>
            <a:r>
              <a:rPr lang="en-US" altLang="zh-CN" sz="2400" dirty="0" smtClean="0"/>
              <a:t>Coefficients (with 95% confidence bounds):</a:t>
            </a:r>
          </a:p>
          <a:p>
            <a:r>
              <a:rPr lang="en-US" altLang="zh-CN" sz="2400" dirty="0" smtClean="0"/>
              <a:t>p1 = 33.85  (30.73, 36.97)</a:t>
            </a:r>
            <a:endParaRPr lang="zh-CN" altLang="zh-CN" sz="2400" dirty="0" smtClean="0"/>
          </a:p>
          <a:p>
            <a:r>
              <a:rPr lang="en-US" altLang="zh-CN" sz="2400" dirty="0" smtClean="0"/>
              <a:t>p2 = -6.701e+004  (</a:t>
            </a:r>
          </a:p>
          <a:p>
            <a:r>
              <a:rPr lang="en-US" altLang="zh-CN" sz="2400" dirty="0" smtClean="0"/>
              <a:t>-  7.327e+004, -6.076e+004)</a:t>
            </a:r>
            <a:endParaRPr lang="zh-CN" altLang="zh-CN" sz="2400" dirty="0" smtClean="0"/>
          </a:p>
          <a:p>
            <a:endParaRPr lang="en-US" altLang="zh-CN" sz="2400" dirty="0" smtClean="0"/>
          </a:p>
          <a:p>
            <a:r>
              <a:rPr lang="zh-CN" altLang="zh-CN" sz="2400" dirty="0" smtClean="0"/>
              <a:t>即：</a:t>
            </a:r>
            <a:r>
              <a:rPr lang="en-US" altLang="zh-CN" sz="2400" b="1" dirty="0" smtClean="0"/>
              <a:t>f(x)=33.85x-67000</a:t>
            </a:r>
            <a:endParaRPr lang="zh-CN" altLang="zh-CN" sz="2400" dirty="0" smtClean="0"/>
          </a:p>
          <a:p>
            <a:endParaRPr lang="zh-CN" altLang="en-US" dirty="0"/>
          </a:p>
        </p:txBody>
      </p:sp>
      <p:pic>
        <p:nvPicPr>
          <p:cNvPr id="35845" name="Picture 7"/>
          <p:cNvPicPr>
            <a:picLocks noChangeAspect="1" noChangeArrowheads="1"/>
          </p:cNvPicPr>
          <p:nvPr/>
        </p:nvPicPr>
        <p:blipFill>
          <a:blip r:embed="rId3" cstate="print"/>
          <a:srcRect/>
          <a:stretch>
            <a:fillRect/>
          </a:stretch>
        </p:blipFill>
        <p:spPr bwMode="auto">
          <a:xfrm>
            <a:off x="6444208" y="2780928"/>
            <a:ext cx="238125" cy="228600"/>
          </a:xfrm>
          <a:prstGeom prst="rect">
            <a:avLst/>
          </a:prstGeom>
          <a:noFill/>
          <a:ln w="9525">
            <a:noFill/>
            <a:miter lim="800000"/>
            <a:headEnd/>
            <a:tailEnd/>
          </a:ln>
        </p:spPr>
      </p:pic>
      <p:pic>
        <p:nvPicPr>
          <p:cNvPr id="34818" name="Picture 2"/>
          <p:cNvPicPr>
            <a:picLocks noChangeAspect="1" noChangeArrowheads="1"/>
          </p:cNvPicPr>
          <p:nvPr/>
        </p:nvPicPr>
        <p:blipFill>
          <a:blip r:embed="rId4" cstate="print"/>
          <a:srcRect/>
          <a:stretch>
            <a:fillRect/>
          </a:stretch>
        </p:blipFill>
        <p:spPr bwMode="auto">
          <a:xfrm>
            <a:off x="611560" y="1628800"/>
            <a:ext cx="4032448" cy="4642123"/>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wipe(down)">
                                      <p:cBhvr>
                                        <p:cTn id="7" dur="500"/>
                                        <p:tgtEl>
                                          <p:spTgt spid="35844"/>
                                        </p:tgtEl>
                                      </p:cBhvr>
                                    </p:animEffect>
                                  </p:childTnLst>
                                </p:cTn>
                              </p:par>
                              <p:par>
                                <p:cTn id="8" presetID="22" presetClass="entr" presetSubtype="4" fill="hold" nodeType="withEffect">
                                  <p:stCondLst>
                                    <p:cond delay="0"/>
                                  </p:stCondLst>
                                  <p:childTnLst>
                                    <p:set>
                                      <p:cBhvr>
                                        <p:cTn id="9" dur="1" fill="hold">
                                          <p:stCondLst>
                                            <p:cond delay="0"/>
                                          </p:stCondLst>
                                        </p:cTn>
                                        <p:tgtEl>
                                          <p:spTgt spid="35845"/>
                                        </p:tgtEl>
                                        <p:attrNameLst>
                                          <p:attrName>style.visibility</p:attrName>
                                        </p:attrNameLst>
                                      </p:cBhvr>
                                      <p:to>
                                        <p:strVal val="visible"/>
                                      </p:to>
                                    </p:set>
                                    <p:animEffect transition="in" filter="wipe(down)">
                                      <p:cBhvr>
                                        <p:cTn id="10" dur="500"/>
                                        <p:tgtEl>
                                          <p:spTgt spid="35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3"/>
          <p:cNvSpPr txBox="1">
            <a:spLocks noChangeArrowheads="1"/>
          </p:cNvSpPr>
          <p:nvPr/>
        </p:nvSpPr>
        <p:spPr bwMode="auto">
          <a:xfrm>
            <a:off x="323528" y="620688"/>
            <a:ext cx="8064500" cy="2075507"/>
          </a:xfrm>
          <a:prstGeom prst="rect">
            <a:avLst/>
          </a:prstGeom>
          <a:noFill/>
          <a:ln w="9525">
            <a:noFill/>
            <a:miter lim="800000"/>
            <a:headEnd/>
            <a:tailEnd/>
          </a:ln>
        </p:spPr>
        <p:txBody>
          <a:bodyPr/>
          <a:lstStyle/>
          <a:p>
            <a:pPr>
              <a:lnSpc>
                <a:spcPct val="150000"/>
              </a:lnSpc>
            </a:pPr>
            <a:r>
              <a:rPr lang="zh-CN" altLang="en-US" dirty="0"/>
              <a:t>      </a:t>
            </a:r>
            <a:r>
              <a:rPr lang="zh-CN" altLang="en-US" dirty="0" smtClean="0"/>
              <a:t> 根据</a:t>
            </a:r>
            <a:r>
              <a:rPr lang="zh-CN" altLang="en-US" dirty="0"/>
              <a:t>公式</a:t>
            </a:r>
            <a:r>
              <a:rPr lang="en-US" altLang="zh-CN" dirty="0"/>
              <a:t>:</a:t>
            </a:r>
            <a:r>
              <a:rPr lang="zh-CN" altLang="en-US" dirty="0"/>
              <a:t>患病人数</a:t>
            </a:r>
            <a:r>
              <a:rPr lang="en-US" altLang="zh-CN" dirty="0"/>
              <a:t>= ∑  </a:t>
            </a:r>
            <a:r>
              <a:rPr lang="zh-CN" altLang="en-US" dirty="0"/>
              <a:t>某年龄段年段人数        该年龄段人的患病率</a:t>
            </a:r>
            <a:endParaRPr lang="en-US" altLang="zh-CN" dirty="0"/>
          </a:p>
          <a:p>
            <a:pPr>
              <a:lnSpc>
                <a:spcPct val="150000"/>
              </a:lnSpc>
            </a:pPr>
            <a:r>
              <a:rPr lang="zh-CN" altLang="en-US" dirty="0" smtClean="0"/>
              <a:t>得到高血压</a:t>
            </a:r>
            <a:r>
              <a:rPr lang="zh-CN" altLang="en-US" dirty="0"/>
              <a:t>和糖尿病患病</a:t>
            </a:r>
            <a:r>
              <a:rPr lang="zh-CN" altLang="en-US" dirty="0" smtClean="0"/>
              <a:t>人数</a:t>
            </a:r>
            <a:r>
              <a:rPr lang="zh-CN" altLang="en-US" dirty="0" smtClean="0">
                <a:sym typeface="Wingdings" pitchFamily="2" charset="2"/>
              </a:rPr>
              <a:t>。又查得高血压和糖尿病患者需入院治疗的比例分别为</a:t>
            </a:r>
            <a:r>
              <a:rPr lang="en-US" altLang="zh-CN" dirty="0" smtClean="0">
                <a:sym typeface="Wingdings" pitchFamily="2" charset="2"/>
              </a:rPr>
              <a:t>16.6%</a:t>
            </a:r>
            <a:r>
              <a:rPr lang="zh-CN" altLang="en-US" dirty="0" smtClean="0">
                <a:sym typeface="Wingdings" pitchFamily="2" charset="2"/>
              </a:rPr>
              <a:t>和</a:t>
            </a:r>
            <a:r>
              <a:rPr lang="en-US" altLang="zh-CN" dirty="0" smtClean="0">
                <a:sym typeface="Wingdings" pitchFamily="2" charset="2"/>
              </a:rPr>
              <a:t>9.4%</a:t>
            </a:r>
            <a:r>
              <a:rPr lang="zh-CN" altLang="en-US" dirty="0" smtClean="0">
                <a:sym typeface="Wingdings" pitchFamily="2" charset="2"/>
              </a:rPr>
              <a:t>。得到两种疾病的住院人数如下表（</a:t>
            </a:r>
            <a:r>
              <a:rPr lang="en-US" altLang="zh-CN" dirty="0" smtClean="0">
                <a:sym typeface="Wingdings" pitchFamily="2" charset="2"/>
              </a:rPr>
              <a:t>6</a:t>
            </a:r>
            <a:r>
              <a:rPr lang="zh-CN" altLang="en-US" dirty="0" smtClean="0">
                <a:sym typeface="Wingdings" pitchFamily="2" charset="2"/>
              </a:rPr>
              <a:t>）、（</a:t>
            </a:r>
            <a:r>
              <a:rPr lang="en-US" altLang="zh-CN" dirty="0" smtClean="0">
                <a:sym typeface="Wingdings" pitchFamily="2" charset="2"/>
              </a:rPr>
              <a:t>7</a:t>
            </a:r>
            <a:r>
              <a:rPr lang="zh-CN" altLang="en-US" dirty="0" smtClean="0">
                <a:sym typeface="Wingdings" pitchFamily="2" charset="2"/>
              </a:rPr>
              <a:t>）所示：</a:t>
            </a:r>
            <a:endParaRPr lang="en-US" altLang="zh-CN" dirty="0" smtClean="0">
              <a:sym typeface="Wingdings" pitchFamily="2" charset="2"/>
            </a:endParaRPr>
          </a:p>
          <a:p>
            <a:pPr>
              <a:lnSpc>
                <a:spcPct val="150000"/>
              </a:lnSpc>
            </a:pPr>
            <a:r>
              <a:rPr lang="en-US" altLang="zh-CN" dirty="0" smtClean="0">
                <a:sym typeface="Wingdings" pitchFamily="2" charset="2"/>
              </a:rPr>
              <a:t>       </a:t>
            </a:r>
          </a:p>
          <a:p>
            <a:pPr>
              <a:lnSpc>
                <a:spcPct val="150000"/>
              </a:lnSpc>
            </a:pPr>
            <a:endParaRPr lang="en-US" altLang="zh-CN" dirty="0" smtClean="0">
              <a:sym typeface="Wingdings" pitchFamily="2" charset="2"/>
            </a:endParaRPr>
          </a:p>
        </p:txBody>
      </p:sp>
      <p:sp>
        <p:nvSpPr>
          <p:cNvPr id="36867" name="Rectangle 2"/>
          <p:cNvSpPr>
            <a:spLocks noChangeArrowheads="1"/>
          </p:cNvSpPr>
          <p:nvPr/>
        </p:nvSpPr>
        <p:spPr bwMode="auto">
          <a:xfrm>
            <a:off x="0" y="765175"/>
            <a:ext cx="9144000" cy="368300"/>
          </a:xfrm>
          <a:prstGeom prst="rect">
            <a:avLst/>
          </a:prstGeom>
          <a:noFill/>
          <a:ln w="9525">
            <a:noFill/>
            <a:miter lim="800000"/>
            <a:headEnd/>
            <a:tailEnd/>
          </a:ln>
        </p:spPr>
        <p:txBody>
          <a:bodyPr anchor="ctr">
            <a:spAutoFit/>
          </a:bodyPr>
          <a:lstStyle/>
          <a:p>
            <a:endParaRPr lang="zh-CN" altLang="en-US"/>
          </a:p>
        </p:txBody>
      </p:sp>
      <p:pic>
        <p:nvPicPr>
          <p:cNvPr id="36944" name="图片 3" descr="图片3.wmf"/>
          <p:cNvPicPr>
            <a:picLocks noChangeAspect="1"/>
          </p:cNvPicPr>
          <p:nvPr/>
        </p:nvPicPr>
        <p:blipFill>
          <a:blip r:embed="rId2" cstate="print"/>
          <a:srcRect/>
          <a:stretch>
            <a:fillRect/>
          </a:stretch>
        </p:blipFill>
        <p:spPr bwMode="auto">
          <a:xfrm>
            <a:off x="5148064" y="692696"/>
            <a:ext cx="357188" cy="417512"/>
          </a:xfrm>
          <a:prstGeom prst="rect">
            <a:avLst/>
          </a:prstGeom>
          <a:noFill/>
          <a:ln w="9525">
            <a:noFill/>
            <a:miter lim="800000"/>
            <a:headEnd/>
            <a:tailEnd/>
          </a:ln>
        </p:spPr>
      </p:pic>
      <p:sp>
        <p:nvSpPr>
          <p:cNvPr id="36945" name="TextBox 8"/>
          <p:cNvSpPr txBox="1">
            <a:spLocks noChangeArrowheads="1"/>
          </p:cNvSpPr>
          <p:nvPr/>
        </p:nvSpPr>
        <p:spPr bwMode="auto">
          <a:xfrm>
            <a:off x="2627313" y="3789040"/>
            <a:ext cx="4321175" cy="338554"/>
          </a:xfrm>
          <a:prstGeom prst="rect">
            <a:avLst/>
          </a:prstGeom>
          <a:noFill/>
          <a:ln w="9525">
            <a:noFill/>
            <a:miter lim="800000"/>
            <a:headEnd/>
            <a:tailEnd/>
          </a:ln>
        </p:spPr>
        <p:txBody>
          <a:bodyPr>
            <a:spAutoFit/>
          </a:bodyPr>
          <a:lstStyle/>
          <a:p>
            <a:r>
              <a:rPr lang="zh-CN" altLang="en-US" sz="1600" dirty="0"/>
              <a:t>表</a:t>
            </a:r>
            <a:r>
              <a:rPr lang="en-US" altLang="zh-CN" sz="1600" dirty="0"/>
              <a:t>(6)    </a:t>
            </a:r>
            <a:r>
              <a:rPr lang="zh-CN" altLang="en-US" sz="1600" dirty="0"/>
              <a:t>未来十年</a:t>
            </a:r>
            <a:r>
              <a:rPr lang="zh-CN" altLang="en-US" sz="1600" dirty="0" smtClean="0"/>
              <a:t>高血压患者住院人数</a:t>
            </a:r>
            <a:endParaRPr lang="zh-CN" altLang="en-US" sz="1600" dirty="0"/>
          </a:p>
        </p:txBody>
      </p:sp>
      <p:sp>
        <p:nvSpPr>
          <p:cNvPr id="36946" name="TextBox 10"/>
          <p:cNvSpPr txBox="1">
            <a:spLocks noChangeArrowheads="1"/>
          </p:cNvSpPr>
          <p:nvPr/>
        </p:nvSpPr>
        <p:spPr bwMode="auto">
          <a:xfrm>
            <a:off x="2627313" y="5970766"/>
            <a:ext cx="3889375" cy="338554"/>
          </a:xfrm>
          <a:prstGeom prst="rect">
            <a:avLst/>
          </a:prstGeom>
          <a:noFill/>
          <a:ln w="9525">
            <a:noFill/>
            <a:miter lim="800000"/>
            <a:headEnd/>
            <a:tailEnd/>
          </a:ln>
        </p:spPr>
        <p:txBody>
          <a:bodyPr>
            <a:spAutoFit/>
          </a:bodyPr>
          <a:lstStyle/>
          <a:p>
            <a:r>
              <a:rPr lang="zh-CN" altLang="en-US" sz="1600" dirty="0"/>
              <a:t>表</a:t>
            </a:r>
            <a:r>
              <a:rPr lang="en-US" altLang="zh-CN" sz="1600" dirty="0"/>
              <a:t>(7)   </a:t>
            </a:r>
            <a:r>
              <a:rPr lang="zh-CN" altLang="en-US" sz="1600" dirty="0"/>
              <a:t>未来十年</a:t>
            </a:r>
            <a:r>
              <a:rPr lang="zh-CN" altLang="en-US" sz="1600" dirty="0" smtClean="0"/>
              <a:t>糖尿病患者住院人数</a:t>
            </a:r>
            <a:endParaRPr lang="zh-CN" altLang="en-US" sz="1600" dirty="0"/>
          </a:p>
        </p:txBody>
      </p:sp>
      <p:graphicFrame>
        <p:nvGraphicFramePr>
          <p:cNvPr id="9" name="表格 8"/>
          <p:cNvGraphicFramePr>
            <a:graphicFrameLocks noGrp="1"/>
          </p:cNvGraphicFramePr>
          <p:nvPr/>
        </p:nvGraphicFramePr>
        <p:xfrm>
          <a:off x="467544" y="2060848"/>
          <a:ext cx="7848874" cy="1656184"/>
        </p:xfrm>
        <a:graphic>
          <a:graphicData uri="http://schemas.openxmlformats.org/drawingml/2006/table">
            <a:tbl>
              <a:tblPr firstRow="1" bandRow="1">
                <a:tableStyleId>{5C22544A-7EE6-4342-B048-85BDC9FD1C3A}</a:tableStyleId>
              </a:tblPr>
              <a:tblGrid>
                <a:gridCol w="713534"/>
                <a:gridCol w="713534"/>
                <a:gridCol w="713534"/>
                <a:gridCol w="713534"/>
                <a:gridCol w="713534"/>
                <a:gridCol w="713534"/>
                <a:gridCol w="713534"/>
                <a:gridCol w="713534"/>
                <a:gridCol w="713534"/>
                <a:gridCol w="713534"/>
                <a:gridCol w="713534"/>
              </a:tblGrid>
              <a:tr h="528242">
                <a:tc>
                  <a:txBody>
                    <a:bodyPr/>
                    <a:lstStyle/>
                    <a:p>
                      <a:pPr algn="ctr" fontAlgn="ctr"/>
                      <a:r>
                        <a:rPr lang="zh-CN" altLang="en-US" sz="1400" b="0" i="0" u="none" strike="noStrike" dirty="0">
                          <a:solidFill>
                            <a:srgbClr val="000000"/>
                          </a:solidFill>
                          <a:latin typeface="宋体"/>
                        </a:rPr>
                        <a:t>年份</a:t>
                      </a:r>
                      <a:r>
                        <a:rPr lang="zh-CN" altLang="en-US" sz="1400" b="1" i="0" u="none" strike="noStrike" dirty="0">
                          <a:solidFill>
                            <a:srgbClr val="FFFFFF"/>
                          </a:solidFill>
                          <a:latin typeface="Times New Roman"/>
                        </a:rPr>
                        <a:t> </a:t>
                      </a:r>
                      <a:endParaRPr lang="zh-CN" altLang="en-US" sz="1400" b="0" i="0" u="none" strike="noStrike" dirty="0">
                        <a:solidFill>
                          <a:srgbClr val="000000"/>
                        </a:solidFill>
                        <a:latin typeface="宋体"/>
                      </a:endParaRPr>
                    </a:p>
                  </a:txBody>
                  <a:tcPr marL="9525" marR="9525" marT="9525" marB="0" anchor="ctr"/>
                </a:tc>
                <a:tc>
                  <a:txBody>
                    <a:bodyPr/>
                    <a:lstStyle/>
                    <a:p>
                      <a:pPr algn="ctr" fontAlgn="ctr"/>
                      <a:r>
                        <a:rPr lang="en-US" altLang="zh-CN" sz="1400" b="0" i="0" u="none" strike="noStrike" dirty="0">
                          <a:solidFill>
                            <a:srgbClr val="000000"/>
                          </a:solidFill>
                          <a:latin typeface="宋体"/>
                        </a:rPr>
                        <a:t>2011</a:t>
                      </a:r>
                    </a:p>
                  </a:txBody>
                  <a:tcPr marL="9525" marR="9525" marT="9525" marB="0" anchor="ctr"/>
                </a:tc>
                <a:tc>
                  <a:txBody>
                    <a:bodyPr/>
                    <a:lstStyle/>
                    <a:p>
                      <a:pPr algn="ctr" fontAlgn="ctr"/>
                      <a:r>
                        <a:rPr lang="en-US" altLang="zh-CN" sz="1400" b="0" i="0" u="none" strike="noStrike">
                          <a:solidFill>
                            <a:srgbClr val="000000"/>
                          </a:solidFill>
                          <a:latin typeface="宋体"/>
                        </a:rPr>
                        <a:t>2012</a:t>
                      </a:r>
                    </a:p>
                  </a:txBody>
                  <a:tcPr marL="9525" marR="9525" marT="9525" marB="0" anchor="ctr"/>
                </a:tc>
                <a:tc>
                  <a:txBody>
                    <a:bodyPr/>
                    <a:lstStyle/>
                    <a:p>
                      <a:pPr algn="ctr" fontAlgn="ctr"/>
                      <a:r>
                        <a:rPr lang="en-US" altLang="zh-CN" sz="1400" b="0" i="0" u="none" strike="noStrike">
                          <a:solidFill>
                            <a:srgbClr val="000000"/>
                          </a:solidFill>
                          <a:latin typeface="宋体"/>
                        </a:rPr>
                        <a:t>2013</a:t>
                      </a:r>
                    </a:p>
                  </a:txBody>
                  <a:tcPr marL="9525" marR="9525" marT="9525" marB="0" anchor="ctr"/>
                </a:tc>
                <a:tc>
                  <a:txBody>
                    <a:bodyPr/>
                    <a:lstStyle/>
                    <a:p>
                      <a:pPr algn="ctr" fontAlgn="ctr"/>
                      <a:r>
                        <a:rPr lang="en-US" altLang="zh-CN" sz="1400" b="0" i="0" u="none" strike="noStrike">
                          <a:solidFill>
                            <a:srgbClr val="000000"/>
                          </a:solidFill>
                          <a:latin typeface="宋体"/>
                        </a:rPr>
                        <a:t>2014</a:t>
                      </a:r>
                    </a:p>
                  </a:txBody>
                  <a:tcPr marL="9525" marR="9525" marT="9525" marB="0" anchor="ctr"/>
                </a:tc>
                <a:tc>
                  <a:txBody>
                    <a:bodyPr/>
                    <a:lstStyle/>
                    <a:p>
                      <a:pPr algn="ctr" fontAlgn="ctr"/>
                      <a:r>
                        <a:rPr lang="en-US" altLang="zh-CN" sz="1400" b="0" i="0" u="none" strike="noStrike">
                          <a:solidFill>
                            <a:srgbClr val="000000"/>
                          </a:solidFill>
                          <a:latin typeface="宋体"/>
                        </a:rPr>
                        <a:t>2015</a:t>
                      </a:r>
                    </a:p>
                  </a:txBody>
                  <a:tcPr marL="9525" marR="9525" marT="9525" marB="0" anchor="ctr"/>
                </a:tc>
                <a:tc>
                  <a:txBody>
                    <a:bodyPr/>
                    <a:lstStyle/>
                    <a:p>
                      <a:pPr algn="ctr" fontAlgn="ctr"/>
                      <a:r>
                        <a:rPr lang="en-US" altLang="zh-CN" sz="1400" b="0" i="0" u="none" strike="noStrike">
                          <a:solidFill>
                            <a:srgbClr val="000000"/>
                          </a:solidFill>
                          <a:latin typeface="宋体"/>
                        </a:rPr>
                        <a:t>2016</a:t>
                      </a:r>
                    </a:p>
                  </a:txBody>
                  <a:tcPr marL="9525" marR="9525" marT="9525" marB="0" anchor="ctr"/>
                </a:tc>
                <a:tc>
                  <a:txBody>
                    <a:bodyPr/>
                    <a:lstStyle/>
                    <a:p>
                      <a:pPr algn="ctr" fontAlgn="ctr"/>
                      <a:r>
                        <a:rPr lang="en-US" altLang="zh-CN" sz="1400" b="0" i="0" u="none" strike="noStrike">
                          <a:solidFill>
                            <a:srgbClr val="000000"/>
                          </a:solidFill>
                          <a:latin typeface="宋体"/>
                        </a:rPr>
                        <a:t>2017</a:t>
                      </a:r>
                    </a:p>
                  </a:txBody>
                  <a:tcPr marL="9525" marR="9525" marT="9525" marB="0" anchor="ctr"/>
                </a:tc>
                <a:tc>
                  <a:txBody>
                    <a:bodyPr/>
                    <a:lstStyle/>
                    <a:p>
                      <a:pPr algn="ctr" fontAlgn="ctr"/>
                      <a:r>
                        <a:rPr lang="en-US" altLang="zh-CN" sz="1400" b="0" i="0" u="none" strike="noStrike">
                          <a:solidFill>
                            <a:srgbClr val="000000"/>
                          </a:solidFill>
                          <a:latin typeface="宋体"/>
                        </a:rPr>
                        <a:t>2018</a:t>
                      </a:r>
                    </a:p>
                  </a:txBody>
                  <a:tcPr marL="9525" marR="9525" marT="9525" marB="0" anchor="ctr"/>
                </a:tc>
                <a:tc>
                  <a:txBody>
                    <a:bodyPr/>
                    <a:lstStyle/>
                    <a:p>
                      <a:pPr algn="ctr" fontAlgn="ctr"/>
                      <a:r>
                        <a:rPr lang="en-US" altLang="zh-CN" sz="1400" b="0" i="0" u="none" strike="noStrike">
                          <a:solidFill>
                            <a:srgbClr val="000000"/>
                          </a:solidFill>
                          <a:latin typeface="宋体"/>
                        </a:rPr>
                        <a:t>2019</a:t>
                      </a:r>
                    </a:p>
                  </a:txBody>
                  <a:tcPr marL="9525" marR="9525" marT="9525" marB="0" anchor="ctr"/>
                </a:tc>
                <a:tc>
                  <a:txBody>
                    <a:bodyPr/>
                    <a:lstStyle/>
                    <a:p>
                      <a:pPr algn="ctr" fontAlgn="ctr"/>
                      <a:r>
                        <a:rPr lang="en-US" altLang="zh-CN" sz="1400" b="0" i="0" u="none" strike="noStrike">
                          <a:solidFill>
                            <a:srgbClr val="000000"/>
                          </a:solidFill>
                          <a:latin typeface="宋体"/>
                        </a:rPr>
                        <a:t>2020</a:t>
                      </a:r>
                    </a:p>
                  </a:txBody>
                  <a:tcPr marL="9525" marR="9525" marT="9525" marB="0" anchor="ctr"/>
                </a:tc>
              </a:tr>
              <a:tr h="599700">
                <a:tc>
                  <a:txBody>
                    <a:bodyPr/>
                    <a:lstStyle/>
                    <a:p>
                      <a:pPr algn="ctr" fontAlgn="ctr"/>
                      <a:r>
                        <a:rPr lang="zh-CN" altLang="en-US" sz="1400" b="0" i="0" u="none" strike="noStrike">
                          <a:solidFill>
                            <a:srgbClr val="000000"/>
                          </a:solidFill>
                          <a:latin typeface="宋体"/>
                        </a:rPr>
                        <a:t>高血压患者</a:t>
                      </a:r>
                      <a:r>
                        <a:rPr lang="zh-CN" altLang="en-US" sz="1400" b="0" i="0" u="none" strike="noStrike">
                          <a:solidFill>
                            <a:srgbClr val="000000"/>
                          </a:solidFill>
                          <a:latin typeface="Times New Roman"/>
                        </a:rPr>
                        <a:t> </a:t>
                      </a:r>
                      <a:endParaRPr lang="zh-CN" altLang="en-US" sz="1400" b="0" i="0" u="none" strike="noStrike">
                        <a:solidFill>
                          <a:srgbClr val="000000"/>
                        </a:solidFill>
                        <a:latin typeface="宋体"/>
                      </a:endParaRPr>
                    </a:p>
                  </a:txBody>
                  <a:tcPr marL="9525" marR="9525" marT="9525" marB="0" anchor="ctr"/>
                </a:tc>
                <a:tc>
                  <a:txBody>
                    <a:bodyPr/>
                    <a:lstStyle/>
                    <a:p>
                      <a:pPr algn="ctr" fontAlgn="ctr"/>
                      <a:r>
                        <a:rPr lang="en-US" altLang="zh-CN" sz="1400" b="0" i="0" u="none" strike="noStrike" dirty="0">
                          <a:solidFill>
                            <a:srgbClr val="000000"/>
                          </a:solidFill>
                          <a:latin typeface="宋体"/>
                        </a:rPr>
                        <a:t>98.2</a:t>
                      </a:r>
                    </a:p>
                  </a:txBody>
                  <a:tcPr marL="9525" marR="9525" marT="9525" marB="0" anchor="ctr"/>
                </a:tc>
                <a:tc>
                  <a:txBody>
                    <a:bodyPr/>
                    <a:lstStyle/>
                    <a:p>
                      <a:pPr algn="ctr" fontAlgn="ctr"/>
                      <a:r>
                        <a:rPr lang="en-US" altLang="zh-CN" sz="1400" b="0" i="0" u="none" strike="noStrike" dirty="0">
                          <a:solidFill>
                            <a:srgbClr val="000000"/>
                          </a:solidFill>
                          <a:latin typeface="宋体"/>
                        </a:rPr>
                        <a:t>101.3</a:t>
                      </a:r>
                    </a:p>
                  </a:txBody>
                  <a:tcPr marL="9525" marR="9525" marT="9525" marB="0" anchor="ctr"/>
                </a:tc>
                <a:tc>
                  <a:txBody>
                    <a:bodyPr/>
                    <a:lstStyle/>
                    <a:p>
                      <a:pPr algn="ctr" fontAlgn="ctr"/>
                      <a:r>
                        <a:rPr lang="en-US" altLang="zh-CN" sz="1400" b="0" i="0" u="none" strike="noStrike" dirty="0">
                          <a:solidFill>
                            <a:srgbClr val="000000"/>
                          </a:solidFill>
                          <a:latin typeface="宋体"/>
                        </a:rPr>
                        <a:t>104.4</a:t>
                      </a:r>
                    </a:p>
                  </a:txBody>
                  <a:tcPr marL="9525" marR="9525" marT="9525" marB="0" anchor="ctr"/>
                </a:tc>
                <a:tc>
                  <a:txBody>
                    <a:bodyPr/>
                    <a:lstStyle/>
                    <a:p>
                      <a:pPr algn="ctr" fontAlgn="ctr"/>
                      <a:r>
                        <a:rPr lang="en-US" altLang="zh-CN" sz="1400" b="0" i="0" u="none" strike="noStrike" dirty="0">
                          <a:solidFill>
                            <a:srgbClr val="000000"/>
                          </a:solidFill>
                          <a:latin typeface="宋体"/>
                        </a:rPr>
                        <a:t>107.5</a:t>
                      </a:r>
                    </a:p>
                  </a:txBody>
                  <a:tcPr marL="9525" marR="9525" marT="9525" marB="0" anchor="ctr"/>
                </a:tc>
                <a:tc>
                  <a:txBody>
                    <a:bodyPr/>
                    <a:lstStyle/>
                    <a:p>
                      <a:pPr algn="ctr" fontAlgn="ctr"/>
                      <a:r>
                        <a:rPr lang="en-US" altLang="zh-CN" sz="1400" b="0" i="0" u="none" strike="noStrike" dirty="0">
                          <a:solidFill>
                            <a:srgbClr val="000000"/>
                          </a:solidFill>
                          <a:latin typeface="宋体"/>
                        </a:rPr>
                        <a:t>110.6</a:t>
                      </a:r>
                    </a:p>
                  </a:txBody>
                  <a:tcPr marL="9525" marR="9525" marT="9525" marB="0" anchor="ctr"/>
                </a:tc>
                <a:tc>
                  <a:txBody>
                    <a:bodyPr/>
                    <a:lstStyle/>
                    <a:p>
                      <a:pPr algn="ctr" fontAlgn="ctr"/>
                      <a:r>
                        <a:rPr lang="en-US" altLang="zh-CN" sz="1400" b="0" i="0" u="none" strike="noStrike" dirty="0">
                          <a:solidFill>
                            <a:srgbClr val="000000"/>
                          </a:solidFill>
                          <a:latin typeface="宋体"/>
                        </a:rPr>
                        <a:t>113.7</a:t>
                      </a:r>
                    </a:p>
                  </a:txBody>
                  <a:tcPr marL="9525" marR="9525" marT="9525" marB="0" anchor="ctr"/>
                </a:tc>
                <a:tc>
                  <a:txBody>
                    <a:bodyPr/>
                    <a:lstStyle/>
                    <a:p>
                      <a:pPr algn="ctr" fontAlgn="ctr"/>
                      <a:r>
                        <a:rPr lang="en-US" altLang="zh-CN" sz="1400" b="0" i="0" u="none" strike="noStrike">
                          <a:solidFill>
                            <a:srgbClr val="000000"/>
                          </a:solidFill>
                          <a:latin typeface="宋体"/>
                        </a:rPr>
                        <a:t>116.8</a:t>
                      </a:r>
                    </a:p>
                  </a:txBody>
                  <a:tcPr marL="9525" marR="9525" marT="9525" marB="0" anchor="ctr"/>
                </a:tc>
                <a:tc>
                  <a:txBody>
                    <a:bodyPr/>
                    <a:lstStyle/>
                    <a:p>
                      <a:pPr algn="ctr" fontAlgn="ctr"/>
                      <a:r>
                        <a:rPr lang="en-US" altLang="zh-CN" sz="1400" b="0" i="0" u="none" strike="noStrike">
                          <a:solidFill>
                            <a:srgbClr val="000000"/>
                          </a:solidFill>
                          <a:latin typeface="宋体"/>
                        </a:rPr>
                        <a:t>119.9</a:t>
                      </a:r>
                    </a:p>
                  </a:txBody>
                  <a:tcPr marL="9525" marR="9525" marT="9525" marB="0" anchor="ctr"/>
                </a:tc>
                <a:tc>
                  <a:txBody>
                    <a:bodyPr/>
                    <a:lstStyle/>
                    <a:p>
                      <a:pPr algn="ctr" fontAlgn="ctr"/>
                      <a:r>
                        <a:rPr lang="en-US" altLang="zh-CN" sz="1400" b="0" i="0" u="none" strike="noStrike">
                          <a:solidFill>
                            <a:srgbClr val="000000"/>
                          </a:solidFill>
                          <a:latin typeface="宋体"/>
                        </a:rPr>
                        <a:t>123</a:t>
                      </a:r>
                    </a:p>
                  </a:txBody>
                  <a:tcPr marL="9525" marR="9525" marT="9525" marB="0" anchor="ctr"/>
                </a:tc>
                <a:tc>
                  <a:txBody>
                    <a:bodyPr/>
                    <a:lstStyle/>
                    <a:p>
                      <a:pPr algn="ctr" fontAlgn="ctr"/>
                      <a:r>
                        <a:rPr lang="en-US" altLang="zh-CN" sz="1400" b="0" i="0" u="none" strike="noStrike">
                          <a:solidFill>
                            <a:srgbClr val="000000"/>
                          </a:solidFill>
                          <a:latin typeface="宋体"/>
                        </a:rPr>
                        <a:t>126</a:t>
                      </a:r>
                    </a:p>
                  </a:txBody>
                  <a:tcPr marL="9525" marR="9525" marT="9525" marB="0" anchor="ctr"/>
                </a:tc>
              </a:tr>
              <a:tr h="528242">
                <a:tc>
                  <a:txBody>
                    <a:bodyPr/>
                    <a:lstStyle/>
                    <a:p>
                      <a:pPr algn="ctr" fontAlgn="ctr"/>
                      <a:r>
                        <a:rPr lang="zh-CN" altLang="en-US" sz="1400" b="0" i="0" u="none" strike="noStrike">
                          <a:solidFill>
                            <a:srgbClr val="000000"/>
                          </a:solidFill>
                          <a:latin typeface="宋体"/>
                        </a:rPr>
                        <a:t>需住院患者</a:t>
                      </a:r>
                    </a:p>
                  </a:txBody>
                  <a:tcPr marL="9525" marR="9525" marT="9525" marB="0" anchor="ctr"/>
                </a:tc>
                <a:tc>
                  <a:txBody>
                    <a:bodyPr/>
                    <a:lstStyle/>
                    <a:p>
                      <a:pPr algn="ctr" fontAlgn="ctr"/>
                      <a:r>
                        <a:rPr lang="en-US" altLang="zh-CN" sz="1400" b="0" i="0" u="none" strike="noStrike">
                          <a:solidFill>
                            <a:srgbClr val="000000"/>
                          </a:solidFill>
                          <a:latin typeface="宋体"/>
                        </a:rPr>
                        <a:t>9.2308</a:t>
                      </a:r>
                    </a:p>
                  </a:txBody>
                  <a:tcPr marL="9525" marR="9525" marT="9525" marB="0" anchor="ctr"/>
                </a:tc>
                <a:tc>
                  <a:txBody>
                    <a:bodyPr/>
                    <a:lstStyle/>
                    <a:p>
                      <a:pPr algn="ctr" fontAlgn="ctr"/>
                      <a:r>
                        <a:rPr lang="en-US" altLang="zh-CN" sz="1400" b="0" i="0" u="none" strike="noStrike">
                          <a:solidFill>
                            <a:srgbClr val="000000"/>
                          </a:solidFill>
                          <a:latin typeface="宋体"/>
                        </a:rPr>
                        <a:t>9.5222</a:t>
                      </a:r>
                    </a:p>
                  </a:txBody>
                  <a:tcPr marL="9525" marR="9525" marT="9525" marB="0" anchor="ctr"/>
                </a:tc>
                <a:tc>
                  <a:txBody>
                    <a:bodyPr/>
                    <a:lstStyle/>
                    <a:p>
                      <a:pPr algn="ctr" fontAlgn="ctr"/>
                      <a:r>
                        <a:rPr lang="en-US" altLang="zh-CN" sz="1400" b="0" i="0" u="none" strike="noStrike">
                          <a:solidFill>
                            <a:srgbClr val="000000"/>
                          </a:solidFill>
                          <a:latin typeface="宋体"/>
                        </a:rPr>
                        <a:t>9.8136</a:t>
                      </a:r>
                    </a:p>
                  </a:txBody>
                  <a:tcPr marL="9525" marR="9525" marT="9525" marB="0" anchor="ctr"/>
                </a:tc>
                <a:tc>
                  <a:txBody>
                    <a:bodyPr/>
                    <a:lstStyle/>
                    <a:p>
                      <a:pPr algn="ctr" fontAlgn="ctr"/>
                      <a:r>
                        <a:rPr lang="en-US" altLang="zh-CN" sz="1400" b="0" i="0" u="none" strike="noStrike" dirty="0">
                          <a:solidFill>
                            <a:srgbClr val="000000"/>
                          </a:solidFill>
                          <a:latin typeface="宋体"/>
                        </a:rPr>
                        <a:t>10.105</a:t>
                      </a:r>
                    </a:p>
                  </a:txBody>
                  <a:tcPr marL="9525" marR="9525" marT="9525" marB="0" anchor="ctr"/>
                </a:tc>
                <a:tc>
                  <a:txBody>
                    <a:bodyPr/>
                    <a:lstStyle/>
                    <a:p>
                      <a:pPr algn="ctr" fontAlgn="ctr"/>
                      <a:r>
                        <a:rPr lang="en-US" altLang="zh-CN" sz="1400" b="0" i="0" u="none" strike="noStrike" dirty="0">
                          <a:solidFill>
                            <a:srgbClr val="000000"/>
                          </a:solidFill>
                          <a:latin typeface="宋体"/>
                        </a:rPr>
                        <a:t>10.3964</a:t>
                      </a:r>
                    </a:p>
                  </a:txBody>
                  <a:tcPr marL="9525" marR="9525" marT="9525" marB="0" anchor="ctr"/>
                </a:tc>
                <a:tc>
                  <a:txBody>
                    <a:bodyPr/>
                    <a:lstStyle/>
                    <a:p>
                      <a:pPr algn="ctr" fontAlgn="ctr"/>
                      <a:r>
                        <a:rPr lang="en-US" altLang="zh-CN" sz="1400" b="0" i="0" u="none" strike="noStrike" dirty="0">
                          <a:solidFill>
                            <a:srgbClr val="000000"/>
                          </a:solidFill>
                          <a:latin typeface="宋体"/>
                        </a:rPr>
                        <a:t>10.6878</a:t>
                      </a:r>
                    </a:p>
                  </a:txBody>
                  <a:tcPr marL="9525" marR="9525" marT="9525" marB="0" anchor="ctr"/>
                </a:tc>
                <a:tc>
                  <a:txBody>
                    <a:bodyPr/>
                    <a:lstStyle/>
                    <a:p>
                      <a:pPr algn="ctr" fontAlgn="ctr"/>
                      <a:r>
                        <a:rPr lang="en-US" altLang="zh-CN" sz="1400" b="0" i="0" u="none" strike="noStrike" dirty="0">
                          <a:solidFill>
                            <a:srgbClr val="000000"/>
                          </a:solidFill>
                          <a:latin typeface="宋体"/>
                        </a:rPr>
                        <a:t>10.9792</a:t>
                      </a:r>
                    </a:p>
                  </a:txBody>
                  <a:tcPr marL="9525" marR="9525" marT="9525" marB="0" anchor="ctr"/>
                </a:tc>
                <a:tc>
                  <a:txBody>
                    <a:bodyPr/>
                    <a:lstStyle/>
                    <a:p>
                      <a:pPr algn="ctr" fontAlgn="ctr"/>
                      <a:r>
                        <a:rPr lang="en-US" altLang="zh-CN" sz="1400" b="0" i="0" u="none" strike="noStrike" dirty="0">
                          <a:solidFill>
                            <a:srgbClr val="000000"/>
                          </a:solidFill>
                          <a:latin typeface="宋体"/>
                        </a:rPr>
                        <a:t>11.2706</a:t>
                      </a:r>
                    </a:p>
                  </a:txBody>
                  <a:tcPr marL="9525" marR="9525" marT="9525" marB="0" anchor="ctr"/>
                </a:tc>
                <a:tc>
                  <a:txBody>
                    <a:bodyPr/>
                    <a:lstStyle/>
                    <a:p>
                      <a:pPr algn="ctr" fontAlgn="ctr"/>
                      <a:r>
                        <a:rPr lang="en-US" altLang="zh-CN" sz="1400" b="0" i="0" u="none" strike="noStrike" dirty="0">
                          <a:solidFill>
                            <a:srgbClr val="000000"/>
                          </a:solidFill>
                          <a:latin typeface="宋体"/>
                        </a:rPr>
                        <a:t>11.562</a:t>
                      </a:r>
                    </a:p>
                  </a:txBody>
                  <a:tcPr marL="9525" marR="9525" marT="9525" marB="0" anchor="ctr"/>
                </a:tc>
                <a:tc>
                  <a:txBody>
                    <a:bodyPr/>
                    <a:lstStyle/>
                    <a:p>
                      <a:pPr algn="ctr" fontAlgn="ctr"/>
                      <a:r>
                        <a:rPr lang="en-US" altLang="zh-CN" sz="1400" b="0" i="0" u="none" strike="noStrike" dirty="0">
                          <a:solidFill>
                            <a:srgbClr val="000000"/>
                          </a:solidFill>
                          <a:latin typeface="宋体"/>
                        </a:rPr>
                        <a:t>11.844</a:t>
                      </a:r>
                    </a:p>
                  </a:txBody>
                  <a:tcPr marL="9525" marR="9525" marT="9525" marB="0" anchor="ctr"/>
                </a:tc>
              </a:tr>
            </a:tbl>
          </a:graphicData>
        </a:graphic>
      </p:graphicFrame>
      <p:graphicFrame>
        <p:nvGraphicFramePr>
          <p:cNvPr id="11" name="表格 10"/>
          <p:cNvGraphicFramePr>
            <a:graphicFrameLocks noGrp="1"/>
          </p:cNvGraphicFramePr>
          <p:nvPr/>
        </p:nvGraphicFramePr>
        <p:xfrm>
          <a:off x="467544" y="4293095"/>
          <a:ext cx="7848874" cy="1656186"/>
        </p:xfrm>
        <a:graphic>
          <a:graphicData uri="http://schemas.openxmlformats.org/drawingml/2006/table">
            <a:tbl>
              <a:tblPr firstRow="1" bandRow="1">
                <a:tableStyleId>{5C22544A-7EE6-4342-B048-85BDC9FD1C3A}</a:tableStyleId>
              </a:tblPr>
              <a:tblGrid>
                <a:gridCol w="713534"/>
                <a:gridCol w="713534"/>
                <a:gridCol w="713534"/>
                <a:gridCol w="713534"/>
                <a:gridCol w="713534"/>
                <a:gridCol w="713534"/>
                <a:gridCol w="713534"/>
                <a:gridCol w="713534"/>
                <a:gridCol w="713534"/>
                <a:gridCol w="713534"/>
                <a:gridCol w="713534"/>
              </a:tblGrid>
              <a:tr h="552062">
                <a:tc>
                  <a:txBody>
                    <a:bodyPr/>
                    <a:lstStyle/>
                    <a:p>
                      <a:pPr algn="ctr" fontAlgn="ctr"/>
                      <a:r>
                        <a:rPr lang="zh-CN" altLang="en-US" sz="1400" b="0" i="0" u="none" strike="noStrike" dirty="0">
                          <a:solidFill>
                            <a:srgbClr val="000000"/>
                          </a:solidFill>
                          <a:latin typeface="宋体"/>
                        </a:rPr>
                        <a:t>年份</a:t>
                      </a:r>
                      <a:r>
                        <a:rPr lang="zh-CN" altLang="en-US" sz="1400" b="1" i="0" u="none" strike="noStrike" dirty="0">
                          <a:solidFill>
                            <a:srgbClr val="FFFFFF"/>
                          </a:solidFill>
                          <a:latin typeface="Times New Roman"/>
                        </a:rPr>
                        <a:t> </a:t>
                      </a:r>
                      <a:endParaRPr lang="zh-CN" altLang="en-US" sz="1400" b="0" i="0" u="none" strike="noStrike" dirty="0">
                        <a:solidFill>
                          <a:srgbClr val="000000"/>
                        </a:solidFill>
                        <a:latin typeface="宋体"/>
                      </a:endParaRPr>
                    </a:p>
                  </a:txBody>
                  <a:tcPr marL="9525" marR="9525" marT="9525" marB="0" anchor="ctr"/>
                </a:tc>
                <a:tc>
                  <a:txBody>
                    <a:bodyPr/>
                    <a:lstStyle/>
                    <a:p>
                      <a:pPr algn="ctr" fontAlgn="ctr"/>
                      <a:r>
                        <a:rPr lang="en-US" altLang="zh-CN" sz="1400" b="0" i="0" u="none" strike="noStrike" dirty="0">
                          <a:solidFill>
                            <a:srgbClr val="000000"/>
                          </a:solidFill>
                          <a:latin typeface="宋体"/>
                        </a:rPr>
                        <a:t>2011</a:t>
                      </a:r>
                    </a:p>
                  </a:txBody>
                  <a:tcPr marL="9525" marR="9525" marT="9525" marB="0" anchor="ctr"/>
                </a:tc>
                <a:tc>
                  <a:txBody>
                    <a:bodyPr/>
                    <a:lstStyle/>
                    <a:p>
                      <a:pPr algn="ctr" fontAlgn="ctr"/>
                      <a:r>
                        <a:rPr lang="en-US" altLang="zh-CN" sz="1400" b="0" i="0" u="none" strike="noStrike">
                          <a:solidFill>
                            <a:srgbClr val="000000"/>
                          </a:solidFill>
                          <a:latin typeface="宋体"/>
                        </a:rPr>
                        <a:t>2012</a:t>
                      </a:r>
                    </a:p>
                  </a:txBody>
                  <a:tcPr marL="9525" marR="9525" marT="9525" marB="0" anchor="ctr"/>
                </a:tc>
                <a:tc>
                  <a:txBody>
                    <a:bodyPr/>
                    <a:lstStyle/>
                    <a:p>
                      <a:pPr algn="ctr" fontAlgn="ctr"/>
                      <a:r>
                        <a:rPr lang="en-US" altLang="zh-CN" sz="1400" b="0" i="0" u="none" strike="noStrike">
                          <a:solidFill>
                            <a:srgbClr val="000000"/>
                          </a:solidFill>
                          <a:latin typeface="宋体"/>
                        </a:rPr>
                        <a:t>2013</a:t>
                      </a:r>
                    </a:p>
                  </a:txBody>
                  <a:tcPr marL="9525" marR="9525" marT="9525" marB="0" anchor="ctr"/>
                </a:tc>
                <a:tc>
                  <a:txBody>
                    <a:bodyPr/>
                    <a:lstStyle/>
                    <a:p>
                      <a:pPr algn="ctr" fontAlgn="ctr"/>
                      <a:r>
                        <a:rPr lang="en-US" altLang="zh-CN" sz="1400" b="0" i="0" u="none" strike="noStrike">
                          <a:solidFill>
                            <a:srgbClr val="000000"/>
                          </a:solidFill>
                          <a:latin typeface="宋体"/>
                        </a:rPr>
                        <a:t>2014</a:t>
                      </a:r>
                    </a:p>
                  </a:txBody>
                  <a:tcPr marL="9525" marR="9525" marT="9525" marB="0" anchor="ctr"/>
                </a:tc>
                <a:tc>
                  <a:txBody>
                    <a:bodyPr/>
                    <a:lstStyle/>
                    <a:p>
                      <a:pPr algn="ctr" fontAlgn="ctr"/>
                      <a:r>
                        <a:rPr lang="en-US" altLang="zh-CN" sz="1400" b="0" i="0" u="none" strike="noStrike">
                          <a:solidFill>
                            <a:srgbClr val="000000"/>
                          </a:solidFill>
                          <a:latin typeface="宋体"/>
                        </a:rPr>
                        <a:t>2015</a:t>
                      </a:r>
                    </a:p>
                  </a:txBody>
                  <a:tcPr marL="9525" marR="9525" marT="9525" marB="0" anchor="ctr"/>
                </a:tc>
                <a:tc>
                  <a:txBody>
                    <a:bodyPr/>
                    <a:lstStyle/>
                    <a:p>
                      <a:pPr algn="ctr" fontAlgn="ctr"/>
                      <a:r>
                        <a:rPr lang="en-US" altLang="zh-CN" sz="1400" b="0" i="0" u="none" strike="noStrike">
                          <a:solidFill>
                            <a:srgbClr val="000000"/>
                          </a:solidFill>
                          <a:latin typeface="宋体"/>
                        </a:rPr>
                        <a:t>2016</a:t>
                      </a:r>
                    </a:p>
                  </a:txBody>
                  <a:tcPr marL="9525" marR="9525" marT="9525" marB="0" anchor="ctr"/>
                </a:tc>
                <a:tc>
                  <a:txBody>
                    <a:bodyPr/>
                    <a:lstStyle/>
                    <a:p>
                      <a:pPr algn="ctr" fontAlgn="ctr"/>
                      <a:r>
                        <a:rPr lang="en-US" altLang="zh-CN" sz="1400" b="0" i="0" u="none" strike="noStrike">
                          <a:solidFill>
                            <a:srgbClr val="000000"/>
                          </a:solidFill>
                          <a:latin typeface="宋体"/>
                        </a:rPr>
                        <a:t>2017</a:t>
                      </a:r>
                    </a:p>
                  </a:txBody>
                  <a:tcPr marL="9525" marR="9525" marT="9525" marB="0" anchor="ctr"/>
                </a:tc>
                <a:tc>
                  <a:txBody>
                    <a:bodyPr/>
                    <a:lstStyle/>
                    <a:p>
                      <a:pPr algn="ctr" fontAlgn="ctr"/>
                      <a:r>
                        <a:rPr lang="en-US" altLang="zh-CN" sz="1400" b="0" i="0" u="none" strike="noStrike">
                          <a:solidFill>
                            <a:srgbClr val="000000"/>
                          </a:solidFill>
                          <a:latin typeface="宋体"/>
                        </a:rPr>
                        <a:t>2018</a:t>
                      </a:r>
                    </a:p>
                  </a:txBody>
                  <a:tcPr marL="9525" marR="9525" marT="9525" marB="0" anchor="ctr"/>
                </a:tc>
                <a:tc>
                  <a:txBody>
                    <a:bodyPr/>
                    <a:lstStyle/>
                    <a:p>
                      <a:pPr algn="ctr" fontAlgn="ctr"/>
                      <a:r>
                        <a:rPr lang="en-US" altLang="zh-CN" sz="1400" b="0" i="0" u="none" strike="noStrike">
                          <a:solidFill>
                            <a:srgbClr val="000000"/>
                          </a:solidFill>
                          <a:latin typeface="宋体"/>
                        </a:rPr>
                        <a:t>2019</a:t>
                      </a:r>
                    </a:p>
                  </a:txBody>
                  <a:tcPr marL="9525" marR="9525" marT="9525" marB="0" anchor="ctr"/>
                </a:tc>
                <a:tc>
                  <a:txBody>
                    <a:bodyPr/>
                    <a:lstStyle/>
                    <a:p>
                      <a:pPr algn="ctr" fontAlgn="ctr"/>
                      <a:r>
                        <a:rPr lang="en-US" altLang="zh-CN" sz="1400" b="0" i="0" u="none" strike="noStrike" dirty="0">
                          <a:solidFill>
                            <a:srgbClr val="000000"/>
                          </a:solidFill>
                          <a:latin typeface="宋体"/>
                        </a:rPr>
                        <a:t>2020</a:t>
                      </a:r>
                    </a:p>
                  </a:txBody>
                  <a:tcPr marL="9525" marR="9525" marT="9525" marB="0" anchor="ctr"/>
                </a:tc>
              </a:tr>
              <a:tr h="552062">
                <a:tc>
                  <a:txBody>
                    <a:bodyPr/>
                    <a:lstStyle/>
                    <a:p>
                      <a:pPr algn="ctr" fontAlgn="ctr"/>
                      <a:r>
                        <a:rPr lang="zh-CN" altLang="en-US" sz="1400" b="0" i="0" u="none" strike="noStrike">
                          <a:solidFill>
                            <a:srgbClr val="000000"/>
                          </a:solidFill>
                          <a:latin typeface="宋体"/>
                        </a:rPr>
                        <a:t>糖尿病患者</a:t>
                      </a:r>
                      <a:r>
                        <a:rPr lang="zh-CN" altLang="en-US" sz="1400" b="0" i="0" u="none" strike="noStrike">
                          <a:solidFill>
                            <a:srgbClr val="000000"/>
                          </a:solidFill>
                          <a:latin typeface="Times New Roman"/>
                        </a:rPr>
                        <a:t> </a:t>
                      </a:r>
                      <a:endParaRPr lang="zh-CN" altLang="en-US" sz="1400" b="0" i="0" u="none" strike="noStrike">
                        <a:solidFill>
                          <a:srgbClr val="000000"/>
                        </a:solidFill>
                        <a:latin typeface="宋体"/>
                      </a:endParaRPr>
                    </a:p>
                  </a:txBody>
                  <a:tcPr marL="9525" marR="9525" marT="9525" marB="0" anchor="ctr"/>
                </a:tc>
                <a:tc>
                  <a:txBody>
                    <a:bodyPr/>
                    <a:lstStyle/>
                    <a:p>
                      <a:pPr algn="ctr" fontAlgn="ctr"/>
                      <a:r>
                        <a:rPr lang="en-US" altLang="zh-CN" sz="1400" b="0" i="0" u="none" strike="noStrike" dirty="0">
                          <a:solidFill>
                            <a:srgbClr val="000000"/>
                          </a:solidFill>
                          <a:latin typeface="宋体"/>
                        </a:rPr>
                        <a:t>21.2</a:t>
                      </a:r>
                    </a:p>
                  </a:txBody>
                  <a:tcPr marL="9525" marR="9525" marT="9525" marB="0" anchor="ctr"/>
                </a:tc>
                <a:tc>
                  <a:txBody>
                    <a:bodyPr/>
                    <a:lstStyle/>
                    <a:p>
                      <a:pPr algn="ctr" fontAlgn="ctr"/>
                      <a:r>
                        <a:rPr lang="en-US" altLang="zh-CN" sz="1400" b="0" i="0" u="none" strike="noStrike" dirty="0">
                          <a:solidFill>
                            <a:srgbClr val="000000"/>
                          </a:solidFill>
                          <a:latin typeface="宋体"/>
                        </a:rPr>
                        <a:t>22.4</a:t>
                      </a:r>
                    </a:p>
                  </a:txBody>
                  <a:tcPr marL="9525" marR="9525" marT="9525" marB="0" anchor="ctr"/>
                </a:tc>
                <a:tc>
                  <a:txBody>
                    <a:bodyPr/>
                    <a:lstStyle/>
                    <a:p>
                      <a:pPr algn="ctr" fontAlgn="ctr"/>
                      <a:r>
                        <a:rPr lang="en-US" altLang="zh-CN" sz="1400" b="0" i="0" u="none" strike="noStrike" dirty="0">
                          <a:solidFill>
                            <a:srgbClr val="000000"/>
                          </a:solidFill>
                          <a:latin typeface="宋体"/>
                        </a:rPr>
                        <a:t>23.3</a:t>
                      </a:r>
                    </a:p>
                  </a:txBody>
                  <a:tcPr marL="9525" marR="9525" marT="9525" marB="0" anchor="ctr"/>
                </a:tc>
                <a:tc>
                  <a:txBody>
                    <a:bodyPr/>
                    <a:lstStyle/>
                    <a:p>
                      <a:pPr algn="ctr" fontAlgn="ctr"/>
                      <a:r>
                        <a:rPr lang="en-US" altLang="zh-CN" sz="1400" b="0" i="0" u="none" strike="noStrike" dirty="0">
                          <a:solidFill>
                            <a:srgbClr val="000000"/>
                          </a:solidFill>
                          <a:latin typeface="宋体"/>
                        </a:rPr>
                        <a:t>24.1</a:t>
                      </a:r>
                    </a:p>
                  </a:txBody>
                  <a:tcPr marL="9525" marR="9525" marT="9525" marB="0" anchor="ctr"/>
                </a:tc>
                <a:tc>
                  <a:txBody>
                    <a:bodyPr/>
                    <a:lstStyle/>
                    <a:p>
                      <a:pPr algn="ctr" fontAlgn="ctr"/>
                      <a:r>
                        <a:rPr lang="en-US" altLang="zh-CN" sz="1400" b="0" i="0" u="none" strike="noStrike">
                          <a:solidFill>
                            <a:srgbClr val="000000"/>
                          </a:solidFill>
                          <a:latin typeface="宋体"/>
                        </a:rPr>
                        <a:t>24.9</a:t>
                      </a:r>
                    </a:p>
                  </a:txBody>
                  <a:tcPr marL="9525" marR="9525" marT="9525" marB="0" anchor="ctr"/>
                </a:tc>
                <a:tc>
                  <a:txBody>
                    <a:bodyPr/>
                    <a:lstStyle/>
                    <a:p>
                      <a:pPr algn="ctr" fontAlgn="ctr"/>
                      <a:r>
                        <a:rPr lang="en-US" altLang="zh-CN" sz="1400" b="0" i="0" u="none" strike="noStrike">
                          <a:solidFill>
                            <a:srgbClr val="000000"/>
                          </a:solidFill>
                          <a:latin typeface="宋体"/>
                        </a:rPr>
                        <a:t>25.7</a:t>
                      </a:r>
                    </a:p>
                  </a:txBody>
                  <a:tcPr marL="9525" marR="9525" marT="9525" marB="0" anchor="ctr"/>
                </a:tc>
                <a:tc>
                  <a:txBody>
                    <a:bodyPr/>
                    <a:lstStyle/>
                    <a:p>
                      <a:pPr algn="ctr" fontAlgn="ctr"/>
                      <a:r>
                        <a:rPr lang="en-US" altLang="zh-CN" sz="1400" b="0" i="0" u="none" strike="noStrike">
                          <a:solidFill>
                            <a:srgbClr val="000000"/>
                          </a:solidFill>
                          <a:latin typeface="宋体"/>
                        </a:rPr>
                        <a:t>26.5</a:t>
                      </a:r>
                    </a:p>
                  </a:txBody>
                  <a:tcPr marL="9525" marR="9525" marT="9525" marB="0" anchor="ctr"/>
                </a:tc>
                <a:tc>
                  <a:txBody>
                    <a:bodyPr/>
                    <a:lstStyle/>
                    <a:p>
                      <a:pPr algn="ctr" fontAlgn="ctr"/>
                      <a:r>
                        <a:rPr lang="en-US" altLang="zh-CN" sz="1400" b="0" i="0" u="none" strike="noStrike">
                          <a:solidFill>
                            <a:srgbClr val="000000"/>
                          </a:solidFill>
                          <a:latin typeface="宋体"/>
                        </a:rPr>
                        <a:t>27.3</a:t>
                      </a:r>
                    </a:p>
                  </a:txBody>
                  <a:tcPr marL="9525" marR="9525" marT="9525" marB="0" anchor="ctr"/>
                </a:tc>
                <a:tc>
                  <a:txBody>
                    <a:bodyPr/>
                    <a:lstStyle/>
                    <a:p>
                      <a:pPr algn="ctr" fontAlgn="ctr"/>
                      <a:r>
                        <a:rPr lang="en-US" altLang="zh-CN" sz="1400" b="0" i="0" u="none" strike="noStrike">
                          <a:solidFill>
                            <a:srgbClr val="000000"/>
                          </a:solidFill>
                          <a:latin typeface="宋体"/>
                        </a:rPr>
                        <a:t>28.2</a:t>
                      </a:r>
                    </a:p>
                  </a:txBody>
                  <a:tcPr marL="9525" marR="9525" marT="9525" marB="0" anchor="ctr"/>
                </a:tc>
                <a:tc>
                  <a:txBody>
                    <a:bodyPr/>
                    <a:lstStyle/>
                    <a:p>
                      <a:pPr algn="ctr" fontAlgn="ctr"/>
                      <a:r>
                        <a:rPr lang="en-US" altLang="zh-CN" sz="1400" b="0" i="0" u="none" strike="noStrike">
                          <a:solidFill>
                            <a:srgbClr val="000000"/>
                          </a:solidFill>
                          <a:latin typeface="宋体"/>
                        </a:rPr>
                        <a:t>29</a:t>
                      </a:r>
                    </a:p>
                  </a:txBody>
                  <a:tcPr marL="9525" marR="9525" marT="9525" marB="0" anchor="ctr"/>
                </a:tc>
              </a:tr>
              <a:tr h="552062">
                <a:tc>
                  <a:txBody>
                    <a:bodyPr/>
                    <a:lstStyle/>
                    <a:p>
                      <a:pPr algn="ctr" fontAlgn="ctr"/>
                      <a:r>
                        <a:rPr lang="zh-CN" altLang="en-US" sz="1400" b="0" i="0" u="none" strike="noStrike">
                          <a:solidFill>
                            <a:srgbClr val="000000"/>
                          </a:solidFill>
                          <a:latin typeface="宋体"/>
                        </a:rPr>
                        <a:t>需住院患者</a:t>
                      </a:r>
                    </a:p>
                  </a:txBody>
                  <a:tcPr marL="9525" marR="9525" marT="9525" marB="0" anchor="ctr"/>
                </a:tc>
                <a:tc>
                  <a:txBody>
                    <a:bodyPr/>
                    <a:lstStyle/>
                    <a:p>
                      <a:pPr algn="ctr" fontAlgn="ctr"/>
                      <a:r>
                        <a:rPr lang="en-US" altLang="zh-CN" sz="1400" b="0" i="0" u="none" strike="noStrike">
                          <a:solidFill>
                            <a:srgbClr val="000000"/>
                          </a:solidFill>
                          <a:latin typeface="宋体"/>
                        </a:rPr>
                        <a:t>3.5192</a:t>
                      </a:r>
                    </a:p>
                  </a:txBody>
                  <a:tcPr marL="9525" marR="9525" marT="9525" marB="0" anchor="ctr"/>
                </a:tc>
                <a:tc>
                  <a:txBody>
                    <a:bodyPr/>
                    <a:lstStyle/>
                    <a:p>
                      <a:pPr algn="ctr" fontAlgn="ctr"/>
                      <a:r>
                        <a:rPr lang="en-US" altLang="zh-CN" sz="1400" b="0" i="0" u="none" strike="noStrike">
                          <a:solidFill>
                            <a:srgbClr val="000000"/>
                          </a:solidFill>
                          <a:latin typeface="宋体"/>
                        </a:rPr>
                        <a:t>3.7184</a:t>
                      </a:r>
                    </a:p>
                  </a:txBody>
                  <a:tcPr marL="9525" marR="9525" marT="9525" marB="0" anchor="ctr"/>
                </a:tc>
                <a:tc>
                  <a:txBody>
                    <a:bodyPr/>
                    <a:lstStyle/>
                    <a:p>
                      <a:pPr algn="ctr" fontAlgn="ctr"/>
                      <a:r>
                        <a:rPr lang="en-US" altLang="zh-CN" sz="1400" b="0" i="0" u="none" strike="noStrike">
                          <a:solidFill>
                            <a:srgbClr val="000000"/>
                          </a:solidFill>
                          <a:latin typeface="宋体"/>
                        </a:rPr>
                        <a:t>3.8678</a:t>
                      </a:r>
                    </a:p>
                  </a:txBody>
                  <a:tcPr marL="9525" marR="9525" marT="9525" marB="0" anchor="ctr"/>
                </a:tc>
                <a:tc>
                  <a:txBody>
                    <a:bodyPr/>
                    <a:lstStyle/>
                    <a:p>
                      <a:pPr algn="ctr" fontAlgn="ctr"/>
                      <a:r>
                        <a:rPr lang="en-US" altLang="zh-CN" sz="1400" b="0" i="0" u="none" strike="noStrike" dirty="0">
                          <a:solidFill>
                            <a:srgbClr val="000000"/>
                          </a:solidFill>
                          <a:latin typeface="宋体"/>
                        </a:rPr>
                        <a:t>4.0006</a:t>
                      </a:r>
                    </a:p>
                  </a:txBody>
                  <a:tcPr marL="9525" marR="9525" marT="9525" marB="0" anchor="ctr"/>
                </a:tc>
                <a:tc>
                  <a:txBody>
                    <a:bodyPr/>
                    <a:lstStyle/>
                    <a:p>
                      <a:pPr algn="ctr" fontAlgn="ctr"/>
                      <a:r>
                        <a:rPr lang="en-US" altLang="zh-CN" sz="1400" b="0" i="0" u="none" strike="noStrike" dirty="0">
                          <a:solidFill>
                            <a:srgbClr val="000000"/>
                          </a:solidFill>
                          <a:latin typeface="宋体"/>
                        </a:rPr>
                        <a:t>4.1334</a:t>
                      </a:r>
                    </a:p>
                  </a:txBody>
                  <a:tcPr marL="9525" marR="9525" marT="9525" marB="0" anchor="ctr"/>
                </a:tc>
                <a:tc>
                  <a:txBody>
                    <a:bodyPr/>
                    <a:lstStyle/>
                    <a:p>
                      <a:pPr algn="ctr" fontAlgn="ctr"/>
                      <a:r>
                        <a:rPr lang="en-US" altLang="zh-CN" sz="1400" b="0" i="0" u="none" strike="noStrike" dirty="0">
                          <a:solidFill>
                            <a:srgbClr val="000000"/>
                          </a:solidFill>
                          <a:latin typeface="宋体"/>
                        </a:rPr>
                        <a:t>4.2662</a:t>
                      </a:r>
                    </a:p>
                  </a:txBody>
                  <a:tcPr marL="9525" marR="9525" marT="9525" marB="0" anchor="ctr"/>
                </a:tc>
                <a:tc>
                  <a:txBody>
                    <a:bodyPr/>
                    <a:lstStyle/>
                    <a:p>
                      <a:pPr algn="ctr" fontAlgn="ctr"/>
                      <a:r>
                        <a:rPr lang="en-US" altLang="zh-CN" sz="1400" b="0" i="0" u="none" strike="noStrike" dirty="0">
                          <a:solidFill>
                            <a:srgbClr val="000000"/>
                          </a:solidFill>
                          <a:latin typeface="宋体"/>
                        </a:rPr>
                        <a:t>4.399</a:t>
                      </a:r>
                    </a:p>
                  </a:txBody>
                  <a:tcPr marL="9525" marR="9525" marT="9525" marB="0" anchor="ctr"/>
                </a:tc>
                <a:tc>
                  <a:txBody>
                    <a:bodyPr/>
                    <a:lstStyle/>
                    <a:p>
                      <a:pPr algn="ctr" fontAlgn="ctr"/>
                      <a:r>
                        <a:rPr lang="en-US" altLang="zh-CN" sz="1400" b="0" i="0" u="none" strike="noStrike" dirty="0">
                          <a:solidFill>
                            <a:srgbClr val="000000"/>
                          </a:solidFill>
                          <a:latin typeface="宋体"/>
                        </a:rPr>
                        <a:t>4.5318</a:t>
                      </a:r>
                    </a:p>
                  </a:txBody>
                  <a:tcPr marL="9525" marR="9525" marT="9525" marB="0" anchor="ctr"/>
                </a:tc>
                <a:tc>
                  <a:txBody>
                    <a:bodyPr/>
                    <a:lstStyle/>
                    <a:p>
                      <a:pPr algn="ctr" fontAlgn="ctr"/>
                      <a:r>
                        <a:rPr lang="en-US" altLang="zh-CN" sz="1400" b="0" i="0" u="none" strike="noStrike" dirty="0">
                          <a:solidFill>
                            <a:srgbClr val="000000"/>
                          </a:solidFill>
                          <a:latin typeface="宋体"/>
                        </a:rPr>
                        <a:t>4.6812</a:t>
                      </a:r>
                    </a:p>
                  </a:txBody>
                  <a:tcPr marL="9525" marR="9525" marT="9525" marB="0" anchor="ctr"/>
                </a:tc>
                <a:tc>
                  <a:txBody>
                    <a:bodyPr/>
                    <a:lstStyle/>
                    <a:p>
                      <a:pPr algn="ctr" fontAlgn="ctr"/>
                      <a:r>
                        <a:rPr lang="en-US" altLang="zh-CN" sz="1400" b="0" i="0" u="none" strike="noStrike" dirty="0">
                          <a:solidFill>
                            <a:srgbClr val="000000"/>
                          </a:solidFill>
                          <a:latin typeface="宋体"/>
                        </a:rPr>
                        <a:t>4.814</a:t>
                      </a:r>
                    </a:p>
                  </a:txBody>
                  <a:tcPr marL="9525" marR="9525" marT="9525" marB="0" anchor="ctr"/>
                </a:tc>
              </a:tr>
            </a:tbl>
          </a:graphicData>
        </a:graphic>
      </p:graphicFrame>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3"/>
          <p:cNvSpPr txBox="1">
            <a:spLocks noChangeArrowheads="1"/>
          </p:cNvSpPr>
          <p:nvPr/>
        </p:nvSpPr>
        <p:spPr bwMode="auto">
          <a:xfrm>
            <a:off x="841375" y="534988"/>
            <a:ext cx="8555038" cy="1938337"/>
          </a:xfrm>
          <a:prstGeom prst="rect">
            <a:avLst/>
          </a:prstGeom>
          <a:noFill/>
          <a:ln w="9525">
            <a:noFill/>
            <a:miter lim="800000"/>
            <a:headEnd/>
            <a:tailEnd/>
          </a:ln>
        </p:spPr>
        <p:txBody>
          <a:bodyPr>
            <a:spAutoFit/>
          </a:bodyPr>
          <a:lstStyle/>
          <a:p>
            <a:r>
              <a:rPr lang="en-US" altLang="zh-CN" sz="2400" b="1" dirty="0"/>
              <a:t>3.2.2</a:t>
            </a:r>
          </a:p>
          <a:p>
            <a:r>
              <a:rPr lang="zh-CN" altLang="zh-CN" sz="2000" dirty="0"/>
              <a:t>查阅资料知：</a:t>
            </a:r>
          </a:p>
          <a:p>
            <a:r>
              <a:rPr lang="en-US" altLang="zh-CN" sz="2000" dirty="0"/>
              <a:t>(1)</a:t>
            </a:r>
            <a:r>
              <a:rPr lang="zh-CN" altLang="zh-CN" sz="2000" dirty="0"/>
              <a:t>大城市年床开放日数为</a:t>
            </a:r>
            <a:r>
              <a:rPr lang="en-US" altLang="zh-CN" sz="2000" dirty="0"/>
              <a:t>317</a:t>
            </a:r>
            <a:r>
              <a:rPr lang="zh-CN" altLang="zh-CN" sz="2000" dirty="0"/>
              <a:t>天，区级则为</a:t>
            </a:r>
            <a:r>
              <a:rPr lang="en-US" altLang="zh-CN" sz="2000" dirty="0"/>
              <a:t>237</a:t>
            </a:r>
            <a:r>
              <a:rPr lang="zh-CN" altLang="zh-CN" sz="2000" dirty="0"/>
              <a:t>天。</a:t>
            </a:r>
          </a:p>
          <a:p>
            <a:r>
              <a:rPr lang="en-US" altLang="zh-CN" sz="2000" dirty="0"/>
              <a:t>(2)</a:t>
            </a:r>
            <a:r>
              <a:rPr lang="zh-CN" altLang="zh-CN" sz="2000" dirty="0"/>
              <a:t>高血压和糖尿病患者分别在市级、区级医院的平均</a:t>
            </a:r>
            <a:r>
              <a:rPr lang="zh-CN" altLang="en-US" sz="2000" dirty="0"/>
              <a:t>住院</a:t>
            </a:r>
            <a:r>
              <a:rPr lang="zh-CN" altLang="zh-CN" sz="2000" dirty="0"/>
              <a:t>天数如</a:t>
            </a:r>
            <a:r>
              <a:rPr lang="zh-CN" altLang="en-US" sz="2000" dirty="0"/>
              <a:t>表</a:t>
            </a:r>
            <a:r>
              <a:rPr lang="en-US" altLang="zh-CN" sz="2000" dirty="0"/>
              <a:t>(8)</a:t>
            </a:r>
            <a:r>
              <a:rPr lang="zh-CN" altLang="en-US" sz="2000" dirty="0"/>
              <a:t>：</a:t>
            </a:r>
            <a:endParaRPr lang="zh-CN" altLang="zh-CN" sz="2000" dirty="0"/>
          </a:p>
          <a:p>
            <a:r>
              <a:rPr lang="en-US" altLang="zh-CN" dirty="0"/>
              <a:t> </a:t>
            </a:r>
            <a:endParaRPr lang="zh-CN" altLang="zh-CN" dirty="0"/>
          </a:p>
          <a:p>
            <a:endParaRPr lang="zh-CN" altLang="en-US" dirty="0"/>
          </a:p>
        </p:txBody>
      </p:sp>
      <p:graphicFrame>
        <p:nvGraphicFramePr>
          <p:cNvPr id="5" name="表格 4"/>
          <p:cNvGraphicFramePr>
            <a:graphicFrameLocks noGrp="1"/>
          </p:cNvGraphicFramePr>
          <p:nvPr/>
        </p:nvGraphicFramePr>
        <p:xfrm>
          <a:off x="1042988" y="2133600"/>
          <a:ext cx="6984775" cy="2015950"/>
        </p:xfrm>
        <a:graphic>
          <a:graphicData uri="http://schemas.openxmlformats.org/drawingml/2006/table">
            <a:tbl>
              <a:tblPr firstRow="1" bandRow="1">
                <a:tableStyleId>{5C22544A-7EE6-4342-B048-85BDC9FD1C3A}</a:tableStyleId>
              </a:tblPr>
              <a:tblGrid>
                <a:gridCol w="997825"/>
                <a:gridCol w="997825"/>
                <a:gridCol w="997825"/>
                <a:gridCol w="997825"/>
                <a:gridCol w="997825"/>
                <a:gridCol w="997825"/>
                <a:gridCol w="997825"/>
              </a:tblGrid>
              <a:tr h="654871">
                <a:tc>
                  <a:txBody>
                    <a:bodyPr/>
                    <a:lstStyle/>
                    <a:p>
                      <a:pPr algn="ctr" fontAlgn="ctr">
                        <a:lnSpc>
                          <a:spcPct val="150000"/>
                        </a:lnSpc>
                        <a:spcAft>
                          <a:spcPts val="0"/>
                        </a:spcAft>
                      </a:pPr>
                      <a:r>
                        <a:rPr lang="zh-CN" sz="1600" kern="100" dirty="0">
                          <a:solidFill>
                            <a:srgbClr val="000000"/>
                          </a:solidFill>
                          <a:latin typeface="Times New Roman"/>
                          <a:ea typeface="宋体"/>
                        </a:rPr>
                        <a:t>医院类型</a:t>
                      </a:r>
                      <a:endParaRPr lang="zh-CN" sz="1600" kern="100" dirty="0">
                        <a:latin typeface="Times New Roman"/>
                        <a:ea typeface="宋体"/>
                      </a:endParaRPr>
                    </a:p>
                  </a:txBody>
                  <a:tcPr marL="68580" marR="68580" marT="0" marB="0" anchor="ctr"/>
                </a:tc>
                <a:tc gridSpan="3">
                  <a:txBody>
                    <a:bodyPr/>
                    <a:lstStyle/>
                    <a:p>
                      <a:pPr algn="ctr" fontAlgn="ctr">
                        <a:lnSpc>
                          <a:spcPct val="150000"/>
                        </a:lnSpc>
                        <a:spcAft>
                          <a:spcPts val="0"/>
                        </a:spcAft>
                      </a:pPr>
                      <a:r>
                        <a:rPr lang="zh-CN" altLang="en-US" sz="1600" kern="100" dirty="0">
                          <a:solidFill>
                            <a:srgbClr val="000000"/>
                          </a:solidFill>
                          <a:latin typeface="宋体"/>
                          <a:ea typeface="宋体"/>
                        </a:rPr>
                        <a:t>市级</a:t>
                      </a:r>
                      <a:endParaRPr lang="zh-CN" sz="1600" kern="100" dirty="0">
                        <a:latin typeface="Times New Roman"/>
                        <a:ea typeface="宋体"/>
                      </a:endParaRPr>
                    </a:p>
                  </a:txBody>
                  <a:tcPr marL="68580" marR="68580" marT="0" marB="0" anchor="ctr" anchorCtr="1"/>
                </a:tc>
                <a:tc hMerge="1">
                  <a:txBody>
                    <a:bodyPr/>
                    <a:lstStyle/>
                    <a:p>
                      <a:endParaRPr lang="zh-CN" altLang="en-US"/>
                    </a:p>
                  </a:txBody>
                  <a:tcPr/>
                </a:tc>
                <a:tc hMerge="1">
                  <a:txBody>
                    <a:bodyPr/>
                    <a:lstStyle/>
                    <a:p>
                      <a:endParaRPr lang="zh-CN" altLang="en-US"/>
                    </a:p>
                  </a:txBody>
                  <a:tcPr/>
                </a:tc>
                <a:tc gridSpan="3">
                  <a:txBody>
                    <a:bodyPr/>
                    <a:lstStyle/>
                    <a:p>
                      <a:pPr algn="ctr" fontAlgn="ctr">
                        <a:lnSpc>
                          <a:spcPct val="150000"/>
                        </a:lnSpc>
                        <a:spcAft>
                          <a:spcPts val="0"/>
                        </a:spcAft>
                      </a:pPr>
                      <a:r>
                        <a:rPr lang="zh-CN" altLang="en-US" sz="1600" kern="100" dirty="0">
                          <a:solidFill>
                            <a:srgbClr val="000000"/>
                          </a:solidFill>
                          <a:latin typeface="宋体"/>
                          <a:ea typeface="宋体"/>
                        </a:rPr>
                        <a:t>区级</a:t>
                      </a:r>
                      <a:endParaRPr lang="zh-CN" sz="1600" kern="100" dirty="0">
                        <a:latin typeface="Times New Roman"/>
                        <a:ea typeface="宋体"/>
                      </a:endParaRPr>
                    </a:p>
                  </a:txBody>
                  <a:tcPr marL="68580" marR="68580" marT="0" marB="0" anchor="ctr"/>
                </a:tc>
                <a:tc hMerge="1">
                  <a:txBody>
                    <a:bodyPr/>
                    <a:lstStyle/>
                    <a:p>
                      <a:endParaRPr lang="zh-CN" altLang="en-US" dirty="0"/>
                    </a:p>
                  </a:txBody>
                  <a:tcPr/>
                </a:tc>
                <a:tc hMerge="1">
                  <a:txBody>
                    <a:bodyPr/>
                    <a:lstStyle/>
                    <a:p>
                      <a:endParaRPr lang="zh-CN" altLang="en-US"/>
                    </a:p>
                  </a:txBody>
                  <a:tcPr/>
                </a:tc>
              </a:tr>
              <a:tr h="453693">
                <a:tc>
                  <a:txBody>
                    <a:bodyPr/>
                    <a:lstStyle/>
                    <a:p>
                      <a:pPr algn="ctr" fontAlgn="ctr">
                        <a:lnSpc>
                          <a:spcPct val="150000"/>
                        </a:lnSpc>
                        <a:spcAft>
                          <a:spcPts val="0"/>
                        </a:spcAft>
                      </a:pPr>
                      <a:r>
                        <a:rPr lang="zh-CN" sz="1400" kern="100" dirty="0">
                          <a:solidFill>
                            <a:srgbClr val="000000"/>
                          </a:solidFill>
                          <a:latin typeface="Times New Roman"/>
                          <a:ea typeface="宋体"/>
                        </a:rPr>
                        <a:t>疾病</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zh-CN" sz="1400" kern="100" dirty="0">
                          <a:solidFill>
                            <a:srgbClr val="000000"/>
                          </a:solidFill>
                          <a:latin typeface="Times New Roman"/>
                          <a:ea typeface="宋体"/>
                        </a:rPr>
                        <a:t>治疗天数</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zh-CN" sz="1400" kern="100" dirty="0">
                          <a:solidFill>
                            <a:srgbClr val="000000"/>
                          </a:solidFill>
                          <a:latin typeface="Times New Roman"/>
                          <a:ea typeface="宋体"/>
                        </a:rPr>
                        <a:t>疗养天数</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zh-CN" sz="1400" kern="100" dirty="0">
                          <a:solidFill>
                            <a:srgbClr val="000000"/>
                          </a:solidFill>
                          <a:latin typeface="Times New Roman"/>
                          <a:ea typeface="宋体"/>
                        </a:rPr>
                        <a:t>平均天数</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zh-CN" sz="1400" kern="100">
                          <a:solidFill>
                            <a:srgbClr val="000000"/>
                          </a:solidFill>
                          <a:latin typeface="Times New Roman"/>
                          <a:ea typeface="宋体"/>
                        </a:rPr>
                        <a:t>治疗天数</a:t>
                      </a:r>
                      <a:endParaRPr lang="zh-CN" sz="1400" kern="100">
                        <a:latin typeface="Times New Roman"/>
                        <a:ea typeface="宋体"/>
                      </a:endParaRPr>
                    </a:p>
                  </a:txBody>
                  <a:tcPr marL="68580" marR="68580" marT="0" marB="0" anchor="ctr"/>
                </a:tc>
                <a:tc>
                  <a:txBody>
                    <a:bodyPr/>
                    <a:lstStyle/>
                    <a:p>
                      <a:pPr algn="ctr" fontAlgn="ctr">
                        <a:lnSpc>
                          <a:spcPct val="150000"/>
                        </a:lnSpc>
                        <a:spcAft>
                          <a:spcPts val="0"/>
                        </a:spcAft>
                      </a:pPr>
                      <a:r>
                        <a:rPr lang="zh-CN" sz="1400" kern="100">
                          <a:solidFill>
                            <a:srgbClr val="000000"/>
                          </a:solidFill>
                          <a:latin typeface="Times New Roman"/>
                          <a:ea typeface="宋体"/>
                        </a:rPr>
                        <a:t>疗养天数</a:t>
                      </a:r>
                      <a:endParaRPr lang="zh-CN" sz="1400" kern="100">
                        <a:latin typeface="Times New Roman"/>
                        <a:ea typeface="宋体"/>
                      </a:endParaRPr>
                    </a:p>
                  </a:txBody>
                  <a:tcPr marL="68580" marR="68580" marT="0" marB="0" anchor="ctr"/>
                </a:tc>
                <a:tc>
                  <a:txBody>
                    <a:bodyPr/>
                    <a:lstStyle/>
                    <a:p>
                      <a:pPr algn="ctr" fontAlgn="ctr">
                        <a:lnSpc>
                          <a:spcPct val="150000"/>
                        </a:lnSpc>
                        <a:spcAft>
                          <a:spcPts val="0"/>
                        </a:spcAft>
                      </a:pPr>
                      <a:r>
                        <a:rPr lang="zh-CN" sz="1400" kern="100">
                          <a:solidFill>
                            <a:srgbClr val="000000"/>
                          </a:solidFill>
                          <a:latin typeface="Times New Roman"/>
                          <a:ea typeface="宋体"/>
                        </a:rPr>
                        <a:t>平均天数</a:t>
                      </a:r>
                      <a:endParaRPr lang="zh-CN" sz="1400" kern="100">
                        <a:latin typeface="Times New Roman"/>
                        <a:ea typeface="宋体"/>
                      </a:endParaRPr>
                    </a:p>
                  </a:txBody>
                  <a:tcPr marL="68580" marR="68580" marT="0" marB="0" anchor="ctr"/>
                </a:tc>
              </a:tr>
              <a:tr h="453693">
                <a:tc>
                  <a:txBody>
                    <a:bodyPr/>
                    <a:lstStyle/>
                    <a:p>
                      <a:pPr algn="ctr" fontAlgn="ctr">
                        <a:lnSpc>
                          <a:spcPct val="150000"/>
                        </a:lnSpc>
                        <a:spcAft>
                          <a:spcPts val="0"/>
                        </a:spcAft>
                      </a:pPr>
                      <a:r>
                        <a:rPr lang="zh-CN" sz="1400" kern="100">
                          <a:solidFill>
                            <a:srgbClr val="000000"/>
                          </a:solidFill>
                          <a:latin typeface="Times New Roman"/>
                          <a:ea typeface="宋体"/>
                        </a:rPr>
                        <a:t>高血压</a:t>
                      </a:r>
                      <a:endParaRPr lang="zh-CN" sz="1400" kern="100">
                        <a:latin typeface="Times New Roman"/>
                        <a:ea typeface="宋体"/>
                      </a:endParaRPr>
                    </a:p>
                  </a:txBody>
                  <a:tcPr marL="68580" marR="68580" marT="0" marB="0" anchor="ctr"/>
                </a:tc>
                <a:tc>
                  <a:txBody>
                    <a:bodyPr/>
                    <a:lstStyle/>
                    <a:p>
                      <a:pPr algn="ctr" fontAlgn="ctr">
                        <a:lnSpc>
                          <a:spcPct val="150000"/>
                        </a:lnSpc>
                        <a:spcAft>
                          <a:spcPts val="0"/>
                        </a:spcAft>
                      </a:pPr>
                      <a:r>
                        <a:rPr lang="en-US" altLang="zh-CN" sz="1400" kern="100" dirty="0" smtClean="0">
                          <a:solidFill>
                            <a:srgbClr val="000000"/>
                          </a:solidFill>
                          <a:latin typeface="宋体"/>
                          <a:ea typeface="宋体"/>
                        </a:rPr>
                        <a:t>30</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en-US" altLang="zh-CN" sz="1400" kern="100" dirty="0" smtClean="0">
                          <a:solidFill>
                            <a:srgbClr val="000000"/>
                          </a:solidFill>
                          <a:latin typeface="宋体"/>
                          <a:ea typeface="宋体"/>
                        </a:rPr>
                        <a:t>46</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en-US" altLang="zh-CN" sz="1400" kern="100" dirty="0" smtClean="0">
                          <a:solidFill>
                            <a:srgbClr val="000000"/>
                          </a:solidFill>
                          <a:latin typeface="宋体"/>
                          <a:ea typeface="宋体"/>
                        </a:rPr>
                        <a:t>38</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en-US" sz="1400" kern="100" dirty="0">
                          <a:solidFill>
                            <a:srgbClr val="000000"/>
                          </a:solidFill>
                          <a:latin typeface="宋体"/>
                          <a:ea typeface="宋体"/>
                        </a:rPr>
                        <a:t>44</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en-US" sz="1400" kern="100" dirty="0">
                          <a:solidFill>
                            <a:srgbClr val="000000"/>
                          </a:solidFill>
                          <a:latin typeface="宋体"/>
                          <a:ea typeface="宋体"/>
                        </a:rPr>
                        <a:t>41</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en-US" sz="1400" kern="100">
                          <a:solidFill>
                            <a:srgbClr val="000000"/>
                          </a:solidFill>
                          <a:latin typeface="宋体"/>
                          <a:ea typeface="宋体"/>
                        </a:rPr>
                        <a:t>42.5</a:t>
                      </a:r>
                      <a:endParaRPr lang="zh-CN" sz="1400" kern="100">
                        <a:latin typeface="Times New Roman"/>
                        <a:ea typeface="宋体"/>
                      </a:endParaRPr>
                    </a:p>
                  </a:txBody>
                  <a:tcPr marL="68580" marR="68580" marT="0" marB="0" anchor="ctr"/>
                </a:tc>
              </a:tr>
              <a:tr h="453693">
                <a:tc>
                  <a:txBody>
                    <a:bodyPr/>
                    <a:lstStyle/>
                    <a:p>
                      <a:pPr algn="ctr" fontAlgn="ctr">
                        <a:lnSpc>
                          <a:spcPct val="150000"/>
                        </a:lnSpc>
                        <a:spcAft>
                          <a:spcPts val="0"/>
                        </a:spcAft>
                      </a:pPr>
                      <a:r>
                        <a:rPr lang="zh-CN" sz="1400" kern="100">
                          <a:solidFill>
                            <a:srgbClr val="000000"/>
                          </a:solidFill>
                          <a:latin typeface="Times New Roman"/>
                          <a:ea typeface="宋体"/>
                        </a:rPr>
                        <a:t>糖尿病</a:t>
                      </a:r>
                      <a:endParaRPr lang="zh-CN" sz="1400" kern="100">
                        <a:latin typeface="Times New Roman"/>
                        <a:ea typeface="宋体"/>
                      </a:endParaRPr>
                    </a:p>
                  </a:txBody>
                  <a:tcPr marL="68580" marR="68580" marT="0" marB="0" anchor="ctr"/>
                </a:tc>
                <a:tc>
                  <a:txBody>
                    <a:bodyPr/>
                    <a:lstStyle/>
                    <a:p>
                      <a:pPr algn="ctr" fontAlgn="ctr">
                        <a:lnSpc>
                          <a:spcPct val="150000"/>
                        </a:lnSpc>
                        <a:spcAft>
                          <a:spcPts val="0"/>
                        </a:spcAft>
                      </a:pPr>
                      <a:r>
                        <a:rPr lang="en-US" altLang="zh-CN" sz="1400" kern="100" dirty="0" smtClean="0">
                          <a:solidFill>
                            <a:srgbClr val="000000"/>
                          </a:solidFill>
                          <a:latin typeface="宋体"/>
                          <a:ea typeface="宋体"/>
                        </a:rPr>
                        <a:t>18</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en-US" altLang="zh-CN" sz="1400" kern="100" dirty="0" smtClean="0">
                          <a:solidFill>
                            <a:srgbClr val="000000"/>
                          </a:solidFill>
                          <a:latin typeface="宋体"/>
                          <a:ea typeface="宋体"/>
                        </a:rPr>
                        <a:t>22</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en-US" altLang="zh-CN" sz="1400" kern="100" dirty="0" smtClean="0">
                          <a:solidFill>
                            <a:srgbClr val="000000"/>
                          </a:solidFill>
                          <a:latin typeface="宋体"/>
                          <a:ea typeface="宋体"/>
                        </a:rPr>
                        <a:t>20</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en-US" altLang="zh-CN" sz="1400" kern="100" dirty="0" smtClean="0">
                          <a:solidFill>
                            <a:srgbClr val="000000"/>
                          </a:solidFill>
                          <a:latin typeface="宋体"/>
                          <a:ea typeface="宋体"/>
                        </a:rPr>
                        <a:t>20</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en-US" altLang="zh-CN" sz="1400" kern="100" dirty="0" smtClean="0">
                          <a:solidFill>
                            <a:srgbClr val="000000"/>
                          </a:solidFill>
                          <a:latin typeface="宋体"/>
                          <a:ea typeface="宋体"/>
                        </a:rPr>
                        <a:t>24</a:t>
                      </a:r>
                      <a:endParaRPr lang="zh-CN" sz="1400" kern="100" dirty="0">
                        <a:latin typeface="Times New Roman"/>
                        <a:ea typeface="宋体"/>
                      </a:endParaRPr>
                    </a:p>
                  </a:txBody>
                  <a:tcPr marL="68580" marR="68580" marT="0" marB="0" anchor="ctr"/>
                </a:tc>
                <a:tc>
                  <a:txBody>
                    <a:bodyPr/>
                    <a:lstStyle/>
                    <a:p>
                      <a:pPr algn="ctr" fontAlgn="ctr">
                        <a:lnSpc>
                          <a:spcPct val="150000"/>
                        </a:lnSpc>
                        <a:spcAft>
                          <a:spcPts val="0"/>
                        </a:spcAft>
                      </a:pPr>
                      <a:r>
                        <a:rPr lang="en-US" altLang="zh-CN" sz="1400" kern="100" dirty="0" smtClean="0">
                          <a:solidFill>
                            <a:srgbClr val="000000"/>
                          </a:solidFill>
                          <a:latin typeface="宋体"/>
                          <a:ea typeface="宋体"/>
                        </a:rPr>
                        <a:t>22</a:t>
                      </a:r>
                      <a:endParaRPr lang="zh-CN" sz="1400" kern="100" dirty="0">
                        <a:latin typeface="Times New Roman"/>
                        <a:ea typeface="宋体"/>
                      </a:endParaRPr>
                    </a:p>
                  </a:txBody>
                  <a:tcPr marL="68580" marR="68580" marT="0" marB="0" anchor="ctr"/>
                </a:tc>
              </a:tr>
            </a:tbl>
          </a:graphicData>
        </a:graphic>
      </p:graphicFrame>
      <p:sp>
        <p:nvSpPr>
          <p:cNvPr id="37929" name="TextBox 5"/>
          <p:cNvSpPr txBox="1">
            <a:spLocks noChangeArrowheads="1"/>
          </p:cNvSpPr>
          <p:nvPr/>
        </p:nvSpPr>
        <p:spPr bwMode="auto">
          <a:xfrm>
            <a:off x="971550" y="4652963"/>
            <a:ext cx="1331913" cy="369887"/>
          </a:xfrm>
          <a:prstGeom prst="rect">
            <a:avLst/>
          </a:prstGeom>
          <a:noFill/>
          <a:ln w="9525">
            <a:noFill/>
            <a:miter lim="800000"/>
            <a:headEnd/>
            <a:tailEnd/>
          </a:ln>
        </p:spPr>
        <p:txBody>
          <a:bodyPr>
            <a:spAutoFit/>
          </a:bodyPr>
          <a:lstStyle/>
          <a:p>
            <a:r>
              <a:rPr lang="zh-CN" altLang="en-US"/>
              <a:t>通过公式</a:t>
            </a:r>
            <a:r>
              <a:rPr lang="en-US" altLang="zh-CN"/>
              <a:t>:</a:t>
            </a:r>
            <a:endParaRPr lang="zh-CN" altLang="en-US"/>
          </a:p>
        </p:txBody>
      </p:sp>
      <p:sp>
        <p:nvSpPr>
          <p:cNvPr id="37930" name="TextBox 5"/>
          <p:cNvSpPr txBox="1">
            <a:spLocks noChangeArrowheads="1"/>
          </p:cNvSpPr>
          <p:nvPr/>
        </p:nvSpPr>
        <p:spPr bwMode="auto">
          <a:xfrm>
            <a:off x="2587625" y="4292600"/>
            <a:ext cx="4751388" cy="338138"/>
          </a:xfrm>
          <a:prstGeom prst="rect">
            <a:avLst/>
          </a:prstGeom>
          <a:noFill/>
          <a:ln w="9525">
            <a:noFill/>
            <a:miter lim="800000"/>
            <a:headEnd/>
            <a:tailEnd/>
          </a:ln>
        </p:spPr>
        <p:txBody>
          <a:bodyPr>
            <a:spAutoFit/>
          </a:bodyPr>
          <a:lstStyle/>
          <a:p>
            <a:r>
              <a:rPr lang="zh-CN" altLang="en-US" sz="1600"/>
              <a:t>表</a:t>
            </a:r>
            <a:r>
              <a:rPr lang="en-US" altLang="zh-CN" sz="1600"/>
              <a:t>(8)     </a:t>
            </a:r>
            <a:r>
              <a:rPr lang="zh-CN" altLang="en-US" sz="1600"/>
              <a:t>市区级医院平均住院天数表</a:t>
            </a:r>
            <a:r>
              <a:rPr lang="en-US" altLang="zh-CN" sz="1600"/>
              <a:t>    </a:t>
            </a:r>
            <a:endParaRPr lang="zh-CN" altLang="en-US" sz="1600"/>
          </a:p>
        </p:txBody>
      </p:sp>
      <p:pic>
        <p:nvPicPr>
          <p:cNvPr id="37931" name="图片 6" descr="15.png"/>
          <p:cNvPicPr>
            <a:picLocks noChangeAspect="1"/>
          </p:cNvPicPr>
          <p:nvPr/>
        </p:nvPicPr>
        <p:blipFill>
          <a:blip r:embed="rId3" cstate="print"/>
          <a:srcRect/>
          <a:stretch>
            <a:fillRect/>
          </a:stretch>
        </p:blipFill>
        <p:spPr bwMode="auto">
          <a:xfrm>
            <a:off x="1042988" y="4508500"/>
            <a:ext cx="7321550" cy="1960563"/>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755576" y="1273175"/>
          <a:ext cx="7992889" cy="1584176"/>
        </p:xfrm>
        <a:graphic>
          <a:graphicData uri="http://schemas.openxmlformats.org/drawingml/2006/table">
            <a:tbl>
              <a:tblPr firstRow="1" bandRow="1">
                <a:tableStyleId>{5C22544A-7EE6-4342-B048-85BDC9FD1C3A}</a:tableStyleId>
              </a:tblPr>
              <a:tblGrid>
                <a:gridCol w="1061921"/>
                <a:gridCol w="834367"/>
                <a:gridCol w="682663"/>
                <a:gridCol w="682663"/>
                <a:gridCol w="689987"/>
                <a:gridCol w="673548"/>
                <a:gridCol w="673548"/>
                <a:gridCol w="673548"/>
                <a:gridCol w="673548"/>
                <a:gridCol w="673548"/>
                <a:gridCol w="673548"/>
              </a:tblGrid>
              <a:tr h="792088">
                <a:tc>
                  <a:txBody>
                    <a:bodyPr/>
                    <a:lstStyle/>
                    <a:p>
                      <a:pPr algn="ctr" fontAlgn="ctr"/>
                      <a:r>
                        <a:rPr lang="zh-CN" altLang="en-US" sz="1600" b="0" i="0" u="none" strike="noStrike" dirty="0">
                          <a:solidFill>
                            <a:srgbClr val="000000"/>
                          </a:solidFill>
                          <a:latin typeface="宋体"/>
                        </a:rPr>
                        <a:t>年份</a:t>
                      </a:r>
                      <a:r>
                        <a:rPr lang="zh-CN" altLang="en-US" sz="1600" b="1" i="0" u="none" strike="noStrike" dirty="0">
                          <a:solidFill>
                            <a:srgbClr val="FFFFFF"/>
                          </a:solidFill>
                          <a:latin typeface="Times New Roman"/>
                        </a:rPr>
                        <a:t> </a:t>
                      </a:r>
                      <a:endParaRPr lang="zh-CN" altLang="en-US" sz="1600" b="0" i="0" u="none" strike="noStrike" dirty="0">
                        <a:solidFill>
                          <a:srgbClr val="000000"/>
                        </a:solidFill>
                        <a:latin typeface="宋体"/>
                      </a:endParaRPr>
                    </a:p>
                  </a:txBody>
                  <a:tcPr marL="9525" marR="9525" marT="9525" marB="0" anchor="ctr"/>
                </a:tc>
                <a:tc>
                  <a:txBody>
                    <a:bodyPr/>
                    <a:lstStyle/>
                    <a:p>
                      <a:pPr algn="ctr" fontAlgn="ctr"/>
                      <a:r>
                        <a:rPr lang="en-US" altLang="zh-CN" sz="1600" b="0" i="0" u="none" strike="noStrike" dirty="0">
                          <a:solidFill>
                            <a:srgbClr val="000000"/>
                          </a:solidFill>
                          <a:latin typeface="宋体"/>
                        </a:rPr>
                        <a:t>2011</a:t>
                      </a:r>
                    </a:p>
                  </a:txBody>
                  <a:tcPr marL="9525" marR="9525" marT="9525" marB="0" anchor="ctr"/>
                </a:tc>
                <a:tc>
                  <a:txBody>
                    <a:bodyPr/>
                    <a:lstStyle/>
                    <a:p>
                      <a:pPr algn="ctr" fontAlgn="ctr"/>
                      <a:r>
                        <a:rPr lang="en-US" altLang="zh-CN" sz="1600" b="0" i="0" u="none" strike="noStrike" dirty="0">
                          <a:solidFill>
                            <a:srgbClr val="000000"/>
                          </a:solidFill>
                          <a:latin typeface="宋体"/>
                        </a:rPr>
                        <a:t>2012</a:t>
                      </a:r>
                    </a:p>
                  </a:txBody>
                  <a:tcPr marL="9525" marR="9525" marT="9525" marB="0" anchor="ctr"/>
                </a:tc>
                <a:tc>
                  <a:txBody>
                    <a:bodyPr/>
                    <a:lstStyle/>
                    <a:p>
                      <a:pPr algn="ctr" fontAlgn="ctr"/>
                      <a:r>
                        <a:rPr lang="en-US" altLang="zh-CN" sz="1600" b="0" i="0" u="none" strike="noStrike">
                          <a:solidFill>
                            <a:srgbClr val="000000"/>
                          </a:solidFill>
                          <a:latin typeface="宋体"/>
                        </a:rPr>
                        <a:t>2013</a:t>
                      </a:r>
                    </a:p>
                  </a:txBody>
                  <a:tcPr marL="9525" marR="9525" marT="9525" marB="0" anchor="ctr"/>
                </a:tc>
                <a:tc>
                  <a:txBody>
                    <a:bodyPr/>
                    <a:lstStyle/>
                    <a:p>
                      <a:pPr algn="ctr" fontAlgn="ctr"/>
                      <a:r>
                        <a:rPr lang="en-US" altLang="zh-CN" sz="1600" b="0" i="0" u="none" strike="noStrike">
                          <a:solidFill>
                            <a:srgbClr val="000000"/>
                          </a:solidFill>
                          <a:latin typeface="宋体"/>
                        </a:rPr>
                        <a:t>2014</a:t>
                      </a:r>
                    </a:p>
                  </a:txBody>
                  <a:tcPr marL="9525" marR="9525" marT="9525" marB="0" anchor="ctr"/>
                </a:tc>
                <a:tc>
                  <a:txBody>
                    <a:bodyPr/>
                    <a:lstStyle/>
                    <a:p>
                      <a:pPr algn="ctr" fontAlgn="ctr"/>
                      <a:r>
                        <a:rPr lang="en-US" altLang="zh-CN" sz="1600" b="0" i="0" u="none" strike="noStrike">
                          <a:solidFill>
                            <a:srgbClr val="000000"/>
                          </a:solidFill>
                          <a:latin typeface="宋体"/>
                        </a:rPr>
                        <a:t>2015</a:t>
                      </a:r>
                    </a:p>
                  </a:txBody>
                  <a:tcPr marL="9525" marR="9525" marT="9525" marB="0" anchor="ctr"/>
                </a:tc>
                <a:tc>
                  <a:txBody>
                    <a:bodyPr/>
                    <a:lstStyle/>
                    <a:p>
                      <a:pPr algn="ctr" fontAlgn="ctr"/>
                      <a:r>
                        <a:rPr lang="en-US" altLang="zh-CN" sz="1600" b="0" i="0" u="none" strike="noStrike">
                          <a:solidFill>
                            <a:srgbClr val="000000"/>
                          </a:solidFill>
                          <a:latin typeface="宋体"/>
                        </a:rPr>
                        <a:t>2016</a:t>
                      </a:r>
                    </a:p>
                  </a:txBody>
                  <a:tcPr marL="9525" marR="9525" marT="9525" marB="0" anchor="ctr"/>
                </a:tc>
                <a:tc>
                  <a:txBody>
                    <a:bodyPr/>
                    <a:lstStyle/>
                    <a:p>
                      <a:pPr algn="ctr" fontAlgn="ctr"/>
                      <a:r>
                        <a:rPr lang="en-US" altLang="zh-CN" sz="1600" b="0" i="0" u="none" strike="noStrike">
                          <a:solidFill>
                            <a:srgbClr val="000000"/>
                          </a:solidFill>
                          <a:latin typeface="宋体"/>
                        </a:rPr>
                        <a:t>2017</a:t>
                      </a:r>
                    </a:p>
                  </a:txBody>
                  <a:tcPr marL="9525" marR="9525" marT="9525" marB="0" anchor="ctr"/>
                </a:tc>
                <a:tc>
                  <a:txBody>
                    <a:bodyPr/>
                    <a:lstStyle/>
                    <a:p>
                      <a:pPr algn="ctr" fontAlgn="ctr"/>
                      <a:r>
                        <a:rPr lang="en-US" altLang="zh-CN" sz="1600" b="0" i="0" u="none" strike="noStrike">
                          <a:solidFill>
                            <a:srgbClr val="000000"/>
                          </a:solidFill>
                          <a:latin typeface="宋体"/>
                        </a:rPr>
                        <a:t>2018</a:t>
                      </a:r>
                    </a:p>
                  </a:txBody>
                  <a:tcPr marL="9525" marR="9525" marT="9525" marB="0" anchor="ctr"/>
                </a:tc>
                <a:tc>
                  <a:txBody>
                    <a:bodyPr/>
                    <a:lstStyle/>
                    <a:p>
                      <a:pPr algn="ctr" fontAlgn="ctr"/>
                      <a:r>
                        <a:rPr lang="en-US" altLang="zh-CN" sz="1600" b="0" i="0" u="none" strike="noStrike">
                          <a:solidFill>
                            <a:srgbClr val="000000"/>
                          </a:solidFill>
                          <a:latin typeface="宋体"/>
                        </a:rPr>
                        <a:t>2019</a:t>
                      </a:r>
                    </a:p>
                  </a:txBody>
                  <a:tcPr marL="9525" marR="9525" marT="9525" marB="0" anchor="ctr"/>
                </a:tc>
                <a:tc>
                  <a:txBody>
                    <a:bodyPr/>
                    <a:lstStyle/>
                    <a:p>
                      <a:pPr algn="ctr" fontAlgn="ctr"/>
                      <a:r>
                        <a:rPr lang="en-US" altLang="zh-CN" sz="1600" b="0" i="0" u="none" strike="noStrike">
                          <a:solidFill>
                            <a:srgbClr val="000000"/>
                          </a:solidFill>
                          <a:latin typeface="宋体"/>
                        </a:rPr>
                        <a:t>2020</a:t>
                      </a:r>
                    </a:p>
                  </a:txBody>
                  <a:tcPr marL="9525" marR="9525" marT="9525" marB="0" anchor="ctr"/>
                </a:tc>
              </a:tr>
              <a:tr h="792088">
                <a:tc>
                  <a:txBody>
                    <a:bodyPr/>
                    <a:lstStyle/>
                    <a:p>
                      <a:pPr algn="ctr" fontAlgn="ctr"/>
                      <a:r>
                        <a:rPr lang="zh-CN" altLang="en-US" sz="1600" b="0" i="0" u="none" strike="noStrike" dirty="0" smtClean="0">
                          <a:solidFill>
                            <a:srgbClr val="000000"/>
                          </a:solidFill>
                          <a:latin typeface="宋体"/>
                        </a:rPr>
                        <a:t>高血压</a:t>
                      </a:r>
                      <a:endParaRPr lang="en-US" altLang="zh-CN" sz="1600" b="0" i="0" u="none" strike="noStrike" dirty="0" smtClean="0">
                        <a:solidFill>
                          <a:srgbClr val="000000"/>
                        </a:solidFill>
                        <a:latin typeface="宋体"/>
                      </a:endParaRPr>
                    </a:p>
                    <a:p>
                      <a:pPr algn="ctr" fontAlgn="ctr"/>
                      <a:r>
                        <a:rPr lang="zh-CN" altLang="en-US" sz="1600" b="0" i="0" u="none" strike="noStrike" dirty="0" smtClean="0">
                          <a:solidFill>
                            <a:srgbClr val="000000"/>
                          </a:solidFill>
                          <a:latin typeface="宋体"/>
                        </a:rPr>
                        <a:t>病床</a:t>
                      </a:r>
                      <a:r>
                        <a:rPr lang="zh-CN" altLang="en-US" sz="1600" b="0" i="0" u="none" strike="noStrike" dirty="0">
                          <a:solidFill>
                            <a:srgbClr val="000000"/>
                          </a:solidFill>
                          <a:latin typeface="宋体"/>
                        </a:rPr>
                        <a:t>数 </a:t>
                      </a:r>
                    </a:p>
                  </a:txBody>
                  <a:tcPr marL="9525" marR="9525" marT="9525" marB="0" anchor="ctr"/>
                </a:tc>
                <a:tc>
                  <a:txBody>
                    <a:bodyPr/>
                    <a:lstStyle/>
                    <a:p>
                      <a:pPr algn="r" fontAlgn="ctr"/>
                      <a:r>
                        <a:rPr lang="en-US" altLang="zh-CN" sz="1600" b="0" i="0" u="none" strike="noStrike" dirty="0">
                          <a:solidFill>
                            <a:srgbClr val="000000"/>
                          </a:solidFill>
                          <a:latin typeface="宋体"/>
                        </a:rPr>
                        <a:t>0.7238</a:t>
                      </a:r>
                    </a:p>
                  </a:txBody>
                  <a:tcPr marL="9525" marR="9525" marT="9525" marB="0" anchor="ctr"/>
                </a:tc>
                <a:tc>
                  <a:txBody>
                    <a:bodyPr/>
                    <a:lstStyle/>
                    <a:p>
                      <a:pPr algn="r" fontAlgn="ctr"/>
                      <a:r>
                        <a:rPr lang="en-US" altLang="zh-CN" sz="1600" b="0" i="0" u="none" strike="noStrike" dirty="0">
                          <a:solidFill>
                            <a:srgbClr val="000000"/>
                          </a:solidFill>
                          <a:latin typeface="宋体"/>
                        </a:rPr>
                        <a:t>0.7426</a:t>
                      </a:r>
                    </a:p>
                  </a:txBody>
                  <a:tcPr marL="9525" marR="9525" marT="9525" marB="0" anchor="ctr"/>
                </a:tc>
                <a:tc>
                  <a:txBody>
                    <a:bodyPr/>
                    <a:lstStyle/>
                    <a:p>
                      <a:pPr algn="r" fontAlgn="ctr"/>
                      <a:r>
                        <a:rPr lang="en-US" altLang="zh-CN" sz="1600" b="0" i="0" u="none" strike="noStrike" dirty="0">
                          <a:solidFill>
                            <a:srgbClr val="000000"/>
                          </a:solidFill>
                          <a:latin typeface="宋体"/>
                        </a:rPr>
                        <a:t>0.7708</a:t>
                      </a:r>
                    </a:p>
                  </a:txBody>
                  <a:tcPr marL="9525" marR="9525" marT="9525" marB="0" anchor="ctr"/>
                </a:tc>
                <a:tc>
                  <a:txBody>
                    <a:bodyPr/>
                    <a:lstStyle/>
                    <a:p>
                      <a:pPr algn="r" fontAlgn="ctr"/>
                      <a:r>
                        <a:rPr lang="en-US" altLang="zh-CN" sz="1600" b="0" i="0" u="none" strike="noStrike" dirty="0">
                          <a:solidFill>
                            <a:srgbClr val="000000"/>
                          </a:solidFill>
                          <a:latin typeface="宋体"/>
                        </a:rPr>
                        <a:t>0.799</a:t>
                      </a:r>
                    </a:p>
                  </a:txBody>
                  <a:tcPr marL="9525" marR="9525" marT="9525" marB="0" anchor="ctr"/>
                </a:tc>
                <a:tc>
                  <a:txBody>
                    <a:bodyPr/>
                    <a:lstStyle/>
                    <a:p>
                      <a:pPr algn="r" fontAlgn="ctr"/>
                      <a:r>
                        <a:rPr lang="en-US" altLang="zh-CN" sz="1600" b="0" i="0" u="none" strike="noStrike" dirty="0">
                          <a:solidFill>
                            <a:srgbClr val="000000"/>
                          </a:solidFill>
                          <a:latin typeface="宋体"/>
                        </a:rPr>
                        <a:t>0.8178</a:t>
                      </a:r>
                    </a:p>
                  </a:txBody>
                  <a:tcPr marL="9525" marR="9525" marT="9525" marB="0" anchor="ctr"/>
                </a:tc>
                <a:tc>
                  <a:txBody>
                    <a:bodyPr/>
                    <a:lstStyle/>
                    <a:p>
                      <a:pPr algn="r" fontAlgn="ctr"/>
                      <a:r>
                        <a:rPr lang="en-US" altLang="zh-CN" sz="1600" b="0" i="0" u="none" strike="noStrike" dirty="0">
                          <a:solidFill>
                            <a:srgbClr val="000000"/>
                          </a:solidFill>
                          <a:latin typeface="宋体"/>
                        </a:rPr>
                        <a:t>0.8366</a:t>
                      </a:r>
                    </a:p>
                  </a:txBody>
                  <a:tcPr marL="9525" marR="9525" marT="9525" marB="0" anchor="ctr"/>
                </a:tc>
                <a:tc>
                  <a:txBody>
                    <a:bodyPr/>
                    <a:lstStyle/>
                    <a:p>
                      <a:pPr algn="r" fontAlgn="ctr"/>
                      <a:r>
                        <a:rPr lang="en-US" altLang="zh-CN" sz="1600" b="0" i="0" u="none" strike="noStrike" dirty="0">
                          <a:solidFill>
                            <a:srgbClr val="000000"/>
                          </a:solidFill>
                          <a:latin typeface="宋体"/>
                        </a:rPr>
                        <a:t>0.8648</a:t>
                      </a:r>
                    </a:p>
                  </a:txBody>
                  <a:tcPr marL="9525" marR="9525" marT="9525" marB="0" anchor="ctr"/>
                </a:tc>
                <a:tc>
                  <a:txBody>
                    <a:bodyPr/>
                    <a:lstStyle/>
                    <a:p>
                      <a:pPr algn="r" fontAlgn="ctr"/>
                      <a:r>
                        <a:rPr lang="en-US" altLang="zh-CN" sz="1600" b="0" i="0" u="none" strike="noStrike" dirty="0">
                          <a:solidFill>
                            <a:srgbClr val="000000"/>
                          </a:solidFill>
                          <a:latin typeface="宋体"/>
                        </a:rPr>
                        <a:t>0.893</a:t>
                      </a:r>
                    </a:p>
                  </a:txBody>
                  <a:tcPr marL="9525" marR="9525" marT="9525" marB="0" anchor="ctr"/>
                </a:tc>
                <a:tc>
                  <a:txBody>
                    <a:bodyPr/>
                    <a:lstStyle/>
                    <a:p>
                      <a:pPr algn="r" fontAlgn="ctr"/>
                      <a:r>
                        <a:rPr lang="en-US" altLang="zh-CN" sz="1600" b="0" i="0" u="none" strike="noStrike" dirty="0">
                          <a:solidFill>
                            <a:srgbClr val="000000"/>
                          </a:solidFill>
                          <a:latin typeface="宋体"/>
                        </a:rPr>
                        <a:t>0.9118</a:t>
                      </a:r>
                    </a:p>
                  </a:txBody>
                  <a:tcPr marL="9525" marR="9525" marT="9525" marB="0" anchor="ctr"/>
                </a:tc>
                <a:tc>
                  <a:txBody>
                    <a:bodyPr/>
                    <a:lstStyle/>
                    <a:p>
                      <a:pPr algn="r" fontAlgn="ctr"/>
                      <a:r>
                        <a:rPr lang="en-US" altLang="zh-CN" sz="1600" b="0" i="0" u="none" strike="noStrike" dirty="0">
                          <a:solidFill>
                            <a:srgbClr val="000000"/>
                          </a:solidFill>
                          <a:latin typeface="宋体"/>
                        </a:rPr>
                        <a:t>0.9306</a:t>
                      </a:r>
                    </a:p>
                  </a:txBody>
                  <a:tcPr marL="9525" marR="9525" marT="9525" marB="0" anchor="ctr"/>
                </a:tc>
              </a:tr>
            </a:tbl>
          </a:graphicData>
        </a:graphic>
      </p:graphicFrame>
      <p:sp>
        <p:nvSpPr>
          <p:cNvPr id="38952" name="TextBox 5"/>
          <p:cNvSpPr txBox="1">
            <a:spLocks noChangeArrowheads="1"/>
          </p:cNvSpPr>
          <p:nvPr/>
        </p:nvSpPr>
        <p:spPr bwMode="auto">
          <a:xfrm>
            <a:off x="2921000" y="5516563"/>
            <a:ext cx="3600450" cy="339725"/>
          </a:xfrm>
          <a:prstGeom prst="rect">
            <a:avLst/>
          </a:prstGeom>
          <a:noFill/>
          <a:ln w="9525">
            <a:noFill/>
            <a:miter lim="800000"/>
            <a:headEnd/>
            <a:tailEnd/>
          </a:ln>
        </p:spPr>
        <p:txBody>
          <a:bodyPr>
            <a:spAutoFit/>
          </a:bodyPr>
          <a:lstStyle/>
          <a:p>
            <a:r>
              <a:rPr lang="zh-CN" altLang="en-US" sz="1600"/>
              <a:t>表</a:t>
            </a:r>
            <a:r>
              <a:rPr lang="en-US" altLang="zh-CN" sz="1600"/>
              <a:t>(10)    </a:t>
            </a:r>
            <a:r>
              <a:rPr lang="zh-CN" altLang="zh-CN" sz="1600"/>
              <a:t>糖尿病患者所需病床数</a:t>
            </a:r>
            <a:endParaRPr lang="zh-CN" altLang="en-US" sz="1600"/>
          </a:p>
        </p:txBody>
      </p:sp>
      <p:graphicFrame>
        <p:nvGraphicFramePr>
          <p:cNvPr id="38994" name="Group 82"/>
          <p:cNvGraphicFramePr>
            <a:graphicFrameLocks noGrp="1"/>
          </p:cNvGraphicFramePr>
          <p:nvPr/>
        </p:nvGraphicFramePr>
        <p:xfrm>
          <a:off x="755575" y="3644900"/>
          <a:ext cx="8064894" cy="1793876"/>
        </p:xfrm>
        <a:graphic>
          <a:graphicData uri="http://schemas.openxmlformats.org/drawingml/2006/table">
            <a:tbl>
              <a:tblPr/>
              <a:tblGrid>
                <a:gridCol w="1213956"/>
                <a:gridCol w="682400"/>
                <a:gridCol w="680606"/>
                <a:gridCol w="682400"/>
                <a:gridCol w="682400"/>
                <a:gridCol w="682400"/>
                <a:gridCol w="682400"/>
                <a:gridCol w="680603"/>
                <a:gridCol w="682400"/>
                <a:gridCol w="682400"/>
                <a:gridCol w="712929"/>
              </a:tblGrid>
              <a:tr h="893763">
                <a:tc>
                  <a:txBody>
                    <a:bodyPr/>
                    <a:lstStyle/>
                    <a:p>
                      <a:pPr algn="ctr" fontAlgn="ctr"/>
                      <a:r>
                        <a:rPr lang="zh-CN" altLang="en-US" sz="1600" b="0" i="0" u="none" strike="noStrike" dirty="0">
                          <a:solidFill>
                            <a:srgbClr val="000000"/>
                          </a:solidFill>
                          <a:latin typeface="宋体"/>
                        </a:rPr>
                        <a:t>年份</a:t>
                      </a:r>
                      <a:r>
                        <a:rPr lang="zh-CN" altLang="en-US" sz="1600" b="1" i="0" u="none" strike="noStrike" dirty="0">
                          <a:solidFill>
                            <a:srgbClr val="FFFFFF"/>
                          </a:solidFill>
                          <a:latin typeface="Times New Roman"/>
                        </a:rPr>
                        <a:t> </a:t>
                      </a:r>
                      <a:endParaRPr lang="zh-CN" altLang="en-US" sz="1600" b="0" i="0" u="none" strike="noStrike" dirty="0">
                        <a:solidFill>
                          <a:srgbClr val="000000"/>
                        </a:solidFill>
                        <a:latin typeface="宋体"/>
                      </a:endParaRP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fontAlgn="ctr"/>
                      <a:r>
                        <a:rPr lang="en-US" altLang="zh-CN" sz="1600" b="0" i="0" u="none" strike="noStrike">
                          <a:solidFill>
                            <a:srgbClr val="000000"/>
                          </a:solidFill>
                          <a:latin typeface="宋体"/>
                        </a:rPr>
                        <a:t>2011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fontAlgn="ctr"/>
                      <a:r>
                        <a:rPr lang="en-US" altLang="zh-CN" sz="1600" b="0" i="0" u="none" strike="noStrike">
                          <a:solidFill>
                            <a:srgbClr val="000000"/>
                          </a:solidFill>
                          <a:latin typeface="宋体"/>
                        </a:rPr>
                        <a:t>2012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fontAlgn="ctr"/>
                      <a:r>
                        <a:rPr lang="en-US" altLang="zh-CN" sz="1600" b="0" i="0" u="none" strike="noStrike">
                          <a:solidFill>
                            <a:srgbClr val="000000"/>
                          </a:solidFill>
                          <a:latin typeface="宋体"/>
                        </a:rPr>
                        <a:t>2013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fontAlgn="ctr"/>
                      <a:r>
                        <a:rPr lang="en-US" altLang="zh-CN" sz="1600" b="0" i="0" u="none" strike="noStrike">
                          <a:solidFill>
                            <a:srgbClr val="000000"/>
                          </a:solidFill>
                          <a:latin typeface="宋体"/>
                        </a:rPr>
                        <a:t>2014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fontAlgn="ctr"/>
                      <a:r>
                        <a:rPr lang="en-US" altLang="zh-CN" sz="1600" b="0" i="0" u="none" strike="noStrike">
                          <a:solidFill>
                            <a:srgbClr val="000000"/>
                          </a:solidFill>
                          <a:latin typeface="宋体"/>
                        </a:rPr>
                        <a:t>2015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fontAlgn="ctr"/>
                      <a:r>
                        <a:rPr lang="en-US" altLang="zh-CN" sz="1600" b="0" i="0" u="none" strike="noStrike">
                          <a:solidFill>
                            <a:srgbClr val="000000"/>
                          </a:solidFill>
                          <a:latin typeface="宋体"/>
                        </a:rPr>
                        <a:t>2016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fontAlgn="ctr"/>
                      <a:r>
                        <a:rPr lang="en-US" altLang="zh-CN" sz="1600" b="0" i="0" u="none" strike="noStrike" dirty="0">
                          <a:solidFill>
                            <a:srgbClr val="000000"/>
                          </a:solidFill>
                          <a:latin typeface="宋体"/>
                        </a:rPr>
                        <a:t>2017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fontAlgn="ctr"/>
                      <a:r>
                        <a:rPr lang="en-US" altLang="zh-CN" sz="1600" b="0" i="0" u="none" strike="noStrike">
                          <a:solidFill>
                            <a:srgbClr val="000000"/>
                          </a:solidFill>
                          <a:latin typeface="宋体"/>
                        </a:rPr>
                        <a:t>2018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fontAlgn="ctr"/>
                      <a:r>
                        <a:rPr lang="en-US" altLang="zh-CN" sz="1600" b="0" i="0" u="none" strike="noStrike">
                          <a:solidFill>
                            <a:srgbClr val="000000"/>
                          </a:solidFill>
                          <a:latin typeface="宋体"/>
                        </a:rPr>
                        <a:t>2019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fontAlgn="ctr"/>
                      <a:r>
                        <a:rPr lang="en-US" altLang="zh-CN" sz="1600" b="0" i="0" u="none" strike="noStrike">
                          <a:solidFill>
                            <a:srgbClr val="000000"/>
                          </a:solidFill>
                          <a:latin typeface="宋体"/>
                        </a:rPr>
                        <a:t>2020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900113">
                <a:tc>
                  <a:txBody>
                    <a:bodyPr/>
                    <a:lstStyle/>
                    <a:p>
                      <a:pPr algn="ctr" fontAlgn="ctr"/>
                      <a:r>
                        <a:rPr lang="zh-CN" altLang="en-US" sz="1600" b="0" i="0" u="none" strike="noStrike" dirty="0" smtClean="0">
                          <a:solidFill>
                            <a:srgbClr val="000000"/>
                          </a:solidFill>
                          <a:latin typeface="宋体"/>
                        </a:rPr>
                        <a:t>糖尿病</a:t>
                      </a:r>
                      <a:endParaRPr lang="en-US" altLang="zh-CN" sz="1600" b="0" i="0" u="none" strike="noStrike" dirty="0" smtClean="0">
                        <a:solidFill>
                          <a:srgbClr val="000000"/>
                        </a:solidFill>
                        <a:latin typeface="宋体"/>
                      </a:endParaRPr>
                    </a:p>
                    <a:p>
                      <a:pPr algn="ctr" fontAlgn="ctr"/>
                      <a:r>
                        <a:rPr lang="zh-CN" altLang="en-US" sz="1600" b="0" i="0" u="none" strike="noStrike" dirty="0" smtClean="0">
                          <a:solidFill>
                            <a:srgbClr val="000000"/>
                          </a:solidFill>
                          <a:latin typeface="宋体"/>
                        </a:rPr>
                        <a:t>病床</a:t>
                      </a:r>
                      <a:r>
                        <a:rPr lang="zh-CN" altLang="en-US" sz="1600" b="0" i="0" u="none" strike="noStrike" dirty="0">
                          <a:solidFill>
                            <a:srgbClr val="000000"/>
                          </a:solidFill>
                          <a:latin typeface="宋体"/>
                        </a:rPr>
                        <a:t>数</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algn="r" fontAlgn="ctr"/>
                      <a:r>
                        <a:rPr lang="en-US" altLang="zh-CN" sz="1600" b="0" i="0" u="none" strike="noStrike" dirty="0">
                          <a:solidFill>
                            <a:srgbClr val="000000"/>
                          </a:solidFill>
                          <a:latin typeface="宋体"/>
                        </a:rPr>
                        <a:t>0.2213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algn="r" fontAlgn="ctr"/>
                      <a:r>
                        <a:rPr lang="en-US" altLang="zh-CN" sz="1600" b="0" i="0" u="none" strike="noStrike" dirty="0">
                          <a:solidFill>
                            <a:srgbClr val="000000"/>
                          </a:solidFill>
                          <a:latin typeface="宋体"/>
                        </a:rPr>
                        <a:t>0.2306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algn="r" fontAlgn="ctr"/>
                      <a:r>
                        <a:rPr lang="en-US" altLang="zh-CN" sz="1600" b="0" i="0" u="none" strike="noStrike" dirty="0">
                          <a:solidFill>
                            <a:srgbClr val="000000"/>
                          </a:solidFill>
                          <a:latin typeface="宋体"/>
                        </a:rPr>
                        <a:t>0.2398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algn="r" fontAlgn="ctr"/>
                      <a:r>
                        <a:rPr lang="en-US" altLang="zh-CN" sz="1600" b="0" i="0" u="none" strike="noStrike" dirty="0">
                          <a:solidFill>
                            <a:srgbClr val="000000"/>
                          </a:solidFill>
                          <a:latin typeface="宋体"/>
                        </a:rPr>
                        <a:t>0.2490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algn="r" fontAlgn="ctr"/>
                      <a:r>
                        <a:rPr lang="en-US" altLang="zh-CN" sz="1600" b="0" i="0" u="none" strike="noStrike" dirty="0">
                          <a:solidFill>
                            <a:srgbClr val="000000"/>
                          </a:solidFill>
                          <a:latin typeface="宋体"/>
                        </a:rPr>
                        <a:t>0.2582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algn="r" fontAlgn="ctr"/>
                      <a:r>
                        <a:rPr lang="en-US" altLang="zh-CN" sz="1600" b="0" i="0" u="none" strike="noStrike" dirty="0">
                          <a:solidFill>
                            <a:srgbClr val="000000"/>
                          </a:solidFill>
                          <a:latin typeface="宋体"/>
                        </a:rPr>
                        <a:t>0.2674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algn="r" fontAlgn="ctr"/>
                      <a:r>
                        <a:rPr lang="en-US" altLang="zh-CN" sz="1600" b="0" i="0" u="none" strike="noStrike" dirty="0">
                          <a:solidFill>
                            <a:srgbClr val="000000"/>
                          </a:solidFill>
                          <a:latin typeface="宋体"/>
                        </a:rPr>
                        <a:t>0.2767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algn="r" fontAlgn="ctr"/>
                      <a:r>
                        <a:rPr lang="en-US" altLang="zh-CN" sz="1600" b="0" i="0" u="none" strike="noStrike" dirty="0">
                          <a:solidFill>
                            <a:srgbClr val="000000"/>
                          </a:solidFill>
                          <a:latin typeface="宋体"/>
                        </a:rPr>
                        <a:t>0.2859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algn="r" fontAlgn="ctr"/>
                      <a:r>
                        <a:rPr lang="en-US" altLang="zh-CN" sz="1600" b="0" i="0" u="none" strike="noStrike" dirty="0">
                          <a:solidFill>
                            <a:srgbClr val="000000"/>
                          </a:solidFill>
                          <a:latin typeface="宋体"/>
                        </a:rPr>
                        <a:t>0.2951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algn="r" fontAlgn="ctr"/>
                      <a:r>
                        <a:rPr lang="en-US" altLang="zh-CN" sz="1600" b="0" i="0" u="none" strike="noStrike" dirty="0">
                          <a:solidFill>
                            <a:srgbClr val="000000"/>
                          </a:solidFill>
                          <a:latin typeface="宋体"/>
                        </a:rPr>
                        <a:t>0.3034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bl>
          </a:graphicData>
        </a:graphic>
      </p:graphicFrame>
      <p:sp>
        <p:nvSpPr>
          <p:cNvPr id="38991" name="TextBox 7"/>
          <p:cNvSpPr txBox="1">
            <a:spLocks noChangeArrowheads="1"/>
          </p:cNvSpPr>
          <p:nvPr/>
        </p:nvSpPr>
        <p:spPr bwMode="auto">
          <a:xfrm>
            <a:off x="683568" y="765175"/>
            <a:ext cx="6697662" cy="646113"/>
          </a:xfrm>
          <a:prstGeom prst="rect">
            <a:avLst/>
          </a:prstGeom>
          <a:noFill/>
          <a:ln w="9525">
            <a:noFill/>
            <a:miter lim="800000"/>
            <a:headEnd/>
            <a:tailEnd/>
          </a:ln>
        </p:spPr>
        <p:txBody>
          <a:bodyPr>
            <a:spAutoFit/>
          </a:bodyPr>
          <a:lstStyle/>
          <a:p>
            <a:r>
              <a:rPr lang="zh-CN" altLang="en-US" dirty="0"/>
              <a:t>可得全市所需高血压及糖尿病病床数如表</a:t>
            </a:r>
            <a:r>
              <a:rPr lang="en-US" altLang="zh-CN" dirty="0"/>
              <a:t>(9),(10)</a:t>
            </a:r>
            <a:r>
              <a:rPr lang="zh-CN" altLang="en-US" dirty="0"/>
              <a:t>：</a:t>
            </a:r>
            <a:r>
              <a:rPr lang="zh-CN" altLang="en-US" dirty="0">
                <a:sym typeface="Wingdings" pitchFamily="2" charset="2"/>
              </a:rPr>
              <a:t>（万张）</a:t>
            </a:r>
            <a:endParaRPr lang="zh-CN" altLang="en-US" dirty="0"/>
          </a:p>
          <a:p>
            <a:endParaRPr lang="zh-CN" altLang="en-US" dirty="0"/>
          </a:p>
        </p:txBody>
      </p:sp>
      <p:sp>
        <p:nvSpPr>
          <p:cNvPr id="38992" name="TextBox 5"/>
          <p:cNvSpPr txBox="1">
            <a:spLocks noChangeArrowheads="1"/>
          </p:cNvSpPr>
          <p:nvPr/>
        </p:nvSpPr>
        <p:spPr bwMode="auto">
          <a:xfrm>
            <a:off x="2916238" y="2924175"/>
            <a:ext cx="3600450" cy="339725"/>
          </a:xfrm>
          <a:prstGeom prst="rect">
            <a:avLst/>
          </a:prstGeom>
          <a:noFill/>
          <a:ln w="9525">
            <a:noFill/>
            <a:miter lim="800000"/>
            <a:headEnd/>
            <a:tailEnd/>
          </a:ln>
        </p:spPr>
        <p:txBody>
          <a:bodyPr>
            <a:spAutoFit/>
          </a:bodyPr>
          <a:lstStyle/>
          <a:p>
            <a:r>
              <a:rPr lang="zh-CN" altLang="en-US" sz="1600" dirty="0"/>
              <a:t>表</a:t>
            </a:r>
            <a:r>
              <a:rPr lang="en-US" altLang="zh-CN" sz="1600" dirty="0"/>
              <a:t>(9)     </a:t>
            </a:r>
            <a:r>
              <a:rPr lang="zh-CN" altLang="zh-CN" sz="1600" dirty="0"/>
              <a:t>高血压</a:t>
            </a:r>
            <a:r>
              <a:rPr lang="zh-CN" altLang="en-US" sz="1600" dirty="0"/>
              <a:t>患者</a:t>
            </a:r>
            <a:r>
              <a:rPr lang="zh-CN" altLang="zh-CN" sz="1600" dirty="0"/>
              <a:t>所需病床数</a:t>
            </a:r>
            <a:endParaRPr lang="zh-CN" altLang="en-US" sz="1600" dirty="0"/>
          </a:p>
        </p:txBody>
      </p:sp>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67544" y="1196752"/>
          <a:ext cx="8424933" cy="4896545"/>
        </p:xfrm>
        <a:graphic>
          <a:graphicData uri="http://schemas.openxmlformats.org/drawingml/2006/table">
            <a:tbl>
              <a:tblPr firstRow="1" bandRow="1">
                <a:tableStyleId>{5C22544A-7EE6-4342-B048-85BDC9FD1C3A}</a:tableStyleId>
              </a:tblPr>
              <a:tblGrid>
                <a:gridCol w="765903"/>
                <a:gridCol w="765903"/>
                <a:gridCol w="765903"/>
                <a:gridCol w="765903"/>
                <a:gridCol w="765903"/>
                <a:gridCol w="765903"/>
                <a:gridCol w="765903"/>
                <a:gridCol w="765903"/>
                <a:gridCol w="765903"/>
                <a:gridCol w="765903"/>
                <a:gridCol w="765903"/>
              </a:tblGrid>
              <a:tr h="445441">
                <a:tc>
                  <a:txBody>
                    <a:bodyPr/>
                    <a:lstStyle/>
                    <a:p>
                      <a:endParaRPr lang="zh-CN" altLang="en-US" sz="1400" dirty="0"/>
                    </a:p>
                  </a:txBody>
                  <a:tcPr/>
                </a:tc>
                <a:tc>
                  <a:txBody>
                    <a:bodyPr/>
                    <a:lstStyle/>
                    <a:p>
                      <a:pPr algn="l" fontAlgn="ctr"/>
                      <a:r>
                        <a:rPr lang="en-US" altLang="zh-CN" sz="1400" b="0" i="0" u="none" strike="noStrike">
                          <a:solidFill>
                            <a:srgbClr val="000000"/>
                          </a:solidFill>
                          <a:latin typeface="宋体"/>
                        </a:rPr>
                        <a:t>2011</a:t>
                      </a:r>
                    </a:p>
                  </a:txBody>
                  <a:tcPr anchor="ctr"/>
                </a:tc>
                <a:tc>
                  <a:txBody>
                    <a:bodyPr/>
                    <a:lstStyle/>
                    <a:p>
                      <a:pPr algn="l" fontAlgn="ctr"/>
                      <a:r>
                        <a:rPr lang="en-US" altLang="zh-CN" sz="1400" b="0" i="0" u="none" strike="noStrike">
                          <a:solidFill>
                            <a:srgbClr val="000000"/>
                          </a:solidFill>
                          <a:latin typeface="宋体"/>
                        </a:rPr>
                        <a:t>2012</a:t>
                      </a:r>
                    </a:p>
                  </a:txBody>
                  <a:tcPr anchor="ctr"/>
                </a:tc>
                <a:tc>
                  <a:txBody>
                    <a:bodyPr/>
                    <a:lstStyle/>
                    <a:p>
                      <a:pPr algn="l" fontAlgn="ctr"/>
                      <a:r>
                        <a:rPr lang="en-US" altLang="zh-CN" sz="1400" b="0" i="0" u="none" strike="noStrike">
                          <a:solidFill>
                            <a:srgbClr val="000000"/>
                          </a:solidFill>
                          <a:latin typeface="宋体"/>
                        </a:rPr>
                        <a:t>2013</a:t>
                      </a:r>
                    </a:p>
                  </a:txBody>
                  <a:tcPr anchor="ctr"/>
                </a:tc>
                <a:tc>
                  <a:txBody>
                    <a:bodyPr/>
                    <a:lstStyle/>
                    <a:p>
                      <a:pPr algn="l" fontAlgn="ctr"/>
                      <a:r>
                        <a:rPr lang="en-US" altLang="zh-CN" sz="1400" b="0" i="0" u="none" strike="noStrike">
                          <a:solidFill>
                            <a:srgbClr val="000000"/>
                          </a:solidFill>
                          <a:latin typeface="宋体"/>
                        </a:rPr>
                        <a:t>2014</a:t>
                      </a:r>
                    </a:p>
                  </a:txBody>
                  <a:tcPr anchor="ctr"/>
                </a:tc>
                <a:tc>
                  <a:txBody>
                    <a:bodyPr/>
                    <a:lstStyle/>
                    <a:p>
                      <a:pPr algn="l" fontAlgn="ctr"/>
                      <a:r>
                        <a:rPr lang="en-US" altLang="zh-CN" sz="1400" b="0" i="0" u="none" strike="noStrike">
                          <a:solidFill>
                            <a:srgbClr val="000000"/>
                          </a:solidFill>
                          <a:latin typeface="宋体"/>
                        </a:rPr>
                        <a:t>2015</a:t>
                      </a:r>
                    </a:p>
                  </a:txBody>
                  <a:tcPr anchor="ctr"/>
                </a:tc>
                <a:tc>
                  <a:txBody>
                    <a:bodyPr/>
                    <a:lstStyle/>
                    <a:p>
                      <a:pPr algn="l" fontAlgn="ctr"/>
                      <a:r>
                        <a:rPr lang="en-US" altLang="zh-CN" sz="1400" b="0" i="0" u="none" strike="noStrike">
                          <a:solidFill>
                            <a:srgbClr val="000000"/>
                          </a:solidFill>
                          <a:latin typeface="宋体"/>
                        </a:rPr>
                        <a:t>2016</a:t>
                      </a:r>
                    </a:p>
                  </a:txBody>
                  <a:tcPr anchor="ctr"/>
                </a:tc>
                <a:tc>
                  <a:txBody>
                    <a:bodyPr/>
                    <a:lstStyle/>
                    <a:p>
                      <a:pPr algn="l" fontAlgn="ctr"/>
                      <a:r>
                        <a:rPr lang="en-US" altLang="zh-CN" sz="1400" b="0" i="0" u="none" strike="noStrike">
                          <a:solidFill>
                            <a:srgbClr val="000000"/>
                          </a:solidFill>
                          <a:latin typeface="宋体"/>
                        </a:rPr>
                        <a:t>2017</a:t>
                      </a:r>
                    </a:p>
                  </a:txBody>
                  <a:tcPr anchor="ctr"/>
                </a:tc>
                <a:tc>
                  <a:txBody>
                    <a:bodyPr/>
                    <a:lstStyle/>
                    <a:p>
                      <a:pPr algn="l" fontAlgn="ctr"/>
                      <a:r>
                        <a:rPr lang="en-US" altLang="zh-CN" sz="1400" b="0" i="0" u="none" strike="noStrike">
                          <a:solidFill>
                            <a:srgbClr val="000000"/>
                          </a:solidFill>
                          <a:latin typeface="宋体"/>
                        </a:rPr>
                        <a:t>2018</a:t>
                      </a:r>
                    </a:p>
                  </a:txBody>
                  <a:tcPr anchor="ctr"/>
                </a:tc>
                <a:tc>
                  <a:txBody>
                    <a:bodyPr/>
                    <a:lstStyle/>
                    <a:p>
                      <a:pPr algn="l" fontAlgn="ctr"/>
                      <a:r>
                        <a:rPr lang="en-US" altLang="zh-CN" sz="1400" b="0" i="0" u="none" strike="noStrike">
                          <a:solidFill>
                            <a:srgbClr val="000000"/>
                          </a:solidFill>
                          <a:latin typeface="宋体"/>
                        </a:rPr>
                        <a:t>2019</a:t>
                      </a:r>
                    </a:p>
                  </a:txBody>
                  <a:tcPr anchor="ctr"/>
                </a:tc>
                <a:tc>
                  <a:txBody>
                    <a:bodyPr/>
                    <a:lstStyle/>
                    <a:p>
                      <a:pPr algn="l" fontAlgn="ctr"/>
                      <a:r>
                        <a:rPr lang="en-US" altLang="zh-CN" sz="1400" b="0" i="0" u="none" strike="noStrike" dirty="0">
                          <a:solidFill>
                            <a:srgbClr val="000000"/>
                          </a:solidFill>
                          <a:latin typeface="宋体"/>
                        </a:rPr>
                        <a:t>2020</a:t>
                      </a:r>
                    </a:p>
                  </a:txBody>
                  <a:tcPr anchor="ctr"/>
                </a:tc>
              </a:tr>
              <a:tr h="556388">
                <a:tc>
                  <a:txBody>
                    <a:bodyPr/>
                    <a:lstStyle/>
                    <a:p>
                      <a:pPr algn="l" fontAlgn="ctr"/>
                      <a:r>
                        <a:rPr lang="zh-CN" altLang="en-US" sz="1400" b="0" i="0" u="none" strike="noStrike">
                          <a:solidFill>
                            <a:srgbClr val="000000"/>
                          </a:solidFill>
                          <a:latin typeface="宋体"/>
                        </a:rPr>
                        <a:t>宝安区</a:t>
                      </a:r>
                    </a:p>
                  </a:txBody>
                  <a:tcPr anchor="ctr"/>
                </a:tc>
                <a:tc>
                  <a:txBody>
                    <a:bodyPr/>
                    <a:lstStyle/>
                    <a:p>
                      <a:pPr algn="l" fontAlgn="ctr"/>
                      <a:r>
                        <a:rPr lang="en-US" altLang="zh-CN" sz="1400" b="0" i="0" u="none" strike="noStrike">
                          <a:solidFill>
                            <a:srgbClr val="000000"/>
                          </a:solidFill>
                          <a:latin typeface="宋体"/>
                        </a:rPr>
                        <a:t>0.2808 </a:t>
                      </a:r>
                    </a:p>
                  </a:txBody>
                  <a:tcPr anchor="ctr"/>
                </a:tc>
                <a:tc>
                  <a:txBody>
                    <a:bodyPr/>
                    <a:lstStyle/>
                    <a:p>
                      <a:pPr algn="l" fontAlgn="ctr"/>
                      <a:r>
                        <a:rPr lang="en-US" altLang="zh-CN" sz="1400" b="0" i="0" u="none" strike="noStrike">
                          <a:solidFill>
                            <a:srgbClr val="000000"/>
                          </a:solidFill>
                          <a:latin typeface="宋体"/>
                        </a:rPr>
                        <a:t>0.2881 </a:t>
                      </a:r>
                    </a:p>
                  </a:txBody>
                  <a:tcPr anchor="ctr"/>
                </a:tc>
                <a:tc>
                  <a:txBody>
                    <a:bodyPr/>
                    <a:lstStyle/>
                    <a:p>
                      <a:pPr algn="l" fontAlgn="ctr"/>
                      <a:r>
                        <a:rPr lang="en-US" altLang="zh-CN" sz="1400" b="0" i="0" u="none" strike="noStrike" dirty="0">
                          <a:solidFill>
                            <a:srgbClr val="000000"/>
                          </a:solidFill>
                          <a:latin typeface="宋体"/>
                        </a:rPr>
                        <a:t>0.2991 </a:t>
                      </a:r>
                    </a:p>
                  </a:txBody>
                  <a:tcPr anchor="ctr"/>
                </a:tc>
                <a:tc>
                  <a:txBody>
                    <a:bodyPr/>
                    <a:lstStyle/>
                    <a:p>
                      <a:pPr algn="l" fontAlgn="ctr"/>
                      <a:r>
                        <a:rPr lang="en-US" altLang="zh-CN" sz="1400" b="0" i="0" u="none" strike="noStrike" dirty="0">
                          <a:solidFill>
                            <a:srgbClr val="000000"/>
                          </a:solidFill>
                          <a:latin typeface="宋体"/>
                        </a:rPr>
                        <a:t>0.3100 </a:t>
                      </a:r>
                    </a:p>
                  </a:txBody>
                  <a:tcPr anchor="ctr"/>
                </a:tc>
                <a:tc>
                  <a:txBody>
                    <a:bodyPr/>
                    <a:lstStyle/>
                    <a:p>
                      <a:pPr algn="l" fontAlgn="ctr"/>
                      <a:r>
                        <a:rPr lang="en-US" altLang="zh-CN" sz="1400" b="0" i="0" u="none" strike="noStrike" dirty="0">
                          <a:solidFill>
                            <a:srgbClr val="000000"/>
                          </a:solidFill>
                          <a:latin typeface="宋体"/>
                        </a:rPr>
                        <a:t>0.3173 </a:t>
                      </a:r>
                    </a:p>
                  </a:txBody>
                  <a:tcPr anchor="ctr"/>
                </a:tc>
                <a:tc>
                  <a:txBody>
                    <a:bodyPr/>
                    <a:lstStyle/>
                    <a:p>
                      <a:pPr algn="l" fontAlgn="ctr"/>
                      <a:r>
                        <a:rPr lang="en-US" altLang="zh-CN" sz="1400" b="0" i="0" u="none" strike="noStrike" dirty="0">
                          <a:solidFill>
                            <a:srgbClr val="000000"/>
                          </a:solidFill>
                          <a:latin typeface="宋体"/>
                        </a:rPr>
                        <a:t>0.3246 </a:t>
                      </a:r>
                    </a:p>
                  </a:txBody>
                  <a:tcPr anchor="ctr"/>
                </a:tc>
                <a:tc>
                  <a:txBody>
                    <a:bodyPr/>
                    <a:lstStyle/>
                    <a:p>
                      <a:pPr algn="l" fontAlgn="ctr"/>
                      <a:r>
                        <a:rPr lang="en-US" altLang="zh-CN" sz="1400" b="0" i="0" u="none" strike="noStrike">
                          <a:solidFill>
                            <a:srgbClr val="000000"/>
                          </a:solidFill>
                          <a:latin typeface="宋体"/>
                        </a:rPr>
                        <a:t>0.3355 </a:t>
                      </a:r>
                    </a:p>
                  </a:txBody>
                  <a:tcPr anchor="ctr"/>
                </a:tc>
                <a:tc>
                  <a:txBody>
                    <a:bodyPr/>
                    <a:lstStyle/>
                    <a:p>
                      <a:pPr algn="l" fontAlgn="ctr"/>
                      <a:r>
                        <a:rPr lang="en-US" altLang="zh-CN" sz="1400" b="0" i="0" u="none" strike="noStrike">
                          <a:solidFill>
                            <a:srgbClr val="000000"/>
                          </a:solidFill>
                          <a:latin typeface="宋体"/>
                        </a:rPr>
                        <a:t>0.3465 </a:t>
                      </a:r>
                    </a:p>
                  </a:txBody>
                  <a:tcPr anchor="ctr"/>
                </a:tc>
                <a:tc>
                  <a:txBody>
                    <a:bodyPr/>
                    <a:lstStyle/>
                    <a:p>
                      <a:pPr algn="l" fontAlgn="ctr"/>
                      <a:r>
                        <a:rPr lang="en-US" altLang="zh-CN" sz="1400" b="0" i="0" u="none" strike="noStrike">
                          <a:solidFill>
                            <a:srgbClr val="000000"/>
                          </a:solidFill>
                          <a:latin typeface="宋体"/>
                        </a:rPr>
                        <a:t>0.3538 </a:t>
                      </a:r>
                    </a:p>
                  </a:txBody>
                  <a:tcPr anchor="ctr"/>
                </a:tc>
                <a:tc>
                  <a:txBody>
                    <a:bodyPr/>
                    <a:lstStyle/>
                    <a:p>
                      <a:pPr algn="l" fontAlgn="ctr"/>
                      <a:r>
                        <a:rPr lang="en-US" altLang="zh-CN" sz="1400" b="0" i="0" u="none" strike="noStrike">
                          <a:solidFill>
                            <a:srgbClr val="000000"/>
                          </a:solidFill>
                          <a:latin typeface="宋体"/>
                        </a:rPr>
                        <a:t>0.3611 </a:t>
                      </a:r>
                    </a:p>
                  </a:txBody>
                  <a:tcPr anchor="ctr"/>
                </a:tc>
              </a:tr>
              <a:tr h="556388">
                <a:tc>
                  <a:txBody>
                    <a:bodyPr/>
                    <a:lstStyle/>
                    <a:p>
                      <a:pPr algn="l" fontAlgn="ctr"/>
                      <a:r>
                        <a:rPr lang="zh-CN" altLang="en-US" sz="1400" b="0" i="0" u="none" strike="noStrike">
                          <a:solidFill>
                            <a:srgbClr val="000000"/>
                          </a:solidFill>
                          <a:latin typeface="宋体"/>
                        </a:rPr>
                        <a:t>龙岗区</a:t>
                      </a:r>
                    </a:p>
                  </a:txBody>
                  <a:tcPr anchor="ctr"/>
                </a:tc>
                <a:tc>
                  <a:txBody>
                    <a:bodyPr/>
                    <a:lstStyle/>
                    <a:p>
                      <a:pPr algn="l" fontAlgn="ctr"/>
                      <a:r>
                        <a:rPr lang="en-US" altLang="zh-CN" sz="1400" b="0" i="0" u="none" strike="noStrike">
                          <a:solidFill>
                            <a:srgbClr val="000000"/>
                          </a:solidFill>
                          <a:latin typeface="宋体"/>
                        </a:rPr>
                        <a:t>0.1404 </a:t>
                      </a:r>
                    </a:p>
                  </a:txBody>
                  <a:tcPr anchor="ctr"/>
                </a:tc>
                <a:tc>
                  <a:txBody>
                    <a:bodyPr/>
                    <a:lstStyle/>
                    <a:p>
                      <a:pPr algn="l" fontAlgn="ctr"/>
                      <a:r>
                        <a:rPr lang="en-US" altLang="zh-CN" sz="1400" b="0" i="0" u="none" strike="noStrike">
                          <a:solidFill>
                            <a:srgbClr val="000000"/>
                          </a:solidFill>
                          <a:latin typeface="宋体"/>
                        </a:rPr>
                        <a:t>0.1441 </a:t>
                      </a:r>
                    </a:p>
                  </a:txBody>
                  <a:tcPr anchor="ctr"/>
                </a:tc>
                <a:tc>
                  <a:txBody>
                    <a:bodyPr/>
                    <a:lstStyle/>
                    <a:p>
                      <a:pPr algn="l" fontAlgn="ctr"/>
                      <a:r>
                        <a:rPr lang="en-US" altLang="zh-CN" sz="1400" b="0" i="0" u="none" strike="noStrike">
                          <a:solidFill>
                            <a:srgbClr val="000000"/>
                          </a:solidFill>
                          <a:latin typeface="宋体"/>
                        </a:rPr>
                        <a:t>0.1495 </a:t>
                      </a:r>
                    </a:p>
                  </a:txBody>
                  <a:tcPr anchor="ctr"/>
                </a:tc>
                <a:tc>
                  <a:txBody>
                    <a:bodyPr/>
                    <a:lstStyle/>
                    <a:p>
                      <a:pPr algn="l" fontAlgn="ctr"/>
                      <a:r>
                        <a:rPr lang="en-US" altLang="zh-CN" sz="1400" b="0" i="0" u="none" strike="noStrike" dirty="0">
                          <a:solidFill>
                            <a:srgbClr val="000000"/>
                          </a:solidFill>
                          <a:latin typeface="宋体"/>
                        </a:rPr>
                        <a:t>0.1550 </a:t>
                      </a:r>
                    </a:p>
                  </a:txBody>
                  <a:tcPr anchor="ctr"/>
                </a:tc>
                <a:tc>
                  <a:txBody>
                    <a:bodyPr/>
                    <a:lstStyle/>
                    <a:p>
                      <a:pPr algn="l" fontAlgn="ctr"/>
                      <a:r>
                        <a:rPr lang="en-US" altLang="zh-CN" sz="1400" b="0" i="0" u="none" strike="noStrike">
                          <a:solidFill>
                            <a:srgbClr val="000000"/>
                          </a:solidFill>
                          <a:latin typeface="宋体"/>
                        </a:rPr>
                        <a:t>0.1587 </a:t>
                      </a:r>
                    </a:p>
                  </a:txBody>
                  <a:tcPr anchor="ctr"/>
                </a:tc>
                <a:tc>
                  <a:txBody>
                    <a:bodyPr/>
                    <a:lstStyle/>
                    <a:p>
                      <a:pPr algn="l" fontAlgn="ctr"/>
                      <a:r>
                        <a:rPr lang="en-US" altLang="zh-CN" sz="1400" b="0" i="0" u="none" strike="noStrike">
                          <a:solidFill>
                            <a:srgbClr val="000000"/>
                          </a:solidFill>
                          <a:latin typeface="宋体"/>
                        </a:rPr>
                        <a:t>0.1623 </a:t>
                      </a:r>
                    </a:p>
                  </a:txBody>
                  <a:tcPr anchor="ctr"/>
                </a:tc>
                <a:tc>
                  <a:txBody>
                    <a:bodyPr/>
                    <a:lstStyle/>
                    <a:p>
                      <a:pPr algn="l" fontAlgn="ctr"/>
                      <a:r>
                        <a:rPr lang="en-US" altLang="zh-CN" sz="1400" b="0" i="0" u="none" strike="noStrike">
                          <a:solidFill>
                            <a:srgbClr val="000000"/>
                          </a:solidFill>
                          <a:latin typeface="宋体"/>
                        </a:rPr>
                        <a:t>0.1678 </a:t>
                      </a:r>
                    </a:p>
                  </a:txBody>
                  <a:tcPr anchor="ctr"/>
                </a:tc>
                <a:tc>
                  <a:txBody>
                    <a:bodyPr/>
                    <a:lstStyle/>
                    <a:p>
                      <a:pPr algn="l" fontAlgn="ctr"/>
                      <a:r>
                        <a:rPr lang="en-US" altLang="zh-CN" sz="1400" b="0" i="0" u="none" strike="noStrike">
                          <a:solidFill>
                            <a:srgbClr val="000000"/>
                          </a:solidFill>
                          <a:latin typeface="宋体"/>
                        </a:rPr>
                        <a:t>0.1732 </a:t>
                      </a:r>
                    </a:p>
                  </a:txBody>
                  <a:tcPr anchor="ctr"/>
                </a:tc>
                <a:tc>
                  <a:txBody>
                    <a:bodyPr/>
                    <a:lstStyle/>
                    <a:p>
                      <a:pPr algn="l" fontAlgn="ctr"/>
                      <a:r>
                        <a:rPr lang="en-US" altLang="zh-CN" sz="1400" b="0" i="0" u="none" strike="noStrike">
                          <a:solidFill>
                            <a:srgbClr val="000000"/>
                          </a:solidFill>
                          <a:latin typeface="宋体"/>
                        </a:rPr>
                        <a:t>0.1769 </a:t>
                      </a:r>
                    </a:p>
                  </a:txBody>
                  <a:tcPr anchor="ctr"/>
                </a:tc>
                <a:tc>
                  <a:txBody>
                    <a:bodyPr/>
                    <a:lstStyle/>
                    <a:p>
                      <a:pPr algn="l" fontAlgn="ctr"/>
                      <a:r>
                        <a:rPr lang="en-US" altLang="zh-CN" sz="1400" b="0" i="0" u="none" strike="noStrike">
                          <a:solidFill>
                            <a:srgbClr val="000000"/>
                          </a:solidFill>
                          <a:latin typeface="宋体"/>
                        </a:rPr>
                        <a:t>0.1805 </a:t>
                      </a:r>
                    </a:p>
                  </a:txBody>
                  <a:tcPr anchor="ctr"/>
                </a:tc>
              </a:tr>
              <a:tr h="556388">
                <a:tc>
                  <a:txBody>
                    <a:bodyPr/>
                    <a:lstStyle/>
                    <a:p>
                      <a:pPr algn="l" fontAlgn="ctr"/>
                      <a:r>
                        <a:rPr lang="zh-CN" altLang="en-US" sz="1400" b="0" i="0" u="none" strike="noStrike">
                          <a:solidFill>
                            <a:srgbClr val="000000"/>
                          </a:solidFill>
                          <a:latin typeface="宋体"/>
                        </a:rPr>
                        <a:t>福田区</a:t>
                      </a:r>
                    </a:p>
                  </a:txBody>
                  <a:tcPr anchor="ctr"/>
                </a:tc>
                <a:tc>
                  <a:txBody>
                    <a:bodyPr/>
                    <a:lstStyle/>
                    <a:p>
                      <a:pPr algn="l" fontAlgn="ctr"/>
                      <a:r>
                        <a:rPr lang="en-US" altLang="zh-CN" sz="1400" b="0" i="0" u="none" strike="noStrike" dirty="0">
                          <a:solidFill>
                            <a:srgbClr val="000000"/>
                          </a:solidFill>
                          <a:latin typeface="宋体"/>
                        </a:rPr>
                        <a:t>0.0919 </a:t>
                      </a:r>
                    </a:p>
                  </a:txBody>
                  <a:tcPr anchor="ctr"/>
                </a:tc>
                <a:tc>
                  <a:txBody>
                    <a:bodyPr/>
                    <a:lstStyle/>
                    <a:p>
                      <a:pPr algn="l" fontAlgn="ctr"/>
                      <a:r>
                        <a:rPr lang="en-US" altLang="zh-CN" sz="1400" b="0" i="0" u="none" strike="noStrike">
                          <a:solidFill>
                            <a:srgbClr val="000000"/>
                          </a:solidFill>
                          <a:latin typeface="宋体"/>
                        </a:rPr>
                        <a:t>0.0943 </a:t>
                      </a:r>
                    </a:p>
                  </a:txBody>
                  <a:tcPr anchor="ctr"/>
                </a:tc>
                <a:tc>
                  <a:txBody>
                    <a:bodyPr/>
                    <a:lstStyle/>
                    <a:p>
                      <a:pPr algn="l" fontAlgn="ctr"/>
                      <a:r>
                        <a:rPr lang="en-US" altLang="zh-CN" sz="1400" b="0" i="0" u="none" strike="noStrike">
                          <a:solidFill>
                            <a:srgbClr val="000000"/>
                          </a:solidFill>
                          <a:latin typeface="宋体"/>
                        </a:rPr>
                        <a:t>0.0979 </a:t>
                      </a:r>
                    </a:p>
                  </a:txBody>
                  <a:tcPr anchor="ctr"/>
                </a:tc>
                <a:tc>
                  <a:txBody>
                    <a:bodyPr/>
                    <a:lstStyle/>
                    <a:p>
                      <a:pPr algn="l" fontAlgn="ctr"/>
                      <a:r>
                        <a:rPr lang="en-US" altLang="zh-CN" sz="1400" b="0" i="0" u="none" strike="noStrike">
                          <a:solidFill>
                            <a:srgbClr val="000000"/>
                          </a:solidFill>
                          <a:latin typeface="宋体"/>
                        </a:rPr>
                        <a:t>0.1015 </a:t>
                      </a:r>
                    </a:p>
                  </a:txBody>
                  <a:tcPr anchor="ctr"/>
                </a:tc>
                <a:tc>
                  <a:txBody>
                    <a:bodyPr/>
                    <a:lstStyle/>
                    <a:p>
                      <a:pPr algn="l" fontAlgn="ctr"/>
                      <a:r>
                        <a:rPr lang="en-US" altLang="zh-CN" sz="1400" b="0" i="0" u="none" strike="noStrike">
                          <a:solidFill>
                            <a:srgbClr val="000000"/>
                          </a:solidFill>
                          <a:latin typeface="宋体"/>
                        </a:rPr>
                        <a:t>0.1039 </a:t>
                      </a:r>
                    </a:p>
                  </a:txBody>
                  <a:tcPr anchor="ctr"/>
                </a:tc>
                <a:tc>
                  <a:txBody>
                    <a:bodyPr/>
                    <a:lstStyle/>
                    <a:p>
                      <a:pPr algn="l" fontAlgn="ctr"/>
                      <a:r>
                        <a:rPr lang="en-US" altLang="zh-CN" sz="1400" b="0" i="0" u="none" strike="noStrike" dirty="0">
                          <a:solidFill>
                            <a:srgbClr val="000000"/>
                          </a:solidFill>
                          <a:latin typeface="宋体"/>
                        </a:rPr>
                        <a:t>0.1062 </a:t>
                      </a:r>
                    </a:p>
                  </a:txBody>
                  <a:tcPr anchor="ctr"/>
                </a:tc>
                <a:tc>
                  <a:txBody>
                    <a:bodyPr/>
                    <a:lstStyle/>
                    <a:p>
                      <a:pPr algn="l" fontAlgn="ctr"/>
                      <a:r>
                        <a:rPr lang="en-US" altLang="zh-CN" sz="1400" b="0" i="0" u="none" strike="noStrike">
                          <a:solidFill>
                            <a:srgbClr val="000000"/>
                          </a:solidFill>
                          <a:latin typeface="宋体"/>
                        </a:rPr>
                        <a:t>0.1098 </a:t>
                      </a:r>
                    </a:p>
                  </a:txBody>
                  <a:tcPr anchor="ctr"/>
                </a:tc>
                <a:tc>
                  <a:txBody>
                    <a:bodyPr/>
                    <a:lstStyle/>
                    <a:p>
                      <a:pPr algn="l" fontAlgn="ctr"/>
                      <a:r>
                        <a:rPr lang="en-US" altLang="zh-CN" sz="1400" b="0" i="0" u="none" strike="noStrike">
                          <a:solidFill>
                            <a:srgbClr val="000000"/>
                          </a:solidFill>
                          <a:latin typeface="宋体"/>
                        </a:rPr>
                        <a:t>0.1134 </a:t>
                      </a:r>
                    </a:p>
                  </a:txBody>
                  <a:tcPr anchor="ctr"/>
                </a:tc>
                <a:tc>
                  <a:txBody>
                    <a:bodyPr/>
                    <a:lstStyle/>
                    <a:p>
                      <a:pPr algn="l" fontAlgn="ctr"/>
                      <a:r>
                        <a:rPr lang="en-US" altLang="zh-CN" sz="1400" b="0" i="0" u="none" strike="noStrike">
                          <a:solidFill>
                            <a:srgbClr val="000000"/>
                          </a:solidFill>
                          <a:latin typeface="宋体"/>
                        </a:rPr>
                        <a:t>0.1158 </a:t>
                      </a:r>
                    </a:p>
                  </a:txBody>
                  <a:tcPr anchor="ctr"/>
                </a:tc>
                <a:tc>
                  <a:txBody>
                    <a:bodyPr/>
                    <a:lstStyle/>
                    <a:p>
                      <a:pPr algn="l" fontAlgn="ctr"/>
                      <a:r>
                        <a:rPr lang="en-US" altLang="zh-CN" sz="1400" b="0" i="0" u="none" strike="noStrike">
                          <a:solidFill>
                            <a:srgbClr val="000000"/>
                          </a:solidFill>
                          <a:latin typeface="宋体"/>
                        </a:rPr>
                        <a:t>0.1182 </a:t>
                      </a:r>
                    </a:p>
                  </a:txBody>
                  <a:tcPr anchor="ctr"/>
                </a:tc>
              </a:tr>
              <a:tr h="556388">
                <a:tc>
                  <a:txBody>
                    <a:bodyPr/>
                    <a:lstStyle/>
                    <a:p>
                      <a:pPr algn="l" fontAlgn="ctr"/>
                      <a:r>
                        <a:rPr lang="zh-CN" altLang="en-US" sz="1400" b="0" i="0" u="none" strike="noStrike">
                          <a:solidFill>
                            <a:srgbClr val="000000"/>
                          </a:solidFill>
                          <a:latin typeface="宋体"/>
                        </a:rPr>
                        <a:t>南山区</a:t>
                      </a:r>
                    </a:p>
                  </a:txBody>
                  <a:tcPr anchor="ctr"/>
                </a:tc>
                <a:tc>
                  <a:txBody>
                    <a:bodyPr/>
                    <a:lstStyle/>
                    <a:p>
                      <a:pPr algn="l" fontAlgn="ctr"/>
                      <a:r>
                        <a:rPr lang="en-US" altLang="zh-CN" sz="1400" b="0" i="0" u="none" strike="noStrike" dirty="0">
                          <a:solidFill>
                            <a:srgbClr val="000000"/>
                          </a:solidFill>
                          <a:latin typeface="宋体"/>
                        </a:rPr>
                        <a:t>0.0760 </a:t>
                      </a:r>
                    </a:p>
                  </a:txBody>
                  <a:tcPr anchor="ctr"/>
                </a:tc>
                <a:tc>
                  <a:txBody>
                    <a:bodyPr/>
                    <a:lstStyle/>
                    <a:p>
                      <a:pPr algn="l" fontAlgn="ctr"/>
                      <a:r>
                        <a:rPr lang="en-US" altLang="zh-CN" sz="1400" b="0" i="0" u="none" strike="noStrike">
                          <a:solidFill>
                            <a:srgbClr val="000000"/>
                          </a:solidFill>
                          <a:latin typeface="宋体"/>
                        </a:rPr>
                        <a:t>0.0780 </a:t>
                      </a:r>
                    </a:p>
                  </a:txBody>
                  <a:tcPr anchor="ctr"/>
                </a:tc>
                <a:tc>
                  <a:txBody>
                    <a:bodyPr/>
                    <a:lstStyle/>
                    <a:p>
                      <a:pPr algn="l" fontAlgn="ctr"/>
                      <a:r>
                        <a:rPr lang="en-US" altLang="zh-CN" sz="1400" b="0" i="0" u="none" strike="noStrike">
                          <a:solidFill>
                            <a:srgbClr val="000000"/>
                          </a:solidFill>
                          <a:latin typeface="宋体"/>
                        </a:rPr>
                        <a:t>0.0809 </a:t>
                      </a:r>
                    </a:p>
                  </a:txBody>
                  <a:tcPr anchor="ctr"/>
                </a:tc>
                <a:tc>
                  <a:txBody>
                    <a:bodyPr/>
                    <a:lstStyle/>
                    <a:p>
                      <a:pPr algn="l" fontAlgn="ctr"/>
                      <a:r>
                        <a:rPr lang="en-US" altLang="zh-CN" sz="1400" b="0" i="0" u="none" strike="noStrike">
                          <a:solidFill>
                            <a:srgbClr val="000000"/>
                          </a:solidFill>
                          <a:latin typeface="宋体"/>
                        </a:rPr>
                        <a:t>0.0839 </a:t>
                      </a:r>
                    </a:p>
                  </a:txBody>
                  <a:tcPr anchor="ctr"/>
                </a:tc>
                <a:tc>
                  <a:txBody>
                    <a:bodyPr/>
                    <a:lstStyle/>
                    <a:p>
                      <a:pPr algn="l" fontAlgn="ctr"/>
                      <a:r>
                        <a:rPr lang="en-US" altLang="zh-CN" sz="1400" b="0" i="0" u="none" strike="noStrike">
                          <a:solidFill>
                            <a:srgbClr val="000000"/>
                          </a:solidFill>
                          <a:latin typeface="宋体"/>
                        </a:rPr>
                        <a:t>0.0859 </a:t>
                      </a:r>
                    </a:p>
                  </a:txBody>
                  <a:tcPr anchor="ctr"/>
                </a:tc>
                <a:tc>
                  <a:txBody>
                    <a:bodyPr/>
                    <a:lstStyle/>
                    <a:p>
                      <a:pPr algn="l" fontAlgn="ctr"/>
                      <a:r>
                        <a:rPr lang="en-US" altLang="zh-CN" sz="1400" b="0" i="0" u="none" strike="noStrike" dirty="0">
                          <a:solidFill>
                            <a:srgbClr val="000000"/>
                          </a:solidFill>
                          <a:latin typeface="宋体"/>
                        </a:rPr>
                        <a:t>0.0878 </a:t>
                      </a:r>
                    </a:p>
                  </a:txBody>
                  <a:tcPr anchor="ctr"/>
                </a:tc>
                <a:tc>
                  <a:txBody>
                    <a:bodyPr/>
                    <a:lstStyle/>
                    <a:p>
                      <a:pPr algn="l" fontAlgn="ctr"/>
                      <a:r>
                        <a:rPr lang="en-US" altLang="zh-CN" sz="1400" b="0" i="0" u="none" strike="noStrike">
                          <a:solidFill>
                            <a:srgbClr val="000000"/>
                          </a:solidFill>
                          <a:latin typeface="宋体"/>
                        </a:rPr>
                        <a:t>0.0908 </a:t>
                      </a:r>
                    </a:p>
                  </a:txBody>
                  <a:tcPr anchor="ctr"/>
                </a:tc>
                <a:tc>
                  <a:txBody>
                    <a:bodyPr/>
                    <a:lstStyle/>
                    <a:p>
                      <a:pPr algn="l" fontAlgn="ctr"/>
                      <a:r>
                        <a:rPr lang="en-US" altLang="zh-CN" sz="1400" b="0" i="0" u="none" strike="noStrike">
                          <a:solidFill>
                            <a:srgbClr val="000000"/>
                          </a:solidFill>
                          <a:latin typeface="宋体"/>
                        </a:rPr>
                        <a:t>0.0938 </a:t>
                      </a:r>
                    </a:p>
                  </a:txBody>
                  <a:tcPr anchor="ctr"/>
                </a:tc>
                <a:tc>
                  <a:txBody>
                    <a:bodyPr/>
                    <a:lstStyle/>
                    <a:p>
                      <a:pPr algn="l" fontAlgn="ctr"/>
                      <a:r>
                        <a:rPr lang="en-US" altLang="zh-CN" sz="1400" b="0" i="0" u="none" strike="noStrike">
                          <a:solidFill>
                            <a:srgbClr val="000000"/>
                          </a:solidFill>
                          <a:latin typeface="宋体"/>
                        </a:rPr>
                        <a:t>0.0957 </a:t>
                      </a:r>
                    </a:p>
                  </a:txBody>
                  <a:tcPr anchor="ctr"/>
                </a:tc>
                <a:tc>
                  <a:txBody>
                    <a:bodyPr/>
                    <a:lstStyle/>
                    <a:p>
                      <a:pPr algn="l" fontAlgn="ctr"/>
                      <a:r>
                        <a:rPr lang="en-US" altLang="zh-CN" sz="1400" b="0" i="0" u="none" strike="noStrike">
                          <a:solidFill>
                            <a:srgbClr val="000000"/>
                          </a:solidFill>
                          <a:latin typeface="宋体"/>
                        </a:rPr>
                        <a:t>0.0977 </a:t>
                      </a:r>
                    </a:p>
                  </a:txBody>
                  <a:tcPr anchor="ctr"/>
                </a:tc>
              </a:tr>
              <a:tr h="556388">
                <a:tc>
                  <a:txBody>
                    <a:bodyPr/>
                    <a:lstStyle/>
                    <a:p>
                      <a:pPr algn="l" fontAlgn="ctr"/>
                      <a:r>
                        <a:rPr lang="zh-CN" altLang="en-US" sz="1400" b="0" i="0" u="none" strike="noStrike">
                          <a:solidFill>
                            <a:srgbClr val="000000"/>
                          </a:solidFill>
                          <a:latin typeface="宋体"/>
                        </a:rPr>
                        <a:t>罗湖区</a:t>
                      </a:r>
                    </a:p>
                  </a:txBody>
                  <a:tcPr anchor="ctr"/>
                </a:tc>
                <a:tc>
                  <a:txBody>
                    <a:bodyPr/>
                    <a:lstStyle/>
                    <a:p>
                      <a:pPr algn="l" fontAlgn="ctr"/>
                      <a:r>
                        <a:rPr lang="en-US" altLang="zh-CN" sz="1400" b="0" i="0" u="none" strike="noStrike" dirty="0">
                          <a:solidFill>
                            <a:srgbClr val="000000"/>
                          </a:solidFill>
                          <a:latin typeface="宋体"/>
                        </a:rPr>
                        <a:t>0.0644 </a:t>
                      </a:r>
                    </a:p>
                  </a:txBody>
                  <a:tcPr anchor="ctr"/>
                </a:tc>
                <a:tc>
                  <a:txBody>
                    <a:bodyPr/>
                    <a:lstStyle/>
                    <a:p>
                      <a:pPr algn="l" fontAlgn="ctr"/>
                      <a:r>
                        <a:rPr lang="en-US" altLang="zh-CN" sz="1400" b="0" i="0" u="none" strike="noStrike">
                          <a:solidFill>
                            <a:srgbClr val="000000"/>
                          </a:solidFill>
                          <a:latin typeface="宋体"/>
                        </a:rPr>
                        <a:t>0.0661 </a:t>
                      </a:r>
                    </a:p>
                  </a:txBody>
                  <a:tcPr anchor="ctr"/>
                </a:tc>
                <a:tc>
                  <a:txBody>
                    <a:bodyPr/>
                    <a:lstStyle/>
                    <a:p>
                      <a:pPr algn="l" fontAlgn="ctr"/>
                      <a:r>
                        <a:rPr lang="en-US" altLang="zh-CN" sz="1400" b="0" i="0" u="none" strike="noStrike">
                          <a:solidFill>
                            <a:srgbClr val="000000"/>
                          </a:solidFill>
                          <a:latin typeface="宋体"/>
                        </a:rPr>
                        <a:t>0.0686 </a:t>
                      </a:r>
                    </a:p>
                  </a:txBody>
                  <a:tcPr anchor="ctr"/>
                </a:tc>
                <a:tc>
                  <a:txBody>
                    <a:bodyPr/>
                    <a:lstStyle/>
                    <a:p>
                      <a:pPr algn="l" fontAlgn="ctr"/>
                      <a:r>
                        <a:rPr lang="en-US" altLang="zh-CN" sz="1400" b="0" i="0" u="none" strike="noStrike">
                          <a:solidFill>
                            <a:srgbClr val="000000"/>
                          </a:solidFill>
                          <a:latin typeface="宋体"/>
                        </a:rPr>
                        <a:t>0.0711 </a:t>
                      </a:r>
                    </a:p>
                  </a:txBody>
                  <a:tcPr anchor="ctr"/>
                </a:tc>
                <a:tc>
                  <a:txBody>
                    <a:bodyPr/>
                    <a:lstStyle/>
                    <a:p>
                      <a:pPr algn="l" fontAlgn="ctr"/>
                      <a:r>
                        <a:rPr lang="en-US" altLang="zh-CN" sz="1400" b="0" i="0" u="none" strike="noStrike" dirty="0">
                          <a:solidFill>
                            <a:srgbClr val="000000"/>
                          </a:solidFill>
                          <a:latin typeface="宋体"/>
                        </a:rPr>
                        <a:t>0.0728 </a:t>
                      </a:r>
                    </a:p>
                  </a:txBody>
                  <a:tcPr anchor="ctr"/>
                </a:tc>
                <a:tc>
                  <a:txBody>
                    <a:bodyPr/>
                    <a:lstStyle/>
                    <a:p>
                      <a:pPr algn="l" fontAlgn="ctr"/>
                      <a:r>
                        <a:rPr lang="en-US" altLang="zh-CN" sz="1400" b="0" i="0" u="none" strike="noStrike" dirty="0">
                          <a:solidFill>
                            <a:srgbClr val="000000"/>
                          </a:solidFill>
                          <a:latin typeface="宋体"/>
                        </a:rPr>
                        <a:t>0.0745 </a:t>
                      </a:r>
                    </a:p>
                  </a:txBody>
                  <a:tcPr anchor="ctr"/>
                </a:tc>
                <a:tc>
                  <a:txBody>
                    <a:bodyPr/>
                    <a:lstStyle/>
                    <a:p>
                      <a:pPr algn="l" fontAlgn="ctr"/>
                      <a:r>
                        <a:rPr lang="en-US" altLang="zh-CN" sz="1400" b="0" i="0" u="none" strike="noStrike">
                          <a:solidFill>
                            <a:srgbClr val="000000"/>
                          </a:solidFill>
                          <a:latin typeface="宋体"/>
                        </a:rPr>
                        <a:t>0.0770 </a:t>
                      </a:r>
                    </a:p>
                  </a:txBody>
                  <a:tcPr anchor="ctr"/>
                </a:tc>
                <a:tc>
                  <a:txBody>
                    <a:bodyPr/>
                    <a:lstStyle/>
                    <a:p>
                      <a:pPr algn="l" fontAlgn="ctr"/>
                      <a:r>
                        <a:rPr lang="en-US" altLang="zh-CN" sz="1400" b="0" i="0" u="none" strike="noStrike">
                          <a:solidFill>
                            <a:srgbClr val="000000"/>
                          </a:solidFill>
                          <a:latin typeface="宋体"/>
                        </a:rPr>
                        <a:t>0.0795 </a:t>
                      </a:r>
                    </a:p>
                  </a:txBody>
                  <a:tcPr anchor="ctr"/>
                </a:tc>
                <a:tc>
                  <a:txBody>
                    <a:bodyPr/>
                    <a:lstStyle/>
                    <a:p>
                      <a:pPr algn="l" fontAlgn="ctr"/>
                      <a:r>
                        <a:rPr lang="en-US" altLang="zh-CN" sz="1400" b="0" i="0" u="none" strike="noStrike">
                          <a:solidFill>
                            <a:srgbClr val="000000"/>
                          </a:solidFill>
                          <a:latin typeface="宋体"/>
                        </a:rPr>
                        <a:t>0.0812 </a:t>
                      </a:r>
                    </a:p>
                  </a:txBody>
                  <a:tcPr anchor="ctr"/>
                </a:tc>
                <a:tc>
                  <a:txBody>
                    <a:bodyPr/>
                    <a:lstStyle/>
                    <a:p>
                      <a:pPr algn="l" fontAlgn="ctr"/>
                      <a:r>
                        <a:rPr lang="en-US" altLang="zh-CN" sz="1400" b="0" i="0" u="none" strike="noStrike">
                          <a:solidFill>
                            <a:srgbClr val="000000"/>
                          </a:solidFill>
                          <a:latin typeface="宋体"/>
                        </a:rPr>
                        <a:t>0.0828 </a:t>
                      </a:r>
                    </a:p>
                  </a:txBody>
                  <a:tcPr anchor="ctr"/>
                </a:tc>
              </a:tr>
              <a:tr h="556388">
                <a:tc>
                  <a:txBody>
                    <a:bodyPr/>
                    <a:lstStyle/>
                    <a:p>
                      <a:pPr algn="l" fontAlgn="ctr"/>
                      <a:r>
                        <a:rPr lang="zh-CN" altLang="en-US" sz="1400" b="0" i="0" u="none" strike="noStrike">
                          <a:solidFill>
                            <a:srgbClr val="000000"/>
                          </a:solidFill>
                          <a:latin typeface="宋体"/>
                        </a:rPr>
                        <a:t>光明新区</a:t>
                      </a:r>
                    </a:p>
                  </a:txBody>
                  <a:tcPr anchor="ctr"/>
                </a:tc>
                <a:tc>
                  <a:txBody>
                    <a:bodyPr/>
                    <a:lstStyle/>
                    <a:p>
                      <a:pPr algn="l" fontAlgn="ctr"/>
                      <a:r>
                        <a:rPr lang="en-US" altLang="zh-CN" sz="1400" b="0" i="0" u="none" strike="noStrike" dirty="0">
                          <a:solidFill>
                            <a:srgbClr val="000000"/>
                          </a:solidFill>
                          <a:latin typeface="宋体"/>
                        </a:rPr>
                        <a:t>0.0333 </a:t>
                      </a:r>
                    </a:p>
                  </a:txBody>
                  <a:tcPr anchor="ctr"/>
                </a:tc>
                <a:tc>
                  <a:txBody>
                    <a:bodyPr/>
                    <a:lstStyle/>
                    <a:p>
                      <a:pPr algn="l" fontAlgn="ctr"/>
                      <a:r>
                        <a:rPr lang="en-US" altLang="zh-CN" sz="1400" b="0" i="0" u="none" strike="noStrike">
                          <a:solidFill>
                            <a:srgbClr val="000000"/>
                          </a:solidFill>
                          <a:latin typeface="宋体"/>
                        </a:rPr>
                        <a:t>0.0342 </a:t>
                      </a:r>
                    </a:p>
                  </a:txBody>
                  <a:tcPr anchor="ctr"/>
                </a:tc>
                <a:tc>
                  <a:txBody>
                    <a:bodyPr/>
                    <a:lstStyle/>
                    <a:p>
                      <a:pPr algn="l" fontAlgn="ctr"/>
                      <a:r>
                        <a:rPr lang="en-US" altLang="zh-CN" sz="1400" b="0" i="0" u="none" strike="noStrike">
                          <a:solidFill>
                            <a:srgbClr val="000000"/>
                          </a:solidFill>
                          <a:latin typeface="宋体"/>
                        </a:rPr>
                        <a:t>0.0355 </a:t>
                      </a:r>
                    </a:p>
                  </a:txBody>
                  <a:tcPr anchor="ctr"/>
                </a:tc>
                <a:tc>
                  <a:txBody>
                    <a:bodyPr/>
                    <a:lstStyle/>
                    <a:p>
                      <a:pPr algn="l" fontAlgn="ctr"/>
                      <a:r>
                        <a:rPr lang="en-US" altLang="zh-CN" sz="1400" b="0" i="0" u="none" strike="noStrike">
                          <a:solidFill>
                            <a:srgbClr val="000000"/>
                          </a:solidFill>
                          <a:latin typeface="宋体"/>
                        </a:rPr>
                        <a:t>0.0368 </a:t>
                      </a:r>
                    </a:p>
                  </a:txBody>
                  <a:tcPr anchor="ctr"/>
                </a:tc>
                <a:tc>
                  <a:txBody>
                    <a:bodyPr/>
                    <a:lstStyle/>
                    <a:p>
                      <a:pPr algn="l" fontAlgn="ctr"/>
                      <a:r>
                        <a:rPr lang="en-US" altLang="zh-CN" sz="1400" b="0" i="0" u="none" strike="noStrike">
                          <a:solidFill>
                            <a:srgbClr val="000000"/>
                          </a:solidFill>
                          <a:latin typeface="宋体"/>
                        </a:rPr>
                        <a:t>0.0376 </a:t>
                      </a:r>
                    </a:p>
                  </a:txBody>
                  <a:tcPr anchor="ctr"/>
                </a:tc>
                <a:tc>
                  <a:txBody>
                    <a:bodyPr/>
                    <a:lstStyle/>
                    <a:p>
                      <a:pPr algn="l" fontAlgn="ctr"/>
                      <a:r>
                        <a:rPr lang="en-US" altLang="zh-CN" sz="1400" b="0" i="0" u="none" strike="noStrike">
                          <a:solidFill>
                            <a:srgbClr val="000000"/>
                          </a:solidFill>
                          <a:latin typeface="宋体"/>
                        </a:rPr>
                        <a:t>0.0385 </a:t>
                      </a:r>
                    </a:p>
                  </a:txBody>
                  <a:tcPr anchor="ctr"/>
                </a:tc>
                <a:tc>
                  <a:txBody>
                    <a:bodyPr/>
                    <a:lstStyle/>
                    <a:p>
                      <a:pPr algn="l" fontAlgn="ctr"/>
                      <a:r>
                        <a:rPr lang="en-US" altLang="zh-CN" sz="1400" b="0" i="0" u="none" strike="noStrike">
                          <a:solidFill>
                            <a:srgbClr val="000000"/>
                          </a:solidFill>
                          <a:latin typeface="宋体"/>
                        </a:rPr>
                        <a:t>0.0398 </a:t>
                      </a:r>
                    </a:p>
                  </a:txBody>
                  <a:tcPr anchor="ctr"/>
                </a:tc>
                <a:tc>
                  <a:txBody>
                    <a:bodyPr/>
                    <a:lstStyle/>
                    <a:p>
                      <a:pPr algn="l" fontAlgn="ctr"/>
                      <a:r>
                        <a:rPr lang="en-US" altLang="zh-CN" sz="1400" b="0" i="0" u="none" strike="noStrike">
                          <a:solidFill>
                            <a:srgbClr val="000000"/>
                          </a:solidFill>
                          <a:latin typeface="宋体"/>
                        </a:rPr>
                        <a:t>0.0411 </a:t>
                      </a:r>
                    </a:p>
                  </a:txBody>
                  <a:tcPr anchor="ctr"/>
                </a:tc>
                <a:tc>
                  <a:txBody>
                    <a:bodyPr/>
                    <a:lstStyle/>
                    <a:p>
                      <a:pPr algn="l" fontAlgn="ctr"/>
                      <a:r>
                        <a:rPr lang="en-US" altLang="zh-CN" sz="1400" b="0" i="0" u="none" strike="noStrike">
                          <a:solidFill>
                            <a:srgbClr val="000000"/>
                          </a:solidFill>
                          <a:latin typeface="宋体"/>
                        </a:rPr>
                        <a:t>0.0419 </a:t>
                      </a:r>
                    </a:p>
                  </a:txBody>
                  <a:tcPr anchor="ctr"/>
                </a:tc>
                <a:tc>
                  <a:txBody>
                    <a:bodyPr/>
                    <a:lstStyle/>
                    <a:p>
                      <a:pPr algn="l" fontAlgn="ctr"/>
                      <a:r>
                        <a:rPr lang="en-US" altLang="zh-CN" sz="1400" b="0" i="0" u="none" strike="noStrike">
                          <a:solidFill>
                            <a:srgbClr val="000000"/>
                          </a:solidFill>
                          <a:latin typeface="宋体"/>
                        </a:rPr>
                        <a:t>0.0428 </a:t>
                      </a:r>
                    </a:p>
                  </a:txBody>
                  <a:tcPr anchor="ctr"/>
                </a:tc>
              </a:tr>
              <a:tr h="556388">
                <a:tc>
                  <a:txBody>
                    <a:bodyPr/>
                    <a:lstStyle/>
                    <a:p>
                      <a:pPr algn="l" fontAlgn="ctr"/>
                      <a:r>
                        <a:rPr lang="zh-CN" altLang="en-US" sz="1400" b="0" i="0" u="none" strike="noStrike">
                          <a:solidFill>
                            <a:srgbClr val="000000"/>
                          </a:solidFill>
                          <a:latin typeface="宋体"/>
                        </a:rPr>
                        <a:t>坪山新区</a:t>
                      </a:r>
                    </a:p>
                  </a:txBody>
                  <a:tcPr anchor="ctr"/>
                </a:tc>
                <a:tc>
                  <a:txBody>
                    <a:bodyPr/>
                    <a:lstStyle/>
                    <a:p>
                      <a:pPr algn="l" fontAlgn="ctr"/>
                      <a:r>
                        <a:rPr lang="en-US" altLang="zh-CN" sz="1400" b="0" i="0" u="none" strike="noStrike" dirty="0">
                          <a:solidFill>
                            <a:srgbClr val="000000"/>
                          </a:solidFill>
                          <a:latin typeface="宋体"/>
                        </a:rPr>
                        <a:t>0.0217 </a:t>
                      </a:r>
                    </a:p>
                  </a:txBody>
                  <a:tcPr anchor="ctr"/>
                </a:tc>
                <a:tc>
                  <a:txBody>
                    <a:bodyPr/>
                    <a:lstStyle/>
                    <a:p>
                      <a:pPr algn="l" fontAlgn="ctr"/>
                      <a:r>
                        <a:rPr lang="en-US" altLang="zh-CN" sz="1400" b="0" i="0" u="none" strike="noStrike">
                          <a:solidFill>
                            <a:srgbClr val="000000"/>
                          </a:solidFill>
                          <a:latin typeface="宋体"/>
                        </a:rPr>
                        <a:t>0.0223 </a:t>
                      </a:r>
                    </a:p>
                  </a:txBody>
                  <a:tcPr anchor="ctr"/>
                </a:tc>
                <a:tc>
                  <a:txBody>
                    <a:bodyPr/>
                    <a:lstStyle/>
                    <a:p>
                      <a:pPr algn="l" fontAlgn="ctr"/>
                      <a:r>
                        <a:rPr lang="en-US" altLang="zh-CN" sz="1400" b="0" i="0" u="none" strike="noStrike">
                          <a:solidFill>
                            <a:srgbClr val="000000"/>
                          </a:solidFill>
                          <a:latin typeface="宋体"/>
                        </a:rPr>
                        <a:t>0.0231 </a:t>
                      </a:r>
                    </a:p>
                  </a:txBody>
                  <a:tcPr anchor="ctr"/>
                </a:tc>
                <a:tc>
                  <a:txBody>
                    <a:bodyPr/>
                    <a:lstStyle/>
                    <a:p>
                      <a:pPr algn="l" fontAlgn="ctr"/>
                      <a:r>
                        <a:rPr lang="en-US" altLang="zh-CN" sz="1400" b="0" i="0" u="none" strike="noStrike">
                          <a:solidFill>
                            <a:srgbClr val="000000"/>
                          </a:solidFill>
                          <a:latin typeface="宋体"/>
                        </a:rPr>
                        <a:t>0.0240 </a:t>
                      </a:r>
                    </a:p>
                  </a:txBody>
                  <a:tcPr anchor="ctr"/>
                </a:tc>
                <a:tc>
                  <a:txBody>
                    <a:bodyPr/>
                    <a:lstStyle/>
                    <a:p>
                      <a:pPr algn="l" fontAlgn="ctr"/>
                      <a:r>
                        <a:rPr lang="en-US" altLang="zh-CN" sz="1400" b="0" i="0" u="none" strike="noStrike">
                          <a:solidFill>
                            <a:srgbClr val="000000"/>
                          </a:solidFill>
                          <a:latin typeface="宋体"/>
                        </a:rPr>
                        <a:t>0.0245 </a:t>
                      </a:r>
                    </a:p>
                  </a:txBody>
                  <a:tcPr anchor="ctr"/>
                </a:tc>
                <a:tc>
                  <a:txBody>
                    <a:bodyPr/>
                    <a:lstStyle/>
                    <a:p>
                      <a:pPr algn="l" fontAlgn="ctr"/>
                      <a:r>
                        <a:rPr lang="en-US" altLang="zh-CN" sz="1400" b="0" i="0" u="none" strike="noStrike">
                          <a:solidFill>
                            <a:srgbClr val="000000"/>
                          </a:solidFill>
                          <a:latin typeface="宋体"/>
                        </a:rPr>
                        <a:t>0.0251 </a:t>
                      </a:r>
                    </a:p>
                  </a:txBody>
                  <a:tcPr anchor="ctr"/>
                </a:tc>
                <a:tc>
                  <a:txBody>
                    <a:bodyPr/>
                    <a:lstStyle/>
                    <a:p>
                      <a:pPr algn="l" fontAlgn="ctr"/>
                      <a:r>
                        <a:rPr lang="en-US" altLang="zh-CN" sz="1400" b="0" i="0" u="none" strike="noStrike">
                          <a:solidFill>
                            <a:srgbClr val="000000"/>
                          </a:solidFill>
                          <a:latin typeface="宋体"/>
                        </a:rPr>
                        <a:t>0.0259 </a:t>
                      </a:r>
                    </a:p>
                  </a:txBody>
                  <a:tcPr anchor="ctr"/>
                </a:tc>
                <a:tc>
                  <a:txBody>
                    <a:bodyPr/>
                    <a:lstStyle/>
                    <a:p>
                      <a:pPr algn="l" fontAlgn="ctr"/>
                      <a:r>
                        <a:rPr lang="en-US" altLang="zh-CN" sz="1400" b="0" i="0" u="none" strike="noStrike">
                          <a:solidFill>
                            <a:srgbClr val="000000"/>
                          </a:solidFill>
                          <a:latin typeface="宋体"/>
                        </a:rPr>
                        <a:t>0.0268 </a:t>
                      </a:r>
                    </a:p>
                  </a:txBody>
                  <a:tcPr anchor="ctr"/>
                </a:tc>
                <a:tc>
                  <a:txBody>
                    <a:bodyPr/>
                    <a:lstStyle/>
                    <a:p>
                      <a:pPr algn="l" fontAlgn="ctr"/>
                      <a:r>
                        <a:rPr lang="en-US" altLang="zh-CN" sz="1400" b="0" i="0" u="none" strike="noStrike">
                          <a:solidFill>
                            <a:srgbClr val="000000"/>
                          </a:solidFill>
                          <a:latin typeface="宋体"/>
                        </a:rPr>
                        <a:t>0.0274 </a:t>
                      </a:r>
                    </a:p>
                  </a:txBody>
                  <a:tcPr anchor="ctr"/>
                </a:tc>
                <a:tc>
                  <a:txBody>
                    <a:bodyPr/>
                    <a:lstStyle/>
                    <a:p>
                      <a:pPr algn="l" fontAlgn="ctr"/>
                      <a:r>
                        <a:rPr lang="en-US" altLang="zh-CN" sz="1400" b="0" i="0" u="none" strike="noStrike">
                          <a:solidFill>
                            <a:srgbClr val="000000"/>
                          </a:solidFill>
                          <a:latin typeface="宋体"/>
                        </a:rPr>
                        <a:t>0.0279 </a:t>
                      </a:r>
                    </a:p>
                  </a:txBody>
                  <a:tcPr anchor="ctr"/>
                </a:tc>
              </a:tr>
              <a:tr h="556388">
                <a:tc>
                  <a:txBody>
                    <a:bodyPr/>
                    <a:lstStyle/>
                    <a:p>
                      <a:pPr algn="l" fontAlgn="ctr"/>
                      <a:r>
                        <a:rPr lang="zh-CN" altLang="en-US" sz="1400" b="0" i="0" u="none" strike="noStrike" dirty="0">
                          <a:solidFill>
                            <a:srgbClr val="000000"/>
                          </a:solidFill>
                          <a:latin typeface="宋体"/>
                        </a:rPr>
                        <a:t>盐田区</a:t>
                      </a:r>
                    </a:p>
                  </a:txBody>
                  <a:tcPr anchor="ctr"/>
                </a:tc>
                <a:tc>
                  <a:txBody>
                    <a:bodyPr/>
                    <a:lstStyle/>
                    <a:p>
                      <a:pPr algn="l" fontAlgn="ctr"/>
                      <a:r>
                        <a:rPr lang="en-US" altLang="zh-CN" sz="1400" b="0" i="0" u="none" strike="noStrike">
                          <a:solidFill>
                            <a:srgbClr val="000000"/>
                          </a:solidFill>
                          <a:latin typeface="宋体"/>
                        </a:rPr>
                        <a:t>0.0145 </a:t>
                      </a:r>
                    </a:p>
                  </a:txBody>
                  <a:tcPr anchor="ctr"/>
                </a:tc>
                <a:tc>
                  <a:txBody>
                    <a:bodyPr/>
                    <a:lstStyle/>
                    <a:p>
                      <a:pPr algn="l" fontAlgn="ctr"/>
                      <a:r>
                        <a:rPr lang="en-US" altLang="zh-CN" sz="1400" b="0" i="0" u="none" strike="noStrike">
                          <a:solidFill>
                            <a:srgbClr val="000000"/>
                          </a:solidFill>
                          <a:latin typeface="宋体"/>
                        </a:rPr>
                        <a:t>0.0149 </a:t>
                      </a:r>
                    </a:p>
                  </a:txBody>
                  <a:tcPr anchor="ctr"/>
                </a:tc>
                <a:tc>
                  <a:txBody>
                    <a:bodyPr/>
                    <a:lstStyle/>
                    <a:p>
                      <a:pPr algn="l" fontAlgn="ctr"/>
                      <a:r>
                        <a:rPr lang="en-US" altLang="zh-CN" sz="1400" b="0" i="0" u="none" strike="noStrike">
                          <a:solidFill>
                            <a:srgbClr val="000000"/>
                          </a:solidFill>
                          <a:latin typeface="宋体"/>
                        </a:rPr>
                        <a:t>0.0154 </a:t>
                      </a:r>
                    </a:p>
                  </a:txBody>
                  <a:tcPr anchor="ctr"/>
                </a:tc>
                <a:tc>
                  <a:txBody>
                    <a:bodyPr/>
                    <a:lstStyle/>
                    <a:p>
                      <a:pPr algn="l" fontAlgn="ctr"/>
                      <a:r>
                        <a:rPr lang="en-US" altLang="zh-CN" sz="1400" b="0" i="0" u="none" strike="noStrike">
                          <a:solidFill>
                            <a:srgbClr val="000000"/>
                          </a:solidFill>
                          <a:latin typeface="宋体"/>
                        </a:rPr>
                        <a:t>0.0160 </a:t>
                      </a:r>
                    </a:p>
                  </a:txBody>
                  <a:tcPr anchor="ctr"/>
                </a:tc>
                <a:tc>
                  <a:txBody>
                    <a:bodyPr/>
                    <a:lstStyle/>
                    <a:p>
                      <a:pPr algn="l" fontAlgn="ctr"/>
                      <a:r>
                        <a:rPr lang="en-US" altLang="zh-CN" sz="1400" b="0" i="0" u="none" strike="noStrike">
                          <a:solidFill>
                            <a:srgbClr val="000000"/>
                          </a:solidFill>
                          <a:latin typeface="宋体"/>
                        </a:rPr>
                        <a:t>0.0164 </a:t>
                      </a:r>
                    </a:p>
                  </a:txBody>
                  <a:tcPr anchor="ctr"/>
                </a:tc>
                <a:tc>
                  <a:txBody>
                    <a:bodyPr/>
                    <a:lstStyle/>
                    <a:p>
                      <a:pPr algn="l" fontAlgn="ctr"/>
                      <a:r>
                        <a:rPr lang="en-US" altLang="zh-CN" sz="1400" b="0" i="0" u="none" strike="noStrike">
                          <a:solidFill>
                            <a:srgbClr val="000000"/>
                          </a:solidFill>
                          <a:latin typeface="宋体"/>
                        </a:rPr>
                        <a:t>0.0167 </a:t>
                      </a:r>
                    </a:p>
                  </a:txBody>
                  <a:tcPr anchor="ctr"/>
                </a:tc>
                <a:tc>
                  <a:txBody>
                    <a:bodyPr/>
                    <a:lstStyle/>
                    <a:p>
                      <a:pPr algn="l" fontAlgn="ctr"/>
                      <a:r>
                        <a:rPr lang="en-US" altLang="zh-CN" sz="1400" b="0" i="0" u="none" strike="noStrike">
                          <a:solidFill>
                            <a:srgbClr val="000000"/>
                          </a:solidFill>
                          <a:latin typeface="宋体"/>
                        </a:rPr>
                        <a:t>0.0173 </a:t>
                      </a:r>
                    </a:p>
                  </a:txBody>
                  <a:tcPr anchor="ctr"/>
                </a:tc>
                <a:tc>
                  <a:txBody>
                    <a:bodyPr/>
                    <a:lstStyle/>
                    <a:p>
                      <a:pPr algn="l" fontAlgn="ctr"/>
                      <a:r>
                        <a:rPr lang="en-US" altLang="zh-CN" sz="1400" b="0" i="0" u="none" strike="noStrike" dirty="0">
                          <a:solidFill>
                            <a:srgbClr val="000000"/>
                          </a:solidFill>
                          <a:latin typeface="宋体"/>
                        </a:rPr>
                        <a:t>0.0179 </a:t>
                      </a:r>
                    </a:p>
                  </a:txBody>
                  <a:tcPr anchor="ctr"/>
                </a:tc>
                <a:tc>
                  <a:txBody>
                    <a:bodyPr/>
                    <a:lstStyle/>
                    <a:p>
                      <a:pPr algn="l" fontAlgn="ctr"/>
                      <a:r>
                        <a:rPr lang="en-US" altLang="zh-CN" sz="1400" b="0" i="0" u="none" strike="noStrike">
                          <a:solidFill>
                            <a:srgbClr val="000000"/>
                          </a:solidFill>
                          <a:latin typeface="宋体"/>
                        </a:rPr>
                        <a:t>0.0182 </a:t>
                      </a:r>
                    </a:p>
                  </a:txBody>
                  <a:tcPr anchor="ctr"/>
                </a:tc>
                <a:tc>
                  <a:txBody>
                    <a:bodyPr/>
                    <a:lstStyle/>
                    <a:p>
                      <a:pPr algn="l" fontAlgn="ctr"/>
                      <a:r>
                        <a:rPr lang="en-US" altLang="zh-CN" sz="1400" b="0" i="0" u="none" strike="noStrike" dirty="0">
                          <a:solidFill>
                            <a:srgbClr val="000000"/>
                          </a:solidFill>
                          <a:latin typeface="宋体"/>
                        </a:rPr>
                        <a:t>0.0186 </a:t>
                      </a:r>
                    </a:p>
                  </a:txBody>
                  <a:tcPr anchor="ctr"/>
                </a:tc>
              </a:tr>
            </a:tbl>
          </a:graphicData>
        </a:graphic>
      </p:graphicFrame>
      <p:sp>
        <p:nvSpPr>
          <p:cNvPr id="5" name="TextBox 5"/>
          <p:cNvSpPr txBox="1">
            <a:spLocks noChangeArrowheads="1"/>
          </p:cNvSpPr>
          <p:nvPr/>
        </p:nvSpPr>
        <p:spPr bwMode="auto">
          <a:xfrm>
            <a:off x="2699792" y="6093296"/>
            <a:ext cx="3600450" cy="339725"/>
          </a:xfrm>
          <a:prstGeom prst="rect">
            <a:avLst/>
          </a:prstGeom>
          <a:noFill/>
          <a:ln w="9525">
            <a:noFill/>
            <a:miter lim="800000"/>
            <a:headEnd/>
            <a:tailEnd/>
          </a:ln>
        </p:spPr>
        <p:txBody>
          <a:bodyPr>
            <a:spAutoFit/>
          </a:bodyPr>
          <a:lstStyle/>
          <a:p>
            <a:r>
              <a:rPr lang="zh-CN" altLang="en-US" sz="1600" dirty="0"/>
              <a:t>表</a:t>
            </a:r>
            <a:r>
              <a:rPr lang="en-US" altLang="zh-CN" sz="1600" dirty="0" smtClean="0"/>
              <a:t>(11)     </a:t>
            </a:r>
            <a:r>
              <a:rPr lang="zh-CN" altLang="en-US" sz="1600" dirty="0" smtClean="0"/>
              <a:t>各区</a:t>
            </a:r>
            <a:r>
              <a:rPr lang="zh-CN" altLang="zh-CN" sz="1600" dirty="0" smtClean="0"/>
              <a:t>高血压</a:t>
            </a:r>
            <a:r>
              <a:rPr lang="zh-CN" altLang="en-US" sz="1600" dirty="0"/>
              <a:t>患者</a:t>
            </a:r>
            <a:r>
              <a:rPr lang="zh-CN" altLang="zh-CN" sz="1600" dirty="0"/>
              <a:t>所需病床数</a:t>
            </a:r>
            <a:endParaRPr lang="zh-CN" altLang="en-US" sz="1600" dirty="0"/>
          </a:p>
        </p:txBody>
      </p:sp>
      <p:sp>
        <p:nvSpPr>
          <p:cNvPr id="6" name="TextBox 7"/>
          <p:cNvSpPr txBox="1">
            <a:spLocks noChangeArrowheads="1"/>
          </p:cNvSpPr>
          <p:nvPr/>
        </p:nvSpPr>
        <p:spPr bwMode="auto">
          <a:xfrm>
            <a:off x="395536" y="692696"/>
            <a:ext cx="7416824" cy="646331"/>
          </a:xfrm>
          <a:prstGeom prst="rect">
            <a:avLst/>
          </a:prstGeom>
          <a:noFill/>
          <a:ln w="9525">
            <a:noFill/>
            <a:miter lim="800000"/>
            <a:headEnd/>
            <a:tailEnd/>
          </a:ln>
        </p:spPr>
        <p:txBody>
          <a:bodyPr wrap="square">
            <a:spAutoFit/>
          </a:bodyPr>
          <a:lstStyle/>
          <a:p>
            <a:r>
              <a:rPr lang="zh-CN" altLang="en-US" dirty="0"/>
              <a:t>可</a:t>
            </a:r>
            <a:r>
              <a:rPr lang="zh-CN" altLang="en-US" dirty="0" smtClean="0"/>
              <a:t>得深圳市各区所</a:t>
            </a:r>
            <a:r>
              <a:rPr lang="zh-CN" altLang="en-US" dirty="0"/>
              <a:t>需高血压及糖尿病病床数如表</a:t>
            </a:r>
            <a:r>
              <a:rPr lang="en-US" altLang="zh-CN" dirty="0" smtClean="0"/>
              <a:t>(11),(12)</a:t>
            </a:r>
            <a:r>
              <a:rPr lang="zh-CN" altLang="en-US" dirty="0"/>
              <a:t>：</a:t>
            </a:r>
            <a:r>
              <a:rPr lang="zh-CN" altLang="en-US" dirty="0">
                <a:sym typeface="Wingdings" pitchFamily="2" charset="2"/>
              </a:rPr>
              <a:t>（万张）</a:t>
            </a:r>
            <a:endParaRPr lang="zh-CN" altLang="en-US" dirty="0"/>
          </a:p>
          <a:p>
            <a:endParaRPr lang="zh-CN" altLang="en-US" dirty="0"/>
          </a:p>
        </p:txBody>
      </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67544" y="1052736"/>
          <a:ext cx="8424933" cy="4896545"/>
        </p:xfrm>
        <a:graphic>
          <a:graphicData uri="http://schemas.openxmlformats.org/drawingml/2006/table">
            <a:tbl>
              <a:tblPr firstRow="1" bandRow="1">
                <a:tableStyleId>{5C22544A-7EE6-4342-B048-85BDC9FD1C3A}</a:tableStyleId>
              </a:tblPr>
              <a:tblGrid>
                <a:gridCol w="765903"/>
                <a:gridCol w="765903"/>
                <a:gridCol w="765903"/>
                <a:gridCol w="765903"/>
                <a:gridCol w="765903"/>
                <a:gridCol w="765903"/>
                <a:gridCol w="765903"/>
                <a:gridCol w="765903"/>
                <a:gridCol w="765903"/>
                <a:gridCol w="765903"/>
                <a:gridCol w="765903"/>
              </a:tblGrid>
              <a:tr h="445441">
                <a:tc>
                  <a:txBody>
                    <a:bodyPr/>
                    <a:lstStyle/>
                    <a:p>
                      <a:endParaRPr lang="zh-CN" altLang="en-US" sz="1400" dirty="0"/>
                    </a:p>
                  </a:txBody>
                  <a:tcPr/>
                </a:tc>
                <a:tc>
                  <a:txBody>
                    <a:bodyPr/>
                    <a:lstStyle/>
                    <a:p>
                      <a:pPr algn="l" fontAlgn="ctr"/>
                      <a:r>
                        <a:rPr lang="en-US" altLang="zh-CN" sz="1400" b="0" i="0" u="none" strike="noStrike">
                          <a:solidFill>
                            <a:srgbClr val="000000"/>
                          </a:solidFill>
                          <a:latin typeface="宋体"/>
                        </a:rPr>
                        <a:t>2011</a:t>
                      </a:r>
                    </a:p>
                  </a:txBody>
                  <a:tcPr anchor="ctr"/>
                </a:tc>
                <a:tc>
                  <a:txBody>
                    <a:bodyPr/>
                    <a:lstStyle/>
                    <a:p>
                      <a:pPr algn="l" fontAlgn="ctr"/>
                      <a:r>
                        <a:rPr lang="en-US" altLang="zh-CN" sz="1400" b="0" i="0" u="none" strike="noStrike">
                          <a:solidFill>
                            <a:srgbClr val="000000"/>
                          </a:solidFill>
                          <a:latin typeface="宋体"/>
                        </a:rPr>
                        <a:t>2012</a:t>
                      </a:r>
                    </a:p>
                  </a:txBody>
                  <a:tcPr anchor="ctr"/>
                </a:tc>
                <a:tc>
                  <a:txBody>
                    <a:bodyPr/>
                    <a:lstStyle/>
                    <a:p>
                      <a:pPr algn="l" fontAlgn="ctr"/>
                      <a:r>
                        <a:rPr lang="en-US" altLang="zh-CN" sz="1400" b="0" i="0" u="none" strike="noStrike">
                          <a:solidFill>
                            <a:srgbClr val="000000"/>
                          </a:solidFill>
                          <a:latin typeface="宋体"/>
                        </a:rPr>
                        <a:t>2013</a:t>
                      </a:r>
                    </a:p>
                  </a:txBody>
                  <a:tcPr anchor="ctr"/>
                </a:tc>
                <a:tc>
                  <a:txBody>
                    <a:bodyPr/>
                    <a:lstStyle/>
                    <a:p>
                      <a:pPr algn="l" fontAlgn="ctr"/>
                      <a:r>
                        <a:rPr lang="en-US" altLang="zh-CN" sz="1400" b="0" i="0" u="none" strike="noStrike">
                          <a:solidFill>
                            <a:srgbClr val="000000"/>
                          </a:solidFill>
                          <a:latin typeface="宋体"/>
                        </a:rPr>
                        <a:t>2014</a:t>
                      </a:r>
                    </a:p>
                  </a:txBody>
                  <a:tcPr anchor="ctr"/>
                </a:tc>
                <a:tc>
                  <a:txBody>
                    <a:bodyPr/>
                    <a:lstStyle/>
                    <a:p>
                      <a:pPr algn="l" fontAlgn="ctr"/>
                      <a:r>
                        <a:rPr lang="en-US" altLang="zh-CN" sz="1400" b="0" i="0" u="none" strike="noStrike">
                          <a:solidFill>
                            <a:srgbClr val="000000"/>
                          </a:solidFill>
                          <a:latin typeface="宋体"/>
                        </a:rPr>
                        <a:t>2015</a:t>
                      </a:r>
                    </a:p>
                  </a:txBody>
                  <a:tcPr anchor="ctr"/>
                </a:tc>
                <a:tc>
                  <a:txBody>
                    <a:bodyPr/>
                    <a:lstStyle/>
                    <a:p>
                      <a:pPr algn="l" fontAlgn="ctr"/>
                      <a:r>
                        <a:rPr lang="en-US" altLang="zh-CN" sz="1400" b="0" i="0" u="none" strike="noStrike">
                          <a:solidFill>
                            <a:srgbClr val="000000"/>
                          </a:solidFill>
                          <a:latin typeface="宋体"/>
                        </a:rPr>
                        <a:t>2016</a:t>
                      </a:r>
                    </a:p>
                  </a:txBody>
                  <a:tcPr anchor="ctr"/>
                </a:tc>
                <a:tc>
                  <a:txBody>
                    <a:bodyPr/>
                    <a:lstStyle/>
                    <a:p>
                      <a:pPr algn="l" fontAlgn="ctr"/>
                      <a:r>
                        <a:rPr lang="en-US" altLang="zh-CN" sz="1400" b="0" i="0" u="none" strike="noStrike">
                          <a:solidFill>
                            <a:srgbClr val="000000"/>
                          </a:solidFill>
                          <a:latin typeface="宋体"/>
                        </a:rPr>
                        <a:t>2017</a:t>
                      </a:r>
                    </a:p>
                  </a:txBody>
                  <a:tcPr anchor="ctr"/>
                </a:tc>
                <a:tc>
                  <a:txBody>
                    <a:bodyPr/>
                    <a:lstStyle/>
                    <a:p>
                      <a:pPr algn="l" fontAlgn="ctr"/>
                      <a:r>
                        <a:rPr lang="en-US" altLang="zh-CN" sz="1400" b="0" i="0" u="none" strike="noStrike">
                          <a:solidFill>
                            <a:srgbClr val="000000"/>
                          </a:solidFill>
                          <a:latin typeface="宋体"/>
                        </a:rPr>
                        <a:t>2018</a:t>
                      </a:r>
                    </a:p>
                  </a:txBody>
                  <a:tcPr anchor="ctr"/>
                </a:tc>
                <a:tc>
                  <a:txBody>
                    <a:bodyPr/>
                    <a:lstStyle/>
                    <a:p>
                      <a:pPr algn="l" fontAlgn="ctr"/>
                      <a:r>
                        <a:rPr lang="en-US" altLang="zh-CN" sz="1400" b="0" i="0" u="none" strike="noStrike">
                          <a:solidFill>
                            <a:srgbClr val="000000"/>
                          </a:solidFill>
                          <a:latin typeface="宋体"/>
                        </a:rPr>
                        <a:t>2019</a:t>
                      </a:r>
                    </a:p>
                  </a:txBody>
                  <a:tcPr anchor="ctr"/>
                </a:tc>
                <a:tc>
                  <a:txBody>
                    <a:bodyPr/>
                    <a:lstStyle/>
                    <a:p>
                      <a:pPr algn="l" fontAlgn="ctr"/>
                      <a:r>
                        <a:rPr lang="en-US" altLang="zh-CN" sz="1400" b="0" i="0" u="none" strike="noStrike" dirty="0">
                          <a:solidFill>
                            <a:srgbClr val="000000"/>
                          </a:solidFill>
                          <a:latin typeface="宋体"/>
                        </a:rPr>
                        <a:t>2020</a:t>
                      </a:r>
                    </a:p>
                  </a:txBody>
                  <a:tcPr anchor="ctr"/>
                </a:tc>
              </a:tr>
              <a:tr h="556388">
                <a:tc>
                  <a:txBody>
                    <a:bodyPr/>
                    <a:lstStyle/>
                    <a:p>
                      <a:pPr algn="l" fontAlgn="ctr"/>
                      <a:r>
                        <a:rPr lang="zh-CN" altLang="en-US" sz="1400" b="0" i="0" u="none" strike="noStrike">
                          <a:solidFill>
                            <a:srgbClr val="000000"/>
                          </a:solidFill>
                          <a:latin typeface="宋体"/>
                        </a:rPr>
                        <a:t>宝安区</a:t>
                      </a:r>
                    </a:p>
                  </a:txBody>
                  <a:tcPr anchor="ctr"/>
                </a:tc>
                <a:tc>
                  <a:txBody>
                    <a:bodyPr/>
                    <a:lstStyle/>
                    <a:p>
                      <a:pPr algn="l" fontAlgn="ctr"/>
                      <a:r>
                        <a:rPr lang="en-US" altLang="zh-CN" sz="1400" b="0" i="0" u="none" strike="noStrike">
                          <a:solidFill>
                            <a:srgbClr val="000000"/>
                          </a:solidFill>
                          <a:latin typeface="宋体"/>
                        </a:rPr>
                        <a:t>0.0859 </a:t>
                      </a:r>
                    </a:p>
                  </a:txBody>
                  <a:tcPr anchor="ctr"/>
                </a:tc>
                <a:tc>
                  <a:txBody>
                    <a:bodyPr/>
                    <a:lstStyle/>
                    <a:p>
                      <a:pPr algn="l" fontAlgn="ctr"/>
                      <a:r>
                        <a:rPr lang="en-US" altLang="zh-CN" sz="1400" b="0" i="0" u="none" strike="noStrike">
                          <a:solidFill>
                            <a:srgbClr val="000000"/>
                          </a:solidFill>
                          <a:latin typeface="宋体"/>
                        </a:rPr>
                        <a:t>0.0895 </a:t>
                      </a:r>
                    </a:p>
                  </a:txBody>
                  <a:tcPr anchor="ctr"/>
                </a:tc>
                <a:tc>
                  <a:txBody>
                    <a:bodyPr/>
                    <a:lstStyle/>
                    <a:p>
                      <a:pPr algn="l" fontAlgn="ctr"/>
                      <a:r>
                        <a:rPr lang="en-US" altLang="zh-CN" sz="1400" b="0" i="0" u="none" strike="noStrike">
                          <a:solidFill>
                            <a:srgbClr val="000000"/>
                          </a:solidFill>
                          <a:latin typeface="宋体"/>
                        </a:rPr>
                        <a:t>0.0930 </a:t>
                      </a:r>
                    </a:p>
                  </a:txBody>
                  <a:tcPr anchor="ctr"/>
                </a:tc>
                <a:tc>
                  <a:txBody>
                    <a:bodyPr/>
                    <a:lstStyle/>
                    <a:p>
                      <a:pPr algn="l" fontAlgn="ctr"/>
                      <a:r>
                        <a:rPr lang="en-US" altLang="zh-CN" sz="1400" b="0" i="0" u="none" strike="noStrike">
                          <a:solidFill>
                            <a:srgbClr val="000000"/>
                          </a:solidFill>
                          <a:latin typeface="宋体"/>
                        </a:rPr>
                        <a:t>0.0966 </a:t>
                      </a:r>
                    </a:p>
                  </a:txBody>
                  <a:tcPr anchor="ctr"/>
                </a:tc>
                <a:tc>
                  <a:txBody>
                    <a:bodyPr/>
                    <a:lstStyle/>
                    <a:p>
                      <a:pPr algn="l" fontAlgn="ctr"/>
                      <a:r>
                        <a:rPr lang="en-US" altLang="zh-CN" sz="1400" b="0" i="0" u="none" strike="noStrike">
                          <a:solidFill>
                            <a:srgbClr val="000000"/>
                          </a:solidFill>
                          <a:latin typeface="宋体"/>
                        </a:rPr>
                        <a:t>0.1002 </a:t>
                      </a:r>
                    </a:p>
                  </a:txBody>
                  <a:tcPr anchor="ctr"/>
                </a:tc>
                <a:tc>
                  <a:txBody>
                    <a:bodyPr/>
                    <a:lstStyle/>
                    <a:p>
                      <a:pPr algn="l" fontAlgn="ctr"/>
                      <a:r>
                        <a:rPr lang="en-US" altLang="zh-CN" sz="1400" b="0" i="0" u="none" strike="noStrike">
                          <a:solidFill>
                            <a:srgbClr val="000000"/>
                          </a:solidFill>
                          <a:latin typeface="宋体"/>
                        </a:rPr>
                        <a:t>0.1038 </a:t>
                      </a:r>
                    </a:p>
                  </a:txBody>
                  <a:tcPr anchor="ctr"/>
                </a:tc>
                <a:tc>
                  <a:txBody>
                    <a:bodyPr/>
                    <a:lstStyle/>
                    <a:p>
                      <a:pPr algn="l" fontAlgn="ctr"/>
                      <a:r>
                        <a:rPr lang="en-US" altLang="zh-CN" sz="1400" b="0" i="0" u="none" strike="noStrike">
                          <a:solidFill>
                            <a:srgbClr val="000000"/>
                          </a:solidFill>
                          <a:latin typeface="宋体"/>
                        </a:rPr>
                        <a:t>0.1074 </a:t>
                      </a:r>
                    </a:p>
                  </a:txBody>
                  <a:tcPr anchor="ctr"/>
                </a:tc>
                <a:tc>
                  <a:txBody>
                    <a:bodyPr/>
                    <a:lstStyle/>
                    <a:p>
                      <a:pPr algn="l" fontAlgn="ctr"/>
                      <a:r>
                        <a:rPr lang="en-US" altLang="zh-CN" sz="1400" b="0" i="0" u="none" strike="noStrike">
                          <a:solidFill>
                            <a:srgbClr val="000000"/>
                          </a:solidFill>
                          <a:latin typeface="宋体"/>
                        </a:rPr>
                        <a:t>0.1109 </a:t>
                      </a:r>
                    </a:p>
                  </a:txBody>
                  <a:tcPr anchor="ctr"/>
                </a:tc>
                <a:tc>
                  <a:txBody>
                    <a:bodyPr/>
                    <a:lstStyle/>
                    <a:p>
                      <a:pPr algn="l" fontAlgn="ctr"/>
                      <a:r>
                        <a:rPr lang="en-US" altLang="zh-CN" sz="1400" b="0" i="0" u="none" strike="noStrike">
                          <a:solidFill>
                            <a:srgbClr val="000000"/>
                          </a:solidFill>
                          <a:latin typeface="宋体"/>
                        </a:rPr>
                        <a:t>0.1145 </a:t>
                      </a:r>
                    </a:p>
                  </a:txBody>
                  <a:tcPr anchor="ctr"/>
                </a:tc>
                <a:tc>
                  <a:txBody>
                    <a:bodyPr/>
                    <a:lstStyle/>
                    <a:p>
                      <a:pPr algn="l" fontAlgn="ctr"/>
                      <a:r>
                        <a:rPr lang="en-US" altLang="zh-CN" sz="1400" b="0" i="0" u="none" strike="noStrike">
                          <a:solidFill>
                            <a:srgbClr val="000000"/>
                          </a:solidFill>
                          <a:latin typeface="宋体"/>
                        </a:rPr>
                        <a:t>0.1177 </a:t>
                      </a:r>
                    </a:p>
                  </a:txBody>
                  <a:tcPr anchor="ctr"/>
                </a:tc>
              </a:tr>
              <a:tr h="556388">
                <a:tc>
                  <a:txBody>
                    <a:bodyPr/>
                    <a:lstStyle/>
                    <a:p>
                      <a:pPr algn="l" fontAlgn="ctr"/>
                      <a:r>
                        <a:rPr lang="zh-CN" altLang="en-US" sz="1400" b="0" i="0" u="none" strike="noStrike">
                          <a:solidFill>
                            <a:srgbClr val="000000"/>
                          </a:solidFill>
                          <a:latin typeface="宋体"/>
                        </a:rPr>
                        <a:t>龙岗区</a:t>
                      </a:r>
                    </a:p>
                  </a:txBody>
                  <a:tcPr anchor="ctr"/>
                </a:tc>
                <a:tc>
                  <a:txBody>
                    <a:bodyPr/>
                    <a:lstStyle/>
                    <a:p>
                      <a:pPr algn="l" fontAlgn="ctr"/>
                      <a:r>
                        <a:rPr lang="en-US" altLang="zh-CN" sz="1400" b="0" i="0" u="none" strike="noStrike">
                          <a:solidFill>
                            <a:srgbClr val="000000"/>
                          </a:solidFill>
                          <a:latin typeface="宋体"/>
                        </a:rPr>
                        <a:t>0.0429 </a:t>
                      </a:r>
                    </a:p>
                  </a:txBody>
                  <a:tcPr anchor="ctr"/>
                </a:tc>
                <a:tc>
                  <a:txBody>
                    <a:bodyPr/>
                    <a:lstStyle/>
                    <a:p>
                      <a:pPr algn="l" fontAlgn="ctr"/>
                      <a:r>
                        <a:rPr lang="en-US" altLang="zh-CN" sz="1400" b="0" i="0" u="none" strike="noStrike">
                          <a:solidFill>
                            <a:srgbClr val="000000"/>
                          </a:solidFill>
                          <a:latin typeface="宋体"/>
                        </a:rPr>
                        <a:t>0.0447 </a:t>
                      </a:r>
                    </a:p>
                  </a:txBody>
                  <a:tcPr anchor="ctr"/>
                </a:tc>
                <a:tc>
                  <a:txBody>
                    <a:bodyPr/>
                    <a:lstStyle/>
                    <a:p>
                      <a:pPr algn="l" fontAlgn="ctr"/>
                      <a:r>
                        <a:rPr lang="en-US" altLang="zh-CN" sz="1400" b="0" i="0" u="none" strike="noStrike">
                          <a:solidFill>
                            <a:srgbClr val="000000"/>
                          </a:solidFill>
                          <a:latin typeface="宋体"/>
                        </a:rPr>
                        <a:t>0.0465 </a:t>
                      </a:r>
                    </a:p>
                  </a:txBody>
                  <a:tcPr anchor="ctr"/>
                </a:tc>
                <a:tc>
                  <a:txBody>
                    <a:bodyPr/>
                    <a:lstStyle/>
                    <a:p>
                      <a:pPr algn="l" fontAlgn="ctr"/>
                      <a:r>
                        <a:rPr lang="en-US" altLang="zh-CN" sz="1400" b="0" i="0" u="none" strike="noStrike">
                          <a:solidFill>
                            <a:srgbClr val="000000"/>
                          </a:solidFill>
                          <a:latin typeface="宋体"/>
                        </a:rPr>
                        <a:t>0.0483 </a:t>
                      </a:r>
                    </a:p>
                  </a:txBody>
                  <a:tcPr anchor="ctr"/>
                </a:tc>
                <a:tc>
                  <a:txBody>
                    <a:bodyPr/>
                    <a:lstStyle/>
                    <a:p>
                      <a:pPr algn="l" fontAlgn="ctr"/>
                      <a:r>
                        <a:rPr lang="en-US" altLang="zh-CN" sz="1400" b="0" i="0" u="none" strike="noStrike">
                          <a:solidFill>
                            <a:srgbClr val="000000"/>
                          </a:solidFill>
                          <a:latin typeface="宋体"/>
                        </a:rPr>
                        <a:t>0.0501 </a:t>
                      </a:r>
                    </a:p>
                  </a:txBody>
                  <a:tcPr anchor="ctr"/>
                </a:tc>
                <a:tc>
                  <a:txBody>
                    <a:bodyPr/>
                    <a:lstStyle/>
                    <a:p>
                      <a:pPr algn="l" fontAlgn="ctr"/>
                      <a:r>
                        <a:rPr lang="en-US" altLang="zh-CN" sz="1400" b="0" i="0" u="none" strike="noStrike">
                          <a:solidFill>
                            <a:srgbClr val="000000"/>
                          </a:solidFill>
                          <a:latin typeface="宋体"/>
                        </a:rPr>
                        <a:t>0.0519 </a:t>
                      </a:r>
                    </a:p>
                  </a:txBody>
                  <a:tcPr anchor="ctr"/>
                </a:tc>
                <a:tc>
                  <a:txBody>
                    <a:bodyPr/>
                    <a:lstStyle/>
                    <a:p>
                      <a:pPr algn="l" fontAlgn="ctr"/>
                      <a:r>
                        <a:rPr lang="en-US" altLang="zh-CN" sz="1400" b="0" i="0" u="none" strike="noStrike">
                          <a:solidFill>
                            <a:srgbClr val="000000"/>
                          </a:solidFill>
                          <a:latin typeface="宋体"/>
                        </a:rPr>
                        <a:t>0.0537 </a:t>
                      </a:r>
                    </a:p>
                  </a:txBody>
                  <a:tcPr anchor="ctr"/>
                </a:tc>
                <a:tc>
                  <a:txBody>
                    <a:bodyPr/>
                    <a:lstStyle/>
                    <a:p>
                      <a:pPr algn="l" fontAlgn="ctr"/>
                      <a:r>
                        <a:rPr lang="en-US" altLang="zh-CN" sz="1400" b="0" i="0" u="none" strike="noStrike">
                          <a:solidFill>
                            <a:srgbClr val="000000"/>
                          </a:solidFill>
                          <a:latin typeface="宋体"/>
                        </a:rPr>
                        <a:t>0.0555 </a:t>
                      </a:r>
                    </a:p>
                  </a:txBody>
                  <a:tcPr anchor="ctr"/>
                </a:tc>
                <a:tc>
                  <a:txBody>
                    <a:bodyPr/>
                    <a:lstStyle/>
                    <a:p>
                      <a:pPr algn="l" fontAlgn="ctr"/>
                      <a:r>
                        <a:rPr lang="en-US" altLang="zh-CN" sz="1400" b="0" i="0" u="none" strike="noStrike">
                          <a:solidFill>
                            <a:srgbClr val="000000"/>
                          </a:solidFill>
                          <a:latin typeface="宋体"/>
                        </a:rPr>
                        <a:t>0.0572 </a:t>
                      </a:r>
                    </a:p>
                  </a:txBody>
                  <a:tcPr anchor="ctr"/>
                </a:tc>
                <a:tc>
                  <a:txBody>
                    <a:bodyPr/>
                    <a:lstStyle/>
                    <a:p>
                      <a:pPr algn="l" fontAlgn="ctr"/>
                      <a:r>
                        <a:rPr lang="en-US" altLang="zh-CN" sz="1400" b="0" i="0" u="none" strike="noStrike">
                          <a:solidFill>
                            <a:srgbClr val="000000"/>
                          </a:solidFill>
                          <a:latin typeface="宋体"/>
                        </a:rPr>
                        <a:t>0.0589 </a:t>
                      </a:r>
                    </a:p>
                  </a:txBody>
                  <a:tcPr anchor="ctr"/>
                </a:tc>
              </a:tr>
              <a:tr h="556388">
                <a:tc>
                  <a:txBody>
                    <a:bodyPr/>
                    <a:lstStyle/>
                    <a:p>
                      <a:pPr algn="l" fontAlgn="ctr"/>
                      <a:r>
                        <a:rPr lang="zh-CN" altLang="en-US" sz="1400" b="0" i="0" u="none" strike="noStrike">
                          <a:solidFill>
                            <a:srgbClr val="000000"/>
                          </a:solidFill>
                          <a:latin typeface="宋体"/>
                        </a:rPr>
                        <a:t>福田区</a:t>
                      </a:r>
                    </a:p>
                  </a:txBody>
                  <a:tcPr anchor="ctr"/>
                </a:tc>
                <a:tc>
                  <a:txBody>
                    <a:bodyPr/>
                    <a:lstStyle/>
                    <a:p>
                      <a:pPr algn="l" fontAlgn="ctr"/>
                      <a:r>
                        <a:rPr lang="en-US" altLang="zh-CN" sz="1400" b="0" i="0" u="none" strike="noStrike">
                          <a:solidFill>
                            <a:srgbClr val="000000"/>
                          </a:solidFill>
                          <a:latin typeface="宋体"/>
                        </a:rPr>
                        <a:t>0.0281 </a:t>
                      </a:r>
                    </a:p>
                  </a:txBody>
                  <a:tcPr anchor="ctr"/>
                </a:tc>
                <a:tc>
                  <a:txBody>
                    <a:bodyPr/>
                    <a:lstStyle/>
                    <a:p>
                      <a:pPr algn="l" fontAlgn="ctr"/>
                      <a:r>
                        <a:rPr lang="en-US" altLang="zh-CN" sz="1400" b="0" i="0" u="none" strike="noStrike">
                          <a:solidFill>
                            <a:srgbClr val="000000"/>
                          </a:solidFill>
                          <a:latin typeface="宋体"/>
                        </a:rPr>
                        <a:t>0.0293 </a:t>
                      </a:r>
                    </a:p>
                  </a:txBody>
                  <a:tcPr anchor="ctr"/>
                </a:tc>
                <a:tc>
                  <a:txBody>
                    <a:bodyPr/>
                    <a:lstStyle/>
                    <a:p>
                      <a:pPr algn="l" fontAlgn="ctr"/>
                      <a:r>
                        <a:rPr lang="en-US" altLang="zh-CN" sz="1400" b="0" i="0" u="none" strike="noStrike">
                          <a:solidFill>
                            <a:srgbClr val="000000"/>
                          </a:solidFill>
                          <a:latin typeface="宋体"/>
                        </a:rPr>
                        <a:t>0.0305 </a:t>
                      </a:r>
                    </a:p>
                  </a:txBody>
                  <a:tcPr anchor="ctr"/>
                </a:tc>
                <a:tc>
                  <a:txBody>
                    <a:bodyPr/>
                    <a:lstStyle/>
                    <a:p>
                      <a:pPr algn="l" fontAlgn="ctr"/>
                      <a:r>
                        <a:rPr lang="en-US" altLang="zh-CN" sz="1400" b="0" i="0" u="none" strike="noStrike">
                          <a:solidFill>
                            <a:srgbClr val="000000"/>
                          </a:solidFill>
                          <a:latin typeface="宋体"/>
                        </a:rPr>
                        <a:t>0.0316 </a:t>
                      </a:r>
                    </a:p>
                  </a:txBody>
                  <a:tcPr anchor="ctr"/>
                </a:tc>
                <a:tc>
                  <a:txBody>
                    <a:bodyPr/>
                    <a:lstStyle/>
                    <a:p>
                      <a:pPr algn="l" fontAlgn="ctr"/>
                      <a:r>
                        <a:rPr lang="en-US" altLang="zh-CN" sz="1400" b="0" i="0" u="none" strike="noStrike">
                          <a:solidFill>
                            <a:srgbClr val="000000"/>
                          </a:solidFill>
                          <a:latin typeface="宋体"/>
                        </a:rPr>
                        <a:t>0.0328 </a:t>
                      </a:r>
                    </a:p>
                  </a:txBody>
                  <a:tcPr anchor="ctr"/>
                </a:tc>
                <a:tc>
                  <a:txBody>
                    <a:bodyPr/>
                    <a:lstStyle/>
                    <a:p>
                      <a:pPr algn="l" fontAlgn="ctr"/>
                      <a:r>
                        <a:rPr lang="en-US" altLang="zh-CN" sz="1400" b="0" i="0" u="none" strike="noStrike">
                          <a:solidFill>
                            <a:srgbClr val="000000"/>
                          </a:solidFill>
                          <a:latin typeface="宋体"/>
                        </a:rPr>
                        <a:t>0.0340 </a:t>
                      </a:r>
                    </a:p>
                  </a:txBody>
                  <a:tcPr anchor="ctr"/>
                </a:tc>
                <a:tc>
                  <a:txBody>
                    <a:bodyPr/>
                    <a:lstStyle/>
                    <a:p>
                      <a:pPr algn="l" fontAlgn="ctr"/>
                      <a:r>
                        <a:rPr lang="en-US" altLang="zh-CN" sz="1400" b="0" i="0" u="none" strike="noStrike">
                          <a:solidFill>
                            <a:srgbClr val="000000"/>
                          </a:solidFill>
                          <a:latin typeface="宋体"/>
                        </a:rPr>
                        <a:t>0.0351 </a:t>
                      </a:r>
                    </a:p>
                  </a:txBody>
                  <a:tcPr anchor="ctr"/>
                </a:tc>
                <a:tc>
                  <a:txBody>
                    <a:bodyPr/>
                    <a:lstStyle/>
                    <a:p>
                      <a:pPr algn="l" fontAlgn="ctr"/>
                      <a:r>
                        <a:rPr lang="en-US" altLang="zh-CN" sz="1400" b="0" i="0" u="none" strike="noStrike">
                          <a:solidFill>
                            <a:srgbClr val="000000"/>
                          </a:solidFill>
                          <a:latin typeface="宋体"/>
                        </a:rPr>
                        <a:t>0.0363 </a:t>
                      </a:r>
                    </a:p>
                  </a:txBody>
                  <a:tcPr anchor="ctr"/>
                </a:tc>
                <a:tc>
                  <a:txBody>
                    <a:bodyPr/>
                    <a:lstStyle/>
                    <a:p>
                      <a:pPr algn="l" fontAlgn="ctr"/>
                      <a:r>
                        <a:rPr lang="en-US" altLang="zh-CN" sz="1400" b="0" i="0" u="none" strike="noStrike">
                          <a:solidFill>
                            <a:srgbClr val="000000"/>
                          </a:solidFill>
                          <a:latin typeface="宋体"/>
                        </a:rPr>
                        <a:t>0.0375 </a:t>
                      </a:r>
                    </a:p>
                  </a:txBody>
                  <a:tcPr anchor="ctr"/>
                </a:tc>
                <a:tc>
                  <a:txBody>
                    <a:bodyPr/>
                    <a:lstStyle/>
                    <a:p>
                      <a:pPr algn="l" fontAlgn="ctr"/>
                      <a:r>
                        <a:rPr lang="en-US" altLang="zh-CN" sz="1400" b="0" i="0" u="none" strike="noStrike">
                          <a:solidFill>
                            <a:srgbClr val="000000"/>
                          </a:solidFill>
                          <a:latin typeface="宋体"/>
                        </a:rPr>
                        <a:t>0.0385 </a:t>
                      </a:r>
                    </a:p>
                  </a:txBody>
                  <a:tcPr anchor="ctr"/>
                </a:tc>
              </a:tr>
              <a:tr h="556388">
                <a:tc>
                  <a:txBody>
                    <a:bodyPr/>
                    <a:lstStyle/>
                    <a:p>
                      <a:pPr algn="l" fontAlgn="ctr"/>
                      <a:r>
                        <a:rPr lang="zh-CN" altLang="en-US" sz="1400" b="0" i="0" u="none" strike="noStrike">
                          <a:solidFill>
                            <a:srgbClr val="000000"/>
                          </a:solidFill>
                          <a:latin typeface="宋体"/>
                        </a:rPr>
                        <a:t>南山区</a:t>
                      </a:r>
                    </a:p>
                  </a:txBody>
                  <a:tcPr anchor="ctr"/>
                </a:tc>
                <a:tc>
                  <a:txBody>
                    <a:bodyPr/>
                    <a:lstStyle/>
                    <a:p>
                      <a:pPr algn="l" fontAlgn="ctr"/>
                      <a:r>
                        <a:rPr lang="en-US" altLang="zh-CN" sz="1400" b="0" i="0" u="none" strike="noStrike">
                          <a:solidFill>
                            <a:srgbClr val="000000"/>
                          </a:solidFill>
                          <a:latin typeface="宋体"/>
                        </a:rPr>
                        <a:t>0.0232 </a:t>
                      </a:r>
                    </a:p>
                  </a:txBody>
                  <a:tcPr anchor="ctr"/>
                </a:tc>
                <a:tc>
                  <a:txBody>
                    <a:bodyPr/>
                    <a:lstStyle/>
                    <a:p>
                      <a:pPr algn="l" fontAlgn="ctr"/>
                      <a:r>
                        <a:rPr lang="en-US" altLang="zh-CN" sz="1400" b="0" i="0" u="none" strike="noStrike">
                          <a:solidFill>
                            <a:srgbClr val="000000"/>
                          </a:solidFill>
                          <a:latin typeface="宋体"/>
                        </a:rPr>
                        <a:t>0.0242 </a:t>
                      </a:r>
                    </a:p>
                  </a:txBody>
                  <a:tcPr anchor="ctr"/>
                </a:tc>
                <a:tc>
                  <a:txBody>
                    <a:bodyPr/>
                    <a:lstStyle/>
                    <a:p>
                      <a:pPr algn="l" fontAlgn="ctr"/>
                      <a:r>
                        <a:rPr lang="en-US" altLang="zh-CN" sz="1400" b="0" i="0" u="none" strike="noStrike">
                          <a:solidFill>
                            <a:srgbClr val="000000"/>
                          </a:solidFill>
                          <a:latin typeface="宋体"/>
                        </a:rPr>
                        <a:t>0.0252 </a:t>
                      </a:r>
                    </a:p>
                  </a:txBody>
                  <a:tcPr anchor="ctr"/>
                </a:tc>
                <a:tc>
                  <a:txBody>
                    <a:bodyPr/>
                    <a:lstStyle/>
                    <a:p>
                      <a:pPr algn="l" fontAlgn="ctr"/>
                      <a:r>
                        <a:rPr lang="en-US" altLang="zh-CN" sz="1400" b="0" i="0" u="none" strike="noStrike">
                          <a:solidFill>
                            <a:srgbClr val="000000"/>
                          </a:solidFill>
                          <a:latin typeface="宋体"/>
                        </a:rPr>
                        <a:t>0.0261 </a:t>
                      </a:r>
                    </a:p>
                  </a:txBody>
                  <a:tcPr anchor="ctr"/>
                </a:tc>
                <a:tc>
                  <a:txBody>
                    <a:bodyPr/>
                    <a:lstStyle/>
                    <a:p>
                      <a:pPr algn="l" fontAlgn="ctr"/>
                      <a:r>
                        <a:rPr lang="en-US" altLang="zh-CN" sz="1400" b="0" i="0" u="none" strike="noStrike">
                          <a:solidFill>
                            <a:srgbClr val="000000"/>
                          </a:solidFill>
                          <a:latin typeface="宋体"/>
                        </a:rPr>
                        <a:t>0.0271 </a:t>
                      </a:r>
                    </a:p>
                  </a:txBody>
                  <a:tcPr anchor="ctr"/>
                </a:tc>
                <a:tc>
                  <a:txBody>
                    <a:bodyPr/>
                    <a:lstStyle/>
                    <a:p>
                      <a:pPr algn="l" fontAlgn="ctr"/>
                      <a:r>
                        <a:rPr lang="en-US" altLang="zh-CN" sz="1400" b="0" i="0" u="none" strike="noStrike">
                          <a:solidFill>
                            <a:srgbClr val="000000"/>
                          </a:solidFill>
                          <a:latin typeface="宋体"/>
                        </a:rPr>
                        <a:t>0.0281 </a:t>
                      </a:r>
                    </a:p>
                  </a:txBody>
                  <a:tcPr anchor="ctr"/>
                </a:tc>
                <a:tc>
                  <a:txBody>
                    <a:bodyPr/>
                    <a:lstStyle/>
                    <a:p>
                      <a:pPr algn="l" fontAlgn="ctr"/>
                      <a:r>
                        <a:rPr lang="en-US" altLang="zh-CN" sz="1400" b="0" i="0" u="none" strike="noStrike">
                          <a:solidFill>
                            <a:srgbClr val="000000"/>
                          </a:solidFill>
                          <a:latin typeface="宋体"/>
                        </a:rPr>
                        <a:t>0.0291 </a:t>
                      </a:r>
                    </a:p>
                  </a:txBody>
                  <a:tcPr anchor="ctr"/>
                </a:tc>
                <a:tc>
                  <a:txBody>
                    <a:bodyPr/>
                    <a:lstStyle/>
                    <a:p>
                      <a:pPr algn="l" fontAlgn="ctr"/>
                      <a:r>
                        <a:rPr lang="en-US" altLang="zh-CN" sz="1400" b="0" i="0" u="none" strike="noStrike">
                          <a:solidFill>
                            <a:srgbClr val="000000"/>
                          </a:solidFill>
                          <a:latin typeface="宋体"/>
                        </a:rPr>
                        <a:t>0.0300 </a:t>
                      </a:r>
                    </a:p>
                  </a:txBody>
                  <a:tcPr anchor="ctr"/>
                </a:tc>
                <a:tc>
                  <a:txBody>
                    <a:bodyPr/>
                    <a:lstStyle/>
                    <a:p>
                      <a:pPr algn="l" fontAlgn="ctr"/>
                      <a:r>
                        <a:rPr lang="en-US" altLang="zh-CN" sz="1400" b="0" i="0" u="none" strike="noStrike">
                          <a:solidFill>
                            <a:srgbClr val="000000"/>
                          </a:solidFill>
                          <a:latin typeface="宋体"/>
                        </a:rPr>
                        <a:t>0.0310 </a:t>
                      </a:r>
                    </a:p>
                  </a:txBody>
                  <a:tcPr anchor="ctr"/>
                </a:tc>
                <a:tc>
                  <a:txBody>
                    <a:bodyPr/>
                    <a:lstStyle/>
                    <a:p>
                      <a:pPr algn="l" fontAlgn="ctr"/>
                      <a:r>
                        <a:rPr lang="en-US" altLang="zh-CN" sz="1400" b="0" i="0" u="none" strike="noStrike">
                          <a:solidFill>
                            <a:srgbClr val="000000"/>
                          </a:solidFill>
                          <a:latin typeface="宋体"/>
                        </a:rPr>
                        <a:t>0.0319 </a:t>
                      </a:r>
                    </a:p>
                  </a:txBody>
                  <a:tcPr anchor="ctr"/>
                </a:tc>
              </a:tr>
              <a:tr h="556388">
                <a:tc>
                  <a:txBody>
                    <a:bodyPr/>
                    <a:lstStyle/>
                    <a:p>
                      <a:pPr algn="l" fontAlgn="ctr"/>
                      <a:r>
                        <a:rPr lang="zh-CN" altLang="en-US" sz="1400" b="0" i="0" u="none" strike="noStrike">
                          <a:solidFill>
                            <a:srgbClr val="000000"/>
                          </a:solidFill>
                          <a:latin typeface="宋体"/>
                        </a:rPr>
                        <a:t>罗湖区</a:t>
                      </a:r>
                    </a:p>
                  </a:txBody>
                  <a:tcPr anchor="ctr"/>
                </a:tc>
                <a:tc>
                  <a:txBody>
                    <a:bodyPr/>
                    <a:lstStyle/>
                    <a:p>
                      <a:pPr algn="l" fontAlgn="ctr"/>
                      <a:r>
                        <a:rPr lang="en-US" altLang="zh-CN" sz="1400" b="0" i="0" u="none" strike="noStrike">
                          <a:solidFill>
                            <a:srgbClr val="000000"/>
                          </a:solidFill>
                          <a:latin typeface="宋体"/>
                        </a:rPr>
                        <a:t>0.0197 </a:t>
                      </a:r>
                    </a:p>
                  </a:txBody>
                  <a:tcPr anchor="ctr"/>
                </a:tc>
                <a:tc>
                  <a:txBody>
                    <a:bodyPr/>
                    <a:lstStyle/>
                    <a:p>
                      <a:pPr algn="l" fontAlgn="ctr"/>
                      <a:r>
                        <a:rPr lang="en-US" altLang="zh-CN" sz="1400" b="0" i="0" u="none" strike="noStrike">
                          <a:solidFill>
                            <a:srgbClr val="000000"/>
                          </a:solidFill>
                          <a:latin typeface="宋体"/>
                        </a:rPr>
                        <a:t>0.0205 </a:t>
                      </a:r>
                    </a:p>
                  </a:txBody>
                  <a:tcPr anchor="ctr"/>
                </a:tc>
                <a:tc>
                  <a:txBody>
                    <a:bodyPr/>
                    <a:lstStyle/>
                    <a:p>
                      <a:pPr algn="l" fontAlgn="ctr"/>
                      <a:r>
                        <a:rPr lang="en-US" altLang="zh-CN" sz="1400" b="0" i="0" u="none" strike="noStrike">
                          <a:solidFill>
                            <a:srgbClr val="000000"/>
                          </a:solidFill>
                          <a:latin typeface="宋体"/>
                        </a:rPr>
                        <a:t>0.0213 </a:t>
                      </a:r>
                    </a:p>
                  </a:txBody>
                  <a:tcPr anchor="ctr"/>
                </a:tc>
                <a:tc>
                  <a:txBody>
                    <a:bodyPr/>
                    <a:lstStyle/>
                    <a:p>
                      <a:pPr algn="l" fontAlgn="ctr"/>
                      <a:r>
                        <a:rPr lang="en-US" altLang="zh-CN" sz="1400" b="0" i="0" u="none" strike="noStrike">
                          <a:solidFill>
                            <a:srgbClr val="000000"/>
                          </a:solidFill>
                          <a:latin typeface="宋体"/>
                        </a:rPr>
                        <a:t>0.0222 </a:t>
                      </a:r>
                    </a:p>
                  </a:txBody>
                  <a:tcPr anchor="ctr"/>
                </a:tc>
                <a:tc>
                  <a:txBody>
                    <a:bodyPr/>
                    <a:lstStyle/>
                    <a:p>
                      <a:pPr algn="l" fontAlgn="ctr"/>
                      <a:r>
                        <a:rPr lang="en-US" altLang="zh-CN" sz="1400" b="0" i="0" u="none" strike="noStrike">
                          <a:solidFill>
                            <a:srgbClr val="000000"/>
                          </a:solidFill>
                          <a:latin typeface="宋体"/>
                        </a:rPr>
                        <a:t>0.0230 </a:t>
                      </a:r>
                    </a:p>
                  </a:txBody>
                  <a:tcPr anchor="ctr"/>
                </a:tc>
                <a:tc>
                  <a:txBody>
                    <a:bodyPr/>
                    <a:lstStyle/>
                    <a:p>
                      <a:pPr algn="l" fontAlgn="ctr"/>
                      <a:r>
                        <a:rPr lang="en-US" altLang="zh-CN" sz="1400" b="0" i="0" u="none" strike="noStrike">
                          <a:solidFill>
                            <a:srgbClr val="000000"/>
                          </a:solidFill>
                          <a:latin typeface="宋体"/>
                        </a:rPr>
                        <a:t>0.0238 </a:t>
                      </a:r>
                    </a:p>
                  </a:txBody>
                  <a:tcPr anchor="ctr"/>
                </a:tc>
                <a:tc>
                  <a:txBody>
                    <a:bodyPr/>
                    <a:lstStyle/>
                    <a:p>
                      <a:pPr algn="l" fontAlgn="ctr"/>
                      <a:r>
                        <a:rPr lang="en-US" altLang="zh-CN" sz="1400" b="0" i="0" u="none" strike="noStrike">
                          <a:solidFill>
                            <a:srgbClr val="000000"/>
                          </a:solidFill>
                          <a:latin typeface="宋体"/>
                        </a:rPr>
                        <a:t>0.0246 </a:t>
                      </a:r>
                    </a:p>
                  </a:txBody>
                  <a:tcPr anchor="ctr"/>
                </a:tc>
                <a:tc>
                  <a:txBody>
                    <a:bodyPr/>
                    <a:lstStyle/>
                    <a:p>
                      <a:pPr algn="l" fontAlgn="ctr"/>
                      <a:r>
                        <a:rPr lang="en-US" altLang="zh-CN" sz="1400" b="0" i="0" u="none" strike="noStrike">
                          <a:solidFill>
                            <a:srgbClr val="000000"/>
                          </a:solidFill>
                          <a:latin typeface="宋体"/>
                        </a:rPr>
                        <a:t>0.0254 </a:t>
                      </a:r>
                    </a:p>
                  </a:txBody>
                  <a:tcPr anchor="ctr"/>
                </a:tc>
                <a:tc>
                  <a:txBody>
                    <a:bodyPr/>
                    <a:lstStyle/>
                    <a:p>
                      <a:pPr algn="l" fontAlgn="ctr"/>
                      <a:r>
                        <a:rPr lang="en-US" altLang="zh-CN" sz="1400" b="0" i="0" u="none" strike="noStrike">
                          <a:solidFill>
                            <a:srgbClr val="000000"/>
                          </a:solidFill>
                          <a:latin typeface="宋体"/>
                        </a:rPr>
                        <a:t>0.0263 </a:t>
                      </a:r>
                    </a:p>
                  </a:txBody>
                  <a:tcPr anchor="ctr"/>
                </a:tc>
                <a:tc>
                  <a:txBody>
                    <a:bodyPr/>
                    <a:lstStyle/>
                    <a:p>
                      <a:pPr algn="l" fontAlgn="ctr"/>
                      <a:r>
                        <a:rPr lang="en-US" altLang="zh-CN" sz="1400" b="0" i="0" u="none" strike="noStrike">
                          <a:solidFill>
                            <a:srgbClr val="000000"/>
                          </a:solidFill>
                          <a:latin typeface="宋体"/>
                        </a:rPr>
                        <a:t>0.0270 </a:t>
                      </a:r>
                    </a:p>
                  </a:txBody>
                  <a:tcPr anchor="ctr"/>
                </a:tc>
              </a:tr>
              <a:tr h="556388">
                <a:tc>
                  <a:txBody>
                    <a:bodyPr/>
                    <a:lstStyle/>
                    <a:p>
                      <a:pPr algn="l" fontAlgn="ctr"/>
                      <a:r>
                        <a:rPr lang="zh-CN" altLang="en-US" sz="1400" b="0" i="0" u="none" strike="noStrike">
                          <a:solidFill>
                            <a:srgbClr val="000000"/>
                          </a:solidFill>
                          <a:latin typeface="宋体"/>
                        </a:rPr>
                        <a:t>光明新区</a:t>
                      </a:r>
                    </a:p>
                  </a:txBody>
                  <a:tcPr anchor="ctr"/>
                </a:tc>
                <a:tc>
                  <a:txBody>
                    <a:bodyPr/>
                    <a:lstStyle/>
                    <a:p>
                      <a:pPr algn="l" fontAlgn="ctr"/>
                      <a:r>
                        <a:rPr lang="en-US" altLang="zh-CN" sz="1400" b="0" i="0" u="none" strike="noStrike">
                          <a:solidFill>
                            <a:srgbClr val="000000"/>
                          </a:solidFill>
                          <a:latin typeface="宋体"/>
                        </a:rPr>
                        <a:t>0.0102 </a:t>
                      </a:r>
                    </a:p>
                  </a:txBody>
                  <a:tcPr anchor="ctr"/>
                </a:tc>
                <a:tc>
                  <a:txBody>
                    <a:bodyPr/>
                    <a:lstStyle/>
                    <a:p>
                      <a:pPr algn="l" fontAlgn="ctr"/>
                      <a:r>
                        <a:rPr lang="en-US" altLang="zh-CN" sz="1400" b="0" i="0" u="none" strike="noStrike">
                          <a:solidFill>
                            <a:srgbClr val="000000"/>
                          </a:solidFill>
                          <a:latin typeface="宋体"/>
                        </a:rPr>
                        <a:t>0.0106 </a:t>
                      </a:r>
                    </a:p>
                  </a:txBody>
                  <a:tcPr anchor="ctr"/>
                </a:tc>
                <a:tc>
                  <a:txBody>
                    <a:bodyPr/>
                    <a:lstStyle/>
                    <a:p>
                      <a:pPr algn="l" fontAlgn="ctr"/>
                      <a:r>
                        <a:rPr lang="en-US" altLang="zh-CN" sz="1400" b="0" i="0" u="none" strike="noStrike">
                          <a:solidFill>
                            <a:srgbClr val="000000"/>
                          </a:solidFill>
                          <a:latin typeface="宋体"/>
                        </a:rPr>
                        <a:t>0.0110 </a:t>
                      </a:r>
                    </a:p>
                  </a:txBody>
                  <a:tcPr anchor="ctr"/>
                </a:tc>
                <a:tc>
                  <a:txBody>
                    <a:bodyPr/>
                    <a:lstStyle/>
                    <a:p>
                      <a:pPr algn="l" fontAlgn="ctr"/>
                      <a:r>
                        <a:rPr lang="en-US" altLang="zh-CN" sz="1400" b="0" i="0" u="none" strike="noStrike">
                          <a:solidFill>
                            <a:srgbClr val="000000"/>
                          </a:solidFill>
                          <a:latin typeface="宋体"/>
                        </a:rPr>
                        <a:t>0.0115 </a:t>
                      </a:r>
                    </a:p>
                  </a:txBody>
                  <a:tcPr anchor="ctr"/>
                </a:tc>
                <a:tc>
                  <a:txBody>
                    <a:bodyPr/>
                    <a:lstStyle/>
                    <a:p>
                      <a:pPr algn="l" fontAlgn="ctr"/>
                      <a:r>
                        <a:rPr lang="en-US" altLang="zh-CN" sz="1400" b="0" i="0" u="none" strike="noStrike">
                          <a:solidFill>
                            <a:srgbClr val="000000"/>
                          </a:solidFill>
                          <a:latin typeface="宋体"/>
                        </a:rPr>
                        <a:t>0.0119 </a:t>
                      </a:r>
                    </a:p>
                  </a:txBody>
                  <a:tcPr anchor="ctr"/>
                </a:tc>
                <a:tc>
                  <a:txBody>
                    <a:bodyPr/>
                    <a:lstStyle/>
                    <a:p>
                      <a:pPr algn="l" fontAlgn="ctr"/>
                      <a:r>
                        <a:rPr lang="en-US" altLang="zh-CN" sz="1400" b="0" i="0" u="none" strike="noStrike" dirty="0">
                          <a:solidFill>
                            <a:srgbClr val="000000"/>
                          </a:solidFill>
                          <a:latin typeface="宋体"/>
                        </a:rPr>
                        <a:t>0.0123 </a:t>
                      </a:r>
                    </a:p>
                  </a:txBody>
                  <a:tcPr anchor="ctr"/>
                </a:tc>
                <a:tc>
                  <a:txBody>
                    <a:bodyPr/>
                    <a:lstStyle/>
                    <a:p>
                      <a:pPr algn="l" fontAlgn="ctr"/>
                      <a:r>
                        <a:rPr lang="en-US" altLang="zh-CN" sz="1400" b="0" i="0" u="none" strike="noStrike">
                          <a:solidFill>
                            <a:srgbClr val="000000"/>
                          </a:solidFill>
                          <a:latin typeface="宋体"/>
                        </a:rPr>
                        <a:t>0.0127 </a:t>
                      </a:r>
                    </a:p>
                  </a:txBody>
                  <a:tcPr anchor="ctr"/>
                </a:tc>
                <a:tc>
                  <a:txBody>
                    <a:bodyPr/>
                    <a:lstStyle/>
                    <a:p>
                      <a:pPr algn="l" fontAlgn="ctr"/>
                      <a:r>
                        <a:rPr lang="en-US" altLang="zh-CN" sz="1400" b="0" i="0" u="none" strike="noStrike">
                          <a:solidFill>
                            <a:srgbClr val="000000"/>
                          </a:solidFill>
                          <a:latin typeface="宋体"/>
                        </a:rPr>
                        <a:t>0.0132 </a:t>
                      </a:r>
                    </a:p>
                  </a:txBody>
                  <a:tcPr anchor="ctr"/>
                </a:tc>
                <a:tc>
                  <a:txBody>
                    <a:bodyPr/>
                    <a:lstStyle/>
                    <a:p>
                      <a:pPr algn="l" fontAlgn="ctr"/>
                      <a:r>
                        <a:rPr lang="en-US" altLang="zh-CN" sz="1400" b="0" i="0" u="none" strike="noStrike">
                          <a:solidFill>
                            <a:srgbClr val="000000"/>
                          </a:solidFill>
                          <a:latin typeface="宋体"/>
                        </a:rPr>
                        <a:t>0.0136 </a:t>
                      </a:r>
                    </a:p>
                  </a:txBody>
                  <a:tcPr anchor="ctr"/>
                </a:tc>
                <a:tc>
                  <a:txBody>
                    <a:bodyPr/>
                    <a:lstStyle/>
                    <a:p>
                      <a:pPr algn="l" fontAlgn="ctr"/>
                      <a:r>
                        <a:rPr lang="en-US" altLang="zh-CN" sz="1400" b="0" i="0" u="none" strike="noStrike">
                          <a:solidFill>
                            <a:srgbClr val="000000"/>
                          </a:solidFill>
                          <a:latin typeface="宋体"/>
                        </a:rPr>
                        <a:t>0.0140 </a:t>
                      </a:r>
                    </a:p>
                  </a:txBody>
                  <a:tcPr anchor="ctr"/>
                </a:tc>
              </a:tr>
              <a:tr h="556388">
                <a:tc>
                  <a:txBody>
                    <a:bodyPr/>
                    <a:lstStyle/>
                    <a:p>
                      <a:pPr algn="l" fontAlgn="ctr"/>
                      <a:r>
                        <a:rPr lang="zh-CN" altLang="en-US" sz="1400" b="0" i="0" u="none" strike="noStrike">
                          <a:solidFill>
                            <a:srgbClr val="000000"/>
                          </a:solidFill>
                          <a:latin typeface="宋体"/>
                        </a:rPr>
                        <a:t>坪山新区</a:t>
                      </a:r>
                    </a:p>
                  </a:txBody>
                  <a:tcPr anchor="ctr"/>
                </a:tc>
                <a:tc>
                  <a:txBody>
                    <a:bodyPr/>
                    <a:lstStyle/>
                    <a:p>
                      <a:pPr algn="l" fontAlgn="ctr"/>
                      <a:r>
                        <a:rPr lang="en-US" altLang="zh-CN" sz="1400" b="0" i="0" u="none" strike="noStrike">
                          <a:solidFill>
                            <a:srgbClr val="000000"/>
                          </a:solidFill>
                          <a:latin typeface="宋体"/>
                        </a:rPr>
                        <a:t>0.0066 </a:t>
                      </a:r>
                    </a:p>
                  </a:txBody>
                  <a:tcPr anchor="ctr"/>
                </a:tc>
                <a:tc>
                  <a:txBody>
                    <a:bodyPr/>
                    <a:lstStyle/>
                    <a:p>
                      <a:pPr algn="l" fontAlgn="ctr"/>
                      <a:r>
                        <a:rPr lang="en-US" altLang="zh-CN" sz="1400" b="0" i="0" u="none" strike="noStrike">
                          <a:solidFill>
                            <a:srgbClr val="000000"/>
                          </a:solidFill>
                          <a:latin typeface="宋体"/>
                        </a:rPr>
                        <a:t>0.0069 </a:t>
                      </a:r>
                    </a:p>
                  </a:txBody>
                  <a:tcPr anchor="ctr"/>
                </a:tc>
                <a:tc>
                  <a:txBody>
                    <a:bodyPr/>
                    <a:lstStyle/>
                    <a:p>
                      <a:pPr algn="l" fontAlgn="ctr"/>
                      <a:r>
                        <a:rPr lang="en-US" altLang="zh-CN" sz="1400" b="0" i="0" u="none" strike="noStrike">
                          <a:solidFill>
                            <a:srgbClr val="000000"/>
                          </a:solidFill>
                          <a:latin typeface="宋体"/>
                        </a:rPr>
                        <a:t>0.0072 </a:t>
                      </a:r>
                    </a:p>
                  </a:txBody>
                  <a:tcPr anchor="ctr"/>
                </a:tc>
                <a:tc>
                  <a:txBody>
                    <a:bodyPr/>
                    <a:lstStyle/>
                    <a:p>
                      <a:pPr algn="l" fontAlgn="ctr"/>
                      <a:r>
                        <a:rPr lang="en-US" altLang="zh-CN" sz="1400" b="0" i="0" u="none" strike="noStrike">
                          <a:solidFill>
                            <a:srgbClr val="000000"/>
                          </a:solidFill>
                          <a:latin typeface="宋体"/>
                        </a:rPr>
                        <a:t>0.0075 </a:t>
                      </a:r>
                    </a:p>
                  </a:txBody>
                  <a:tcPr anchor="ctr"/>
                </a:tc>
                <a:tc>
                  <a:txBody>
                    <a:bodyPr/>
                    <a:lstStyle/>
                    <a:p>
                      <a:pPr algn="l" fontAlgn="ctr"/>
                      <a:r>
                        <a:rPr lang="en-US" altLang="zh-CN" sz="1400" b="0" i="0" u="none" strike="noStrike">
                          <a:solidFill>
                            <a:srgbClr val="000000"/>
                          </a:solidFill>
                          <a:latin typeface="宋体"/>
                        </a:rPr>
                        <a:t>0.0077 </a:t>
                      </a:r>
                    </a:p>
                  </a:txBody>
                  <a:tcPr anchor="ctr"/>
                </a:tc>
                <a:tc>
                  <a:txBody>
                    <a:bodyPr/>
                    <a:lstStyle/>
                    <a:p>
                      <a:pPr algn="l" fontAlgn="ctr"/>
                      <a:r>
                        <a:rPr lang="en-US" altLang="zh-CN" sz="1400" b="0" i="0" u="none" strike="noStrike">
                          <a:solidFill>
                            <a:srgbClr val="000000"/>
                          </a:solidFill>
                          <a:latin typeface="宋体"/>
                        </a:rPr>
                        <a:t>0.0080 </a:t>
                      </a:r>
                    </a:p>
                  </a:txBody>
                  <a:tcPr anchor="ctr"/>
                </a:tc>
                <a:tc>
                  <a:txBody>
                    <a:bodyPr/>
                    <a:lstStyle/>
                    <a:p>
                      <a:pPr algn="l" fontAlgn="ctr"/>
                      <a:r>
                        <a:rPr lang="en-US" altLang="zh-CN" sz="1400" b="0" i="0" u="none" strike="noStrike">
                          <a:solidFill>
                            <a:srgbClr val="000000"/>
                          </a:solidFill>
                          <a:latin typeface="宋体"/>
                        </a:rPr>
                        <a:t>0.0083 </a:t>
                      </a:r>
                    </a:p>
                  </a:txBody>
                  <a:tcPr anchor="ctr"/>
                </a:tc>
                <a:tc>
                  <a:txBody>
                    <a:bodyPr/>
                    <a:lstStyle/>
                    <a:p>
                      <a:pPr algn="l" fontAlgn="ctr"/>
                      <a:r>
                        <a:rPr lang="en-US" altLang="zh-CN" sz="1400" b="0" i="0" u="none" strike="noStrike">
                          <a:solidFill>
                            <a:srgbClr val="000000"/>
                          </a:solidFill>
                          <a:latin typeface="宋体"/>
                        </a:rPr>
                        <a:t>0.0086 </a:t>
                      </a:r>
                    </a:p>
                  </a:txBody>
                  <a:tcPr anchor="ctr"/>
                </a:tc>
                <a:tc>
                  <a:txBody>
                    <a:bodyPr/>
                    <a:lstStyle/>
                    <a:p>
                      <a:pPr algn="l" fontAlgn="ctr"/>
                      <a:r>
                        <a:rPr lang="en-US" altLang="zh-CN" sz="1400" b="0" i="0" u="none" strike="noStrike">
                          <a:solidFill>
                            <a:srgbClr val="000000"/>
                          </a:solidFill>
                          <a:latin typeface="宋体"/>
                        </a:rPr>
                        <a:t>0.0089 </a:t>
                      </a:r>
                    </a:p>
                  </a:txBody>
                  <a:tcPr anchor="ctr"/>
                </a:tc>
                <a:tc>
                  <a:txBody>
                    <a:bodyPr/>
                    <a:lstStyle/>
                    <a:p>
                      <a:pPr algn="l" fontAlgn="ctr"/>
                      <a:r>
                        <a:rPr lang="en-US" altLang="zh-CN" sz="1400" b="0" i="0" u="none" strike="noStrike">
                          <a:solidFill>
                            <a:srgbClr val="000000"/>
                          </a:solidFill>
                          <a:latin typeface="宋体"/>
                        </a:rPr>
                        <a:t>0.0091 </a:t>
                      </a:r>
                    </a:p>
                  </a:txBody>
                  <a:tcPr anchor="ctr"/>
                </a:tc>
              </a:tr>
              <a:tr h="556388">
                <a:tc>
                  <a:txBody>
                    <a:bodyPr/>
                    <a:lstStyle/>
                    <a:p>
                      <a:pPr algn="l" fontAlgn="ctr"/>
                      <a:r>
                        <a:rPr lang="zh-CN" altLang="en-US" sz="1400" b="0" i="0" u="none" strike="noStrike" dirty="0">
                          <a:solidFill>
                            <a:srgbClr val="000000"/>
                          </a:solidFill>
                          <a:latin typeface="宋体"/>
                        </a:rPr>
                        <a:t>盐田区</a:t>
                      </a:r>
                    </a:p>
                  </a:txBody>
                  <a:tcPr anchor="ctr"/>
                </a:tc>
                <a:tc>
                  <a:txBody>
                    <a:bodyPr/>
                    <a:lstStyle/>
                    <a:p>
                      <a:pPr algn="l" fontAlgn="ctr"/>
                      <a:r>
                        <a:rPr lang="en-US" altLang="zh-CN" sz="1400" b="0" i="0" u="none" strike="noStrike">
                          <a:solidFill>
                            <a:srgbClr val="000000"/>
                          </a:solidFill>
                          <a:latin typeface="宋体"/>
                        </a:rPr>
                        <a:t>0.0044 </a:t>
                      </a:r>
                    </a:p>
                  </a:txBody>
                  <a:tcPr anchor="ctr"/>
                </a:tc>
                <a:tc>
                  <a:txBody>
                    <a:bodyPr/>
                    <a:lstStyle/>
                    <a:p>
                      <a:pPr algn="l" fontAlgn="ctr"/>
                      <a:r>
                        <a:rPr lang="en-US" altLang="zh-CN" sz="1400" b="0" i="0" u="none" strike="noStrike">
                          <a:solidFill>
                            <a:srgbClr val="000000"/>
                          </a:solidFill>
                          <a:latin typeface="宋体"/>
                        </a:rPr>
                        <a:t>0.0046 </a:t>
                      </a:r>
                    </a:p>
                  </a:txBody>
                  <a:tcPr anchor="ctr"/>
                </a:tc>
                <a:tc>
                  <a:txBody>
                    <a:bodyPr/>
                    <a:lstStyle/>
                    <a:p>
                      <a:pPr algn="l" fontAlgn="ctr"/>
                      <a:r>
                        <a:rPr lang="en-US" altLang="zh-CN" sz="1400" b="0" i="0" u="none" strike="noStrike">
                          <a:solidFill>
                            <a:srgbClr val="000000"/>
                          </a:solidFill>
                          <a:latin typeface="宋体"/>
                        </a:rPr>
                        <a:t>0.0048 </a:t>
                      </a:r>
                    </a:p>
                  </a:txBody>
                  <a:tcPr anchor="ctr"/>
                </a:tc>
                <a:tc>
                  <a:txBody>
                    <a:bodyPr/>
                    <a:lstStyle/>
                    <a:p>
                      <a:pPr algn="l" fontAlgn="ctr"/>
                      <a:r>
                        <a:rPr lang="en-US" altLang="zh-CN" sz="1400" b="0" i="0" u="none" strike="noStrike">
                          <a:solidFill>
                            <a:srgbClr val="000000"/>
                          </a:solidFill>
                          <a:latin typeface="宋体"/>
                        </a:rPr>
                        <a:t>0.0050 </a:t>
                      </a:r>
                    </a:p>
                  </a:txBody>
                  <a:tcPr anchor="ctr"/>
                </a:tc>
                <a:tc>
                  <a:txBody>
                    <a:bodyPr/>
                    <a:lstStyle/>
                    <a:p>
                      <a:pPr algn="l" fontAlgn="ctr"/>
                      <a:r>
                        <a:rPr lang="en-US" altLang="zh-CN" sz="1400" b="0" i="0" u="none" strike="noStrike">
                          <a:solidFill>
                            <a:srgbClr val="000000"/>
                          </a:solidFill>
                          <a:latin typeface="宋体"/>
                        </a:rPr>
                        <a:t>0.0052 </a:t>
                      </a:r>
                    </a:p>
                  </a:txBody>
                  <a:tcPr anchor="ctr"/>
                </a:tc>
                <a:tc>
                  <a:txBody>
                    <a:bodyPr/>
                    <a:lstStyle/>
                    <a:p>
                      <a:pPr algn="l" fontAlgn="ctr"/>
                      <a:r>
                        <a:rPr lang="en-US" altLang="zh-CN" sz="1400" b="0" i="0" u="none" strike="noStrike">
                          <a:solidFill>
                            <a:srgbClr val="000000"/>
                          </a:solidFill>
                          <a:latin typeface="宋体"/>
                        </a:rPr>
                        <a:t>0.0053 </a:t>
                      </a:r>
                    </a:p>
                  </a:txBody>
                  <a:tcPr anchor="ctr"/>
                </a:tc>
                <a:tc>
                  <a:txBody>
                    <a:bodyPr/>
                    <a:lstStyle/>
                    <a:p>
                      <a:pPr algn="l" fontAlgn="ctr"/>
                      <a:r>
                        <a:rPr lang="en-US" altLang="zh-CN" sz="1400" b="0" i="0" u="none" strike="noStrike">
                          <a:solidFill>
                            <a:srgbClr val="000000"/>
                          </a:solidFill>
                          <a:latin typeface="宋体"/>
                        </a:rPr>
                        <a:t>0.0055 </a:t>
                      </a:r>
                    </a:p>
                  </a:txBody>
                  <a:tcPr anchor="ctr"/>
                </a:tc>
                <a:tc>
                  <a:txBody>
                    <a:bodyPr/>
                    <a:lstStyle/>
                    <a:p>
                      <a:pPr algn="l" fontAlgn="ctr"/>
                      <a:r>
                        <a:rPr lang="en-US" altLang="zh-CN" sz="1400" b="0" i="0" u="none" strike="noStrike">
                          <a:solidFill>
                            <a:srgbClr val="000000"/>
                          </a:solidFill>
                          <a:latin typeface="宋体"/>
                        </a:rPr>
                        <a:t>0.0057 </a:t>
                      </a:r>
                    </a:p>
                  </a:txBody>
                  <a:tcPr anchor="ctr"/>
                </a:tc>
                <a:tc>
                  <a:txBody>
                    <a:bodyPr/>
                    <a:lstStyle/>
                    <a:p>
                      <a:pPr algn="l" fontAlgn="ctr"/>
                      <a:r>
                        <a:rPr lang="en-US" altLang="zh-CN" sz="1400" b="0" i="0" u="none" strike="noStrike">
                          <a:solidFill>
                            <a:srgbClr val="000000"/>
                          </a:solidFill>
                          <a:latin typeface="宋体"/>
                        </a:rPr>
                        <a:t>0.0059 </a:t>
                      </a:r>
                    </a:p>
                  </a:txBody>
                  <a:tcPr anchor="ctr"/>
                </a:tc>
                <a:tc>
                  <a:txBody>
                    <a:bodyPr/>
                    <a:lstStyle/>
                    <a:p>
                      <a:pPr algn="l" fontAlgn="ctr"/>
                      <a:r>
                        <a:rPr lang="en-US" altLang="zh-CN" sz="1400" b="0" i="0" u="none" strike="noStrike" dirty="0">
                          <a:solidFill>
                            <a:srgbClr val="000000"/>
                          </a:solidFill>
                          <a:latin typeface="宋体"/>
                        </a:rPr>
                        <a:t>0.0061 </a:t>
                      </a:r>
                    </a:p>
                  </a:txBody>
                  <a:tcPr anchor="ctr"/>
                </a:tc>
              </a:tr>
            </a:tbl>
          </a:graphicData>
        </a:graphic>
      </p:graphicFrame>
      <p:sp>
        <p:nvSpPr>
          <p:cNvPr id="5" name="TextBox 5"/>
          <p:cNvSpPr txBox="1">
            <a:spLocks noChangeArrowheads="1"/>
          </p:cNvSpPr>
          <p:nvPr/>
        </p:nvSpPr>
        <p:spPr bwMode="auto">
          <a:xfrm>
            <a:off x="2699792" y="6021288"/>
            <a:ext cx="3600450" cy="339725"/>
          </a:xfrm>
          <a:prstGeom prst="rect">
            <a:avLst/>
          </a:prstGeom>
          <a:noFill/>
          <a:ln w="9525">
            <a:noFill/>
            <a:miter lim="800000"/>
            <a:headEnd/>
            <a:tailEnd/>
          </a:ln>
        </p:spPr>
        <p:txBody>
          <a:bodyPr>
            <a:spAutoFit/>
          </a:bodyPr>
          <a:lstStyle/>
          <a:p>
            <a:r>
              <a:rPr lang="zh-CN" altLang="en-US" sz="1600" dirty="0"/>
              <a:t>表</a:t>
            </a:r>
            <a:r>
              <a:rPr lang="en-US" altLang="zh-CN" sz="1600" dirty="0" smtClean="0"/>
              <a:t>(12)     </a:t>
            </a:r>
            <a:r>
              <a:rPr lang="zh-CN" altLang="en-US" sz="1600" dirty="0" smtClean="0"/>
              <a:t>各区糖尿病患者</a:t>
            </a:r>
            <a:r>
              <a:rPr lang="zh-CN" altLang="zh-CN" sz="1600" dirty="0"/>
              <a:t>所需病床数</a:t>
            </a:r>
            <a:endParaRPr lang="zh-CN" altLang="en-US" sz="1600" dirty="0"/>
          </a:p>
        </p:txBody>
      </p:sp>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bwMode="auto">
          <a:xfrm>
            <a:off x="34925" y="487363"/>
            <a:ext cx="9094788" cy="1501775"/>
          </a:xfrm>
          <a:noFill/>
          <a:ln>
            <a:miter lim="800000"/>
            <a:headEnd/>
            <a:tailEnd/>
          </a:ln>
        </p:spPr>
        <p:txBody>
          <a:bodyPr vert="horz" wrap="square" lIns="91440" tIns="45720" rIns="91440" bIns="45720" numCol="1" anchor="t" anchorCtr="0" compatLnSpc="1">
            <a:prstTxWarp prst="textNoShape">
              <a:avLst/>
            </a:prstTxWarp>
          </a:bodyPr>
          <a:lstStyle/>
          <a:p>
            <a:pPr algn="ctr"/>
            <a:r>
              <a:rPr lang="zh-CN" altLang="en-US" b="1" smtClean="0"/>
              <a:t>四．结果分析与检验</a:t>
            </a:r>
            <a:r>
              <a:rPr lang="zh-CN" altLang="en-US" smtClean="0"/>
              <a:t/>
            </a:r>
            <a:br>
              <a:rPr lang="zh-CN" altLang="en-US" smtClean="0"/>
            </a:br>
            <a:endParaRPr lang="zh-CN" altLang="en-US" smtClean="0"/>
          </a:p>
        </p:txBody>
      </p:sp>
      <p:sp>
        <p:nvSpPr>
          <p:cNvPr id="39939" name="内容占位符 2"/>
          <p:cNvSpPr>
            <a:spLocks noGrp="1"/>
          </p:cNvSpPr>
          <p:nvPr>
            <p:ph idx="1"/>
          </p:nvPr>
        </p:nvSpPr>
        <p:spPr bwMode="auto">
          <a:xfrm>
            <a:off x="395288" y="1341438"/>
            <a:ext cx="4608512" cy="5040312"/>
          </a:xfrm>
          <a:noFill/>
          <a:ln>
            <a:miter lim="800000"/>
            <a:headEnd/>
            <a:tailEnd/>
          </a:ln>
        </p:spPr>
        <p:txBody>
          <a:bodyPr vert="horz" wrap="square" lIns="91440" tIns="45720" rIns="91440" bIns="45720" numCol="1" anchor="t" anchorCtr="0" compatLnSpc="1">
            <a:prstTxWarp prst="textNoShape">
              <a:avLst/>
            </a:prstTxWarp>
          </a:bodyPr>
          <a:lstStyle/>
          <a:p>
            <a:r>
              <a:rPr lang="zh-CN" altLang="en-US" sz="2400" b="1" dirty="0" smtClean="0"/>
              <a:t>问题一：</a:t>
            </a:r>
            <a:endParaRPr lang="en-US" altLang="zh-CN" sz="2400" b="1" dirty="0" smtClean="0"/>
          </a:p>
          <a:p>
            <a:endParaRPr lang="zh-CN" altLang="en-US" sz="2400" dirty="0" smtClean="0"/>
          </a:p>
          <a:p>
            <a:r>
              <a:rPr lang="zh-CN" altLang="en-US" sz="2400" dirty="0" smtClean="0"/>
              <a:t>灰色模型输出项分析</a:t>
            </a:r>
          </a:p>
          <a:p>
            <a:pPr>
              <a:buFontTx/>
              <a:buNone/>
            </a:pPr>
            <a:r>
              <a:rPr lang="zh-CN" altLang="en-US" sz="2400" dirty="0" smtClean="0"/>
              <a:t>    在上述灰色模型的预测值中，有输出项</a:t>
            </a:r>
            <a:r>
              <a:rPr lang="en-US" altLang="zh-CN" sz="2400" dirty="0" smtClean="0"/>
              <a:t>c</a:t>
            </a:r>
            <a:r>
              <a:rPr lang="zh-CN" altLang="en-US" sz="2400" dirty="0" smtClean="0"/>
              <a:t>，</a:t>
            </a:r>
            <a:r>
              <a:rPr lang="en-US" altLang="zh-CN" sz="2400" dirty="0" smtClean="0"/>
              <a:t>error1</a:t>
            </a:r>
            <a:r>
              <a:rPr lang="zh-CN" altLang="en-US" sz="2400" dirty="0" smtClean="0"/>
              <a:t>，</a:t>
            </a:r>
            <a:r>
              <a:rPr lang="en-US" altLang="zh-CN" sz="2400" dirty="0" smtClean="0"/>
              <a:t>error2</a:t>
            </a:r>
            <a:r>
              <a:rPr lang="zh-CN" altLang="en-US" sz="2400" dirty="0" smtClean="0"/>
              <a:t>，等检验系数，</a:t>
            </a:r>
            <a:r>
              <a:rPr lang="en-US" altLang="zh-CN" sz="2400" dirty="0" smtClean="0"/>
              <a:t>error</a:t>
            </a:r>
            <a:r>
              <a:rPr lang="zh-CN" altLang="en-US" sz="2400" dirty="0" smtClean="0"/>
              <a:t>残差接近于零，证明拟合成功。输出值</a:t>
            </a:r>
            <a:r>
              <a:rPr lang="en-US" altLang="zh-CN" sz="2400" dirty="0" smtClean="0"/>
              <a:t>c</a:t>
            </a:r>
            <a:r>
              <a:rPr lang="zh-CN" altLang="en-US" sz="2400" dirty="0" smtClean="0"/>
              <a:t>的优度检测为合格，即表明可以进行灰色模型处理，且其预测值较为精确，</a:t>
            </a:r>
          </a:p>
          <a:p>
            <a:r>
              <a:rPr lang="zh-CN" altLang="en-US" sz="2400" dirty="0" smtClean="0"/>
              <a:t>最优度检验：  </a:t>
            </a:r>
            <a:r>
              <a:rPr lang="en-US" altLang="zh-CN" sz="2400" dirty="0" smtClean="0"/>
              <a:t>c=</a:t>
            </a:r>
            <a:r>
              <a:rPr lang="zh-CN" altLang="en-US" sz="2400" dirty="0" smtClean="0"/>
              <a:t> </a:t>
            </a:r>
            <a:r>
              <a:rPr lang="en-US" altLang="zh-CN" sz="2400" dirty="0" smtClean="0"/>
              <a:t>0.036</a:t>
            </a:r>
            <a:r>
              <a:rPr lang="zh-CN" altLang="en-US" sz="2400" dirty="0" smtClean="0"/>
              <a:t>。优度等级为：好</a:t>
            </a:r>
          </a:p>
          <a:p>
            <a:pPr>
              <a:buFontTx/>
              <a:buNone/>
            </a:pPr>
            <a:endParaRPr lang="zh-CN" altLang="en-US" sz="2400" dirty="0" smtClean="0"/>
          </a:p>
          <a:p>
            <a:pPr>
              <a:buFontTx/>
              <a:buNone/>
            </a:pPr>
            <a:endParaRPr lang="zh-CN" altLang="en-US" sz="2400" dirty="0" smtClean="0"/>
          </a:p>
          <a:p>
            <a:endParaRPr lang="zh-CN" altLang="en-US" sz="2400" dirty="0" smtClean="0"/>
          </a:p>
        </p:txBody>
      </p:sp>
      <p:graphicFrame>
        <p:nvGraphicFramePr>
          <p:cNvPr id="4" name="表格 3"/>
          <p:cNvGraphicFramePr>
            <a:graphicFrameLocks noGrp="1"/>
          </p:cNvGraphicFramePr>
          <p:nvPr/>
        </p:nvGraphicFramePr>
        <p:xfrm>
          <a:off x="5364163" y="1412875"/>
          <a:ext cx="3528392" cy="5040564"/>
        </p:xfrm>
        <a:graphic>
          <a:graphicData uri="http://schemas.openxmlformats.org/drawingml/2006/table">
            <a:tbl>
              <a:tblPr firstRow="1" bandRow="1">
                <a:tableStyleId>{5C22544A-7EE6-4342-B048-85BDC9FD1C3A}</a:tableStyleId>
              </a:tblPr>
              <a:tblGrid>
                <a:gridCol w="1764196"/>
                <a:gridCol w="1764196"/>
              </a:tblGrid>
              <a:tr h="420047">
                <a:tc>
                  <a:txBody>
                    <a:bodyPr/>
                    <a:lstStyle/>
                    <a:p>
                      <a:pPr algn="l">
                        <a:lnSpc>
                          <a:spcPct val="150000"/>
                        </a:lnSpc>
                        <a:spcAft>
                          <a:spcPts val="0"/>
                        </a:spcAft>
                      </a:pPr>
                      <a:r>
                        <a:rPr lang="zh-CN" sz="1400" kern="0" dirty="0">
                          <a:solidFill>
                            <a:srgbClr val="000000"/>
                          </a:solidFill>
                          <a:latin typeface="Times New Roman"/>
                          <a:ea typeface="宋体"/>
                          <a:cs typeface="Times New Roman"/>
                        </a:rPr>
                        <a:t>残差</a:t>
                      </a:r>
                      <a:endParaRPr lang="zh-CN" sz="1400" kern="100" dirty="0">
                        <a:latin typeface="Times New Roman"/>
                        <a:ea typeface="宋体"/>
                        <a:cs typeface="Times New Roman"/>
                      </a:endParaRPr>
                    </a:p>
                  </a:txBody>
                  <a:tcPr marL="68580" marR="68580" marT="0" marB="0"/>
                </a:tc>
                <a:tc>
                  <a:txBody>
                    <a:bodyPr/>
                    <a:lstStyle/>
                    <a:p>
                      <a:pPr algn="l">
                        <a:lnSpc>
                          <a:spcPct val="150000"/>
                        </a:lnSpc>
                        <a:spcAft>
                          <a:spcPts val="0"/>
                        </a:spcAft>
                      </a:pPr>
                      <a:r>
                        <a:rPr lang="zh-CN" sz="1400" kern="0">
                          <a:solidFill>
                            <a:srgbClr val="000000"/>
                          </a:solidFill>
                          <a:latin typeface="Times New Roman"/>
                          <a:ea typeface="宋体"/>
                          <a:cs typeface="Times New Roman"/>
                        </a:rPr>
                        <a:t>相对误差</a:t>
                      </a:r>
                      <a:endParaRPr lang="zh-CN" sz="1400" kern="10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dirty="0">
                          <a:solidFill>
                            <a:srgbClr val="000000"/>
                          </a:solidFill>
                          <a:latin typeface="宋体"/>
                          <a:ea typeface="宋体"/>
                          <a:cs typeface="Times New Roman"/>
                        </a:rPr>
                        <a:t>0.000</a:t>
                      </a:r>
                      <a:endParaRPr lang="zh-CN" sz="1400" kern="100" dirty="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dirty="0">
                          <a:solidFill>
                            <a:srgbClr val="000000"/>
                          </a:solidFill>
                          <a:latin typeface="宋体"/>
                          <a:ea typeface="宋体"/>
                          <a:cs typeface="Times New Roman"/>
                        </a:rPr>
                        <a:t>0.000</a:t>
                      </a:r>
                      <a:endParaRPr lang="zh-CN" sz="1400" kern="100" dirty="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dirty="0">
                          <a:solidFill>
                            <a:srgbClr val="000000"/>
                          </a:solidFill>
                          <a:latin typeface="宋体"/>
                          <a:ea typeface="宋体"/>
                          <a:cs typeface="Times New Roman"/>
                        </a:rPr>
                        <a:t>10.806</a:t>
                      </a:r>
                      <a:endParaRPr lang="zh-CN" sz="1400" kern="100" dirty="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a:solidFill>
                            <a:srgbClr val="000000"/>
                          </a:solidFill>
                          <a:latin typeface="宋体"/>
                          <a:ea typeface="宋体"/>
                          <a:cs typeface="Times New Roman"/>
                        </a:rPr>
                        <a:t>0.015</a:t>
                      </a:r>
                      <a:endParaRPr lang="zh-CN" sz="1400" kern="10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dirty="0">
                          <a:solidFill>
                            <a:srgbClr val="000000"/>
                          </a:solidFill>
                          <a:latin typeface="宋体"/>
                          <a:ea typeface="宋体"/>
                          <a:cs typeface="Times New Roman"/>
                        </a:rPr>
                        <a:t>2.944</a:t>
                      </a:r>
                      <a:endParaRPr lang="zh-CN" sz="1400" kern="100" dirty="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dirty="0">
                          <a:solidFill>
                            <a:srgbClr val="000000"/>
                          </a:solidFill>
                          <a:latin typeface="宋体"/>
                          <a:ea typeface="宋体"/>
                          <a:cs typeface="Times New Roman"/>
                        </a:rPr>
                        <a:t>0.004</a:t>
                      </a:r>
                      <a:endParaRPr lang="zh-CN" sz="1400" kern="100" dirty="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dirty="0">
                          <a:solidFill>
                            <a:srgbClr val="000000"/>
                          </a:solidFill>
                          <a:latin typeface="宋体"/>
                          <a:ea typeface="宋体"/>
                          <a:cs typeface="Times New Roman"/>
                        </a:rPr>
                        <a:t>3.429</a:t>
                      </a:r>
                      <a:endParaRPr lang="zh-CN" sz="1400" kern="100" dirty="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a:solidFill>
                            <a:srgbClr val="000000"/>
                          </a:solidFill>
                          <a:latin typeface="宋体"/>
                          <a:ea typeface="宋体"/>
                          <a:cs typeface="Times New Roman"/>
                        </a:rPr>
                        <a:t>0.004</a:t>
                      </a:r>
                      <a:endParaRPr lang="zh-CN" sz="1400" kern="10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a:solidFill>
                            <a:srgbClr val="000000"/>
                          </a:solidFill>
                          <a:latin typeface="宋体"/>
                          <a:ea typeface="宋体"/>
                          <a:cs typeface="Times New Roman"/>
                        </a:rPr>
                        <a:t>6.512</a:t>
                      </a:r>
                      <a:endParaRPr lang="zh-CN" sz="1400" kern="10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dirty="0">
                          <a:solidFill>
                            <a:srgbClr val="000000"/>
                          </a:solidFill>
                          <a:latin typeface="宋体"/>
                          <a:ea typeface="宋体"/>
                          <a:cs typeface="Times New Roman"/>
                        </a:rPr>
                        <a:t>0.008</a:t>
                      </a:r>
                      <a:endParaRPr lang="zh-CN" sz="1400" kern="100" dirty="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dirty="0">
                          <a:solidFill>
                            <a:srgbClr val="000000"/>
                          </a:solidFill>
                          <a:latin typeface="宋体"/>
                          <a:ea typeface="宋体"/>
                          <a:cs typeface="Times New Roman"/>
                        </a:rPr>
                        <a:t>13.394</a:t>
                      </a:r>
                      <a:endParaRPr lang="zh-CN" sz="1400" kern="100" dirty="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dirty="0">
                          <a:solidFill>
                            <a:srgbClr val="000000"/>
                          </a:solidFill>
                          <a:latin typeface="宋体"/>
                          <a:ea typeface="宋体"/>
                          <a:cs typeface="Times New Roman"/>
                        </a:rPr>
                        <a:t>0.016</a:t>
                      </a:r>
                      <a:endParaRPr lang="zh-CN" sz="1400" kern="100" dirty="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a:solidFill>
                            <a:srgbClr val="000000"/>
                          </a:solidFill>
                          <a:latin typeface="宋体"/>
                          <a:ea typeface="宋体"/>
                          <a:cs typeface="Times New Roman"/>
                        </a:rPr>
                        <a:t>5.293</a:t>
                      </a:r>
                      <a:endParaRPr lang="zh-CN" sz="1400" kern="10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a:solidFill>
                            <a:srgbClr val="000000"/>
                          </a:solidFill>
                          <a:latin typeface="宋体"/>
                          <a:ea typeface="宋体"/>
                          <a:cs typeface="Times New Roman"/>
                        </a:rPr>
                        <a:t>0.006</a:t>
                      </a:r>
                      <a:endParaRPr lang="zh-CN" sz="1400" kern="10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a:solidFill>
                            <a:srgbClr val="000000"/>
                          </a:solidFill>
                          <a:latin typeface="宋体"/>
                          <a:ea typeface="宋体"/>
                          <a:cs typeface="Times New Roman"/>
                        </a:rPr>
                        <a:t>0.750</a:t>
                      </a:r>
                      <a:endParaRPr lang="zh-CN" sz="1400" kern="10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a:solidFill>
                            <a:srgbClr val="000000"/>
                          </a:solidFill>
                          <a:latin typeface="宋体"/>
                          <a:ea typeface="宋体"/>
                          <a:cs typeface="Times New Roman"/>
                        </a:rPr>
                        <a:t>0.001</a:t>
                      </a:r>
                      <a:endParaRPr lang="zh-CN" sz="1400" kern="10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a:solidFill>
                            <a:srgbClr val="000000"/>
                          </a:solidFill>
                          <a:latin typeface="宋体"/>
                          <a:ea typeface="宋体"/>
                          <a:cs typeface="Times New Roman"/>
                        </a:rPr>
                        <a:t>2.894</a:t>
                      </a:r>
                      <a:endParaRPr lang="zh-CN" sz="1400" kern="10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a:solidFill>
                            <a:srgbClr val="000000"/>
                          </a:solidFill>
                          <a:latin typeface="宋体"/>
                          <a:ea typeface="宋体"/>
                          <a:cs typeface="Times New Roman"/>
                        </a:rPr>
                        <a:t>0.003</a:t>
                      </a:r>
                      <a:endParaRPr lang="zh-CN" sz="1400" kern="10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a:solidFill>
                            <a:srgbClr val="000000"/>
                          </a:solidFill>
                          <a:latin typeface="宋体"/>
                          <a:ea typeface="宋体"/>
                          <a:cs typeface="Times New Roman"/>
                        </a:rPr>
                        <a:t>3.755</a:t>
                      </a:r>
                      <a:endParaRPr lang="zh-CN" sz="1400" kern="10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dirty="0">
                          <a:solidFill>
                            <a:srgbClr val="000000"/>
                          </a:solidFill>
                          <a:latin typeface="宋体"/>
                          <a:ea typeface="宋体"/>
                          <a:cs typeface="Times New Roman"/>
                        </a:rPr>
                        <a:t>0.004</a:t>
                      </a:r>
                      <a:endParaRPr lang="zh-CN" sz="1400" kern="100" dirty="0">
                        <a:latin typeface="Times New Roman"/>
                        <a:ea typeface="宋体"/>
                        <a:cs typeface="Times New Roman"/>
                      </a:endParaRPr>
                    </a:p>
                  </a:txBody>
                  <a:tcPr marL="68580" marR="68580" marT="0" marB="0"/>
                </a:tc>
              </a:tr>
              <a:tr h="420047">
                <a:tc>
                  <a:txBody>
                    <a:bodyPr/>
                    <a:lstStyle/>
                    <a:p>
                      <a:pPr algn="l">
                        <a:lnSpc>
                          <a:spcPct val="150000"/>
                        </a:lnSpc>
                        <a:spcAft>
                          <a:spcPts val="0"/>
                        </a:spcAft>
                      </a:pPr>
                      <a:r>
                        <a:rPr lang="en-US" sz="1400" kern="0">
                          <a:solidFill>
                            <a:srgbClr val="000000"/>
                          </a:solidFill>
                          <a:latin typeface="宋体"/>
                          <a:ea typeface="宋体"/>
                          <a:cs typeface="Times New Roman"/>
                        </a:rPr>
                        <a:t>4.404</a:t>
                      </a:r>
                      <a:endParaRPr lang="zh-CN" sz="1400" kern="100">
                        <a:latin typeface="Times New Roman"/>
                        <a:ea typeface="宋体"/>
                        <a:cs typeface="Times New Roman"/>
                      </a:endParaRPr>
                    </a:p>
                  </a:txBody>
                  <a:tcPr marL="68580" marR="68580" marT="0" marB="0"/>
                </a:tc>
                <a:tc>
                  <a:txBody>
                    <a:bodyPr/>
                    <a:lstStyle/>
                    <a:p>
                      <a:pPr algn="l">
                        <a:lnSpc>
                          <a:spcPct val="150000"/>
                        </a:lnSpc>
                        <a:spcAft>
                          <a:spcPts val="0"/>
                        </a:spcAft>
                      </a:pPr>
                      <a:r>
                        <a:rPr lang="en-US" sz="1400" kern="0" dirty="0">
                          <a:solidFill>
                            <a:srgbClr val="000000"/>
                          </a:solidFill>
                          <a:latin typeface="宋体"/>
                          <a:ea typeface="宋体"/>
                          <a:cs typeface="Times New Roman"/>
                        </a:rPr>
                        <a:t>0.004</a:t>
                      </a:r>
                      <a:endParaRPr lang="zh-CN" sz="1400" kern="100" dirty="0">
                        <a:latin typeface="Times New Roman"/>
                        <a:ea typeface="宋体"/>
                        <a:cs typeface="Times New Roman"/>
                      </a:endParaRPr>
                    </a:p>
                  </a:txBody>
                  <a:tcPr marL="68580" marR="68580" marT="0" marB="0"/>
                </a:tc>
              </a:tr>
            </a:tbl>
          </a:graphicData>
        </a:graphic>
      </p:graphicFrame>
    </p:spTree>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内容占位符 2"/>
          <p:cNvSpPr>
            <a:spLocks noGrp="1"/>
          </p:cNvSpPr>
          <p:nvPr>
            <p:ph idx="1"/>
          </p:nvPr>
        </p:nvSpPr>
        <p:spPr bwMode="auto">
          <a:xfrm>
            <a:off x="454025" y="1065213"/>
            <a:ext cx="8424863" cy="5576887"/>
          </a:xfrm>
          <a:noFill/>
          <a:ln>
            <a:miter lim="800000"/>
            <a:headEnd/>
            <a:tailEnd/>
          </a:ln>
        </p:spPr>
        <p:txBody>
          <a:bodyPr vert="horz" wrap="square" lIns="91440" tIns="45720" rIns="91440" bIns="45720" numCol="1" anchor="t" anchorCtr="0" compatLnSpc="1">
            <a:prstTxWarp prst="textNoShape">
              <a:avLst/>
            </a:prstTxWarp>
          </a:bodyPr>
          <a:lstStyle/>
          <a:p>
            <a:r>
              <a:rPr lang="zh-CN" altLang="en-US" sz="2800" dirty="0" smtClean="0"/>
              <a:t>问题二：</a:t>
            </a:r>
            <a:endParaRPr lang="en-US" altLang="zh-CN" sz="2800" dirty="0" smtClean="0"/>
          </a:p>
          <a:p>
            <a:r>
              <a:rPr lang="zh-CN" altLang="en-US" sz="2800" dirty="0" smtClean="0"/>
              <a:t>通过</a:t>
            </a:r>
            <a:r>
              <a:rPr lang="en-US" altLang="zh-CN" sz="2800" dirty="0" err="1" smtClean="0"/>
              <a:t>cftool</a:t>
            </a:r>
            <a:r>
              <a:rPr lang="zh-CN" altLang="en-US" sz="2800" dirty="0" smtClean="0"/>
              <a:t>工具箱进行拟合，得出了相关检验系数的数值，通过这些系数的大小可以得出拟合程度的好坏。得出的系数如下：</a:t>
            </a:r>
          </a:p>
          <a:p>
            <a:r>
              <a:rPr lang="en-US" altLang="zh-CN" sz="2800" dirty="0" smtClean="0"/>
              <a:t>Goodness of fit:</a:t>
            </a:r>
          </a:p>
          <a:p>
            <a:r>
              <a:rPr lang="en-US" altLang="zh-CN" sz="2800" dirty="0" smtClean="0"/>
              <a:t> SSE: 634.8    (</a:t>
            </a:r>
            <a:r>
              <a:rPr lang="zh-CN" altLang="en-US" sz="2800" dirty="0" smtClean="0"/>
              <a:t>残差平方和</a:t>
            </a:r>
            <a:r>
              <a:rPr lang="en-US" altLang="zh-CN" sz="2800" dirty="0" smtClean="0"/>
              <a:t>) </a:t>
            </a:r>
          </a:p>
          <a:p>
            <a:r>
              <a:rPr lang="en-US" altLang="zh-CN" sz="2800" dirty="0" smtClean="0"/>
              <a:t> R-square: 0.9973</a:t>
            </a:r>
            <a:r>
              <a:rPr lang="zh-CN" altLang="en-US" sz="2800" dirty="0" smtClean="0"/>
              <a:t>   </a:t>
            </a:r>
            <a:r>
              <a:rPr lang="en-US" altLang="zh-CN" sz="2800" dirty="0" smtClean="0"/>
              <a:t>(</a:t>
            </a:r>
            <a:r>
              <a:rPr lang="zh-CN" altLang="en-US" sz="2800" dirty="0" smtClean="0"/>
              <a:t>确定系数</a:t>
            </a:r>
            <a:r>
              <a:rPr lang="en-US" altLang="zh-CN" sz="2800" dirty="0" smtClean="0"/>
              <a:t>)</a:t>
            </a:r>
          </a:p>
          <a:p>
            <a:r>
              <a:rPr lang="en-US" altLang="zh-CN" sz="2800" dirty="0" smtClean="0"/>
              <a:t> Adjusted R-square: 0.997</a:t>
            </a:r>
            <a:r>
              <a:rPr lang="zh-CN" altLang="en-US" sz="2800" dirty="0" smtClean="0"/>
              <a:t>（调整后的确定系数）</a:t>
            </a:r>
            <a:endParaRPr lang="en-US" altLang="zh-CN" sz="2800" dirty="0" smtClean="0"/>
          </a:p>
          <a:p>
            <a:r>
              <a:rPr lang="en-US" altLang="zh-CN" sz="2800" dirty="0" smtClean="0"/>
              <a:t>  RMSE: 8.908</a:t>
            </a:r>
            <a:r>
              <a:rPr lang="zh-CN" altLang="en-US" sz="2800" dirty="0" smtClean="0"/>
              <a:t> </a:t>
            </a:r>
            <a:r>
              <a:rPr lang="en-US" altLang="zh-CN" sz="2800" dirty="0" smtClean="0"/>
              <a:t>(</a:t>
            </a:r>
            <a:r>
              <a:rPr lang="zh-CN" altLang="en-US" sz="2800" dirty="0" smtClean="0"/>
              <a:t>均方残差</a:t>
            </a:r>
            <a:r>
              <a:rPr lang="en-US" altLang="zh-CN" sz="2800" dirty="0" smtClean="0"/>
              <a:t>)</a:t>
            </a:r>
          </a:p>
          <a:p>
            <a:r>
              <a:rPr lang="zh-CN" altLang="en-US" sz="2800" dirty="0" smtClean="0"/>
              <a:t>可以得出很好的拟合关系的结论。</a:t>
            </a:r>
          </a:p>
          <a:p>
            <a:pPr>
              <a:buNone/>
            </a:pPr>
            <a:endParaRPr lang="zh-CN" altLang="en-US" dirty="0" smtClean="0"/>
          </a:p>
        </p:txBody>
      </p:sp>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ctr"/>
            <a:r>
              <a:rPr lang="zh-CN" altLang="en-US" b="1" smtClean="0"/>
              <a:t>五．讨论模型的优缺点</a:t>
            </a:r>
            <a:r>
              <a:rPr lang="zh-CN" altLang="en-US" smtClean="0"/>
              <a:t/>
            </a:r>
            <a:br>
              <a:rPr lang="zh-CN" altLang="en-US" smtClean="0"/>
            </a:br>
            <a:endParaRPr lang="zh-CN" altLang="en-US" smtClean="0"/>
          </a:p>
        </p:txBody>
      </p:sp>
      <p:sp>
        <p:nvSpPr>
          <p:cNvPr id="41987" name="内容占位符 2"/>
          <p:cNvSpPr>
            <a:spLocks noGrp="1"/>
          </p:cNvSpPr>
          <p:nvPr>
            <p:ph idx="1"/>
          </p:nvPr>
        </p:nvSpPr>
        <p:spPr bwMode="auto">
          <a:xfrm>
            <a:off x="457200" y="1484313"/>
            <a:ext cx="8229600" cy="4824412"/>
          </a:xfrm>
          <a:noFill/>
          <a:ln>
            <a:miter lim="800000"/>
            <a:headEnd/>
            <a:tailEnd/>
          </a:ln>
        </p:spPr>
        <p:txBody>
          <a:bodyPr vert="horz" wrap="square" lIns="91440" tIns="45720" rIns="91440" bIns="45720" numCol="1" anchor="t" anchorCtr="0" compatLnSpc="1">
            <a:prstTxWarp prst="textNoShape">
              <a:avLst/>
            </a:prstTxWarp>
          </a:bodyPr>
          <a:lstStyle/>
          <a:p>
            <a:r>
              <a:rPr lang="en-US" altLang="zh-CN" sz="2800" b="1" dirty="0" smtClean="0"/>
              <a:t>5.1</a:t>
            </a:r>
            <a:r>
              <a:rPr lang="zh-CN" altLang="en-US" sz="2800" b="1" dirty="0" smtClean="0"/>
              <a:t>模型的优点</a:t>
            </a:r>
            <a:endParaRPr lang="zh-CN" altLang="en-US" sz="2800" dirty="0" smtClean="0"/>
          </a:p>
          <a:p>
            <a:r>
              <a:rPr lang="en-US" altLang="zh-CN" sz="2400" b="1" dirty="0" smtClean="0"/>
              <a:t>1</a:t>
            </a:r>
            <a:r>
              <a:rPr lang="en-US" altLang="zh-CN" sz="2400" dirty="0" smtClean="0"/>
              <a:t>.</a:t>
            </a:r>
            <a:r>
              <a:rPr lang="zh-CN" altLang="en-US" sz="2400" dirty="0" smtClean="0"/>
              <a:t>预测模型中的灰色预测方法</a:t>
            </a:r>
            <a:r>
              <a:rPr lang="en-US" altLang="zh-CN" sz="2400" dirty="0" smtClean="0"/>
              <a:t>GM</a:t>
            </a:r>
            <a:r>
              <a:rPr lang="zh-CN" altLang="en-US" sz="2400" dirty="0" smtClean="0"/>
              <a:t>（</a:t>
            </a:r>
            <a:r>
              <a:rPr lang="en-US" altLang="zh-CN" sz="2400" dirty="0" smtClean="0"/>
              <a:t>1,1</a:t>
            </a:r>
            <a:r>
              <a:rPr lang="zh-CN" altLang="en-US" sz="2400" dirty="0" smtClean="0"/>
              <a:t>）</a:t>
            </a:r>
            <a:r>
              <a:rPr lang="zh-CN" altLang="en-US" sz="2400" dirty="0" smtClean="0"/>
              <a:t>是最常用的一种预测方法。当系统呈指数变化时，预测精度较高。一般地说，当原始数据为光滑离散数列时，利用</a:t>
            </a:r>
            <a:r>
              <a:rPr lang="en-US" altLang="zh-CN" sz="2400" dirty="0" smtClean="0"/>
              <a:t>GM</a:t>
            </a:r>
            <a:r>
              <a:rPr lang="zh-CN" altLang="en-US" sz="2400" dirty="0" smtClean="0"/>
              <a:t>（</a:t>
            </a:r>
            <a:r>
              <a:rPr lang="en-US" altLang="zh-CN" sz="2400" dirty="0" smtClean="0"/>
              <a:t>1,1</a:t>
            </a:r>
            <a:r>
              <a:rPr lang="zh-CN" altLang="en-US" sz="2400" dirty="0" smtClean="0"/>
              <a:t>）</a:t>
            </a:r>
            <a:r>
              <a:rPr lang="zh-CN" altLang="en-US" sz="2400" dirty="0" smtClean="0"/>
              <a:t>模型能得到较好的拟合和预测精度。其优点是：要求负荷数据少、不考虑分布规律、不考虑变化趋势、运算方便、短期预测精度高、结果易于检验；</a:t>
            </a:r>
          </a:p>
          <a:p>
            <a:r>
              <a:rPr lang="en-US" altLang="zh-CN" sz="2400" b="1" dirty="0" smtClean="0"/>
              <a:t>2</a:t>
            </a:r>
            <a:r>
              <a:rPr lang="en-US" altLang="zh-CN" sz="2400" dirty="0" smtClean="0"/>
              <a:t>.</a:t>
            </a:r>
            <a:r>
              <a:rPr lang="zh-CN" altLang="en-US" sz="2400" dirty="0" smtClean="0"/>
              <a:t>查找并整合了大量数据，使数据计算和预测更准确；</a:t>
            </a:r>
          </a:p>
          <a:p>
            <a:r>
              <a:rPr lang="en-US" altLang="zh-CN" sz="2400" dirty="0" smtClean="0"/>
              <a:t>3.</a:t>
            </a:r>
            <a:r>
              <a:rPr lang="zh-CN" altLang="en-US" sz="2400" dirty="0" smtClean="0"/>
              <a:t>忽略次要因素，简化计算和估计，达到高效的预测；</a:t>
            </a:r>
          </a:p>
          <a:p>
            <a:r>
              <a:rPr lang="en-US" altLang="zh-CN" sz="2400" dirty="0" smtClean="0"/>
              <a:t>4.</a:t>
            </a:r>
            <a:r>
              <a:rPr lang="zh-CN" altLang="en-US" sz="2400" dirty="0" smtClean="0"/>
              <a:t>通过多种形式的图象和表格，反映数据之间的内部关系，使问题更为形象直观。</a:t>
            </a:r>
          </a:p>
          <a:p>
            <a:endParaRPr lang="zh-CN" altLang="en-US" sz="2400" dirty="0" smtClean="0"/>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bwMode="auto">
          <a:xfrm>
            <a:off x="0" y="620713"/>
            <a:ext cx="9144000" cy="1008062"/>
          </a:xfrm>
          <a:noFill/>
          <a:ln>
            <a:miter lim="800000"/>
            <a:headEnd/>
            <a:tailEnd/>
          </a:ln>
        </p:spPr>
        <p:txBody>
          <a:bodyPr vert="horz" wrap="square" lIns="91440" tIns="45720" rIns="91440" bIns="45720" numCol="1" anchor="t" anchorCtr="0" compatLnSpc="1">
            <a:prstTxWarp prst="textNoShape">
              <a:avLst/>
            </a:prstTxWarp>
          </a:bodyPr>
          <a:lstStyle/>
          <a:p>
            <a:pPr algn="ctr" eaLnBrk="1" hangingPunct="1"/>
            <a:r>
              <a:rPr lang="zh-CN" altLang="en-US" b="1" dirty="0" smtClean="0"/>
              <a:t>一. 摘要</a:t>
            </a:r>
          </a:p>
        </p:txBody>
      </p:sp>
      <p:sp>
        <p:nvSpPr>
          <p:cNvPr id="4" name="TextBox 3"/>
          <p:cNvSpPr txBox="1"/>
          <p:nvPr/>
        </p:nvSpPr>
        <p:spPr>
          <a:xfrm>
            <a:off x="827584" y="2996952"/>
            <a:ext cx="7992888" cy="2215991"/>
          </a:xfrm>
          <a:prstGeom prst="rect">
            <a:avLst/>
          </a:prstGeom>
          <a:noFill/>
        </p:spPr>
        <p:txBody>
          <a:bodyPr wrap="square" rtlCol="0">
            <a:spAutoFit/>
          </a:bodyPr>
          <a:lstStyle/>
          <a:p>
            <a:pPr eaLnBrk="1" hangingPunct="1"/>
            <a:r>
              <a:rPr lang="zh-CN" altLang="en-US" sz="2400" dirty="0" smtClean="0"/>
              <a:t>       对未来十年的人口结构进行分析，计算出各年龄段人口数，</a:t>
            </a:r>
            <a:r>
              <a:rPr lang="zh-CN" altLang="en-US" sz="2400" dirty="0" smtClean="0">
                <a:solidFill>
                  <a:srgbClr val="000000"/>
                </a:solidFill>
              </a:rPr>
              <a:t>再根据各年龄段患病率得出患者人数，累加得到总患病人数。</a:t>
            </a:r>
            <a:r>
              <a:rPr lang="zh-CN" altLang="en-US" sz="2400" dirty="0" smtClean="0"/>
              <a:t>利用患者和床位数的关系式，计算出全市及各区的医疗床位需求量。</a:t>
            </a:r>
            <a:endParaRPr lang="en-US" altLang="zh-CN" sz="2400" dirty="0" smtClean="0"/>
          </a:p>
          <a:p>
            <a:pPr eaLnBrk="1" hangingPunct="1"/>
            <a:r>
              <a:rPr lang="zh-CN" altLang="en-US" sz="2400" dirty="0" smtClean="0"/>
              <a:t> </a:t>
            </a:r>
          </a:p>
          <a:p>
            <a:endParaRPr lang="zh-CN" altLang="en-US" dirty="0"/>
          </a:p>
        </p:txBody>
      </p:sp>
      <p:sp>
        <p:nvSpPr>
          <p:cNvPr id="5" name="TextBox 4"/>
          <p:cNvSpPr txBox="1"/>
          <p:nvPr/>
        </p:nvSpPr>
        <p:spPr>
          <a:xfrm>
            <a:off x="827584" y="4509120"/>
            <a:ext cx="7920880" cy="1938992"/>
          </a:xfrm>
          <a:prstGeom prst="rect">
            <a:avLst/>
          </a:prstGeom>
          <a:noFill/>
        </p:spPr>
        <p:txBody>
          <a:bodyPr wrap="square" rtlCol="0">
            <a:spAutoFit/>
          </a:bodyPr>
          <a:lstStyle/>
          <a:p>
            <a:r>
              <a:rPr lang="zh-CN" altLang="en-US" sz="2400" dirty="0" smtClean="0"/>
              <a:t>       问题二：使用线性拟合工具</a:t>
            </a:r>
            <a:r>
              <a:rPr lang="en-US" altLang="zh-CN" sz="2400" dirty="0" err="1" smtClean="0"/>
              <a:t>cftool</a:t>
            </a:r>
            <a:r>
              <a:rPr lang="zh-CN" altLang="en-US" sz="2400" dirty="0" smtClean="0"/>
              <a:t>得出各年份人口数量与时间的关系式。查找资料得出高血压和糖尿病在不同年龄段的患病率和住院率，得出住院患者数量。再通过患者和床位数的关系式，求出两种疾病在不同类型医院的床位需求量。</a:t>
            </a:r>
            <a:endParaRPr lang="zh-CN" altLang="en-US" sz="2400" dirty="0"/>
          </a:p>
        </p:txBody>
      </p:sp>
      <p:sp>
        <p:nvSpPr>
          <p:cNvPr id="7" name="TextBox 6"/>
          <p:cNvSpPr txBox="1"/>
          <p:nvPr/>
        </p:nvSpPr>
        <p:spPr>
          <a:xfrm>
            <a:off x="827584" y="1484784"/>
            <a:ext cx="8064896" cy="1569660"/>
          </a:xfrm>
          <a:prstGeom prst="rect">
            <a:avLst/>
          </a:prstGeom>
          <a:noFill/>
        </p:spPr>
        <p:txBody>
          <a:bodyPr wrap="square" rtlCol="0">
            <a:spAutoFit/>
          </a:bodyPr>
          <a:lstStyle/>
          <a:p>
            <a:r>
              <a:rPr lang="zh-CN" altLang="en-US" sz="2400" dirty="0" smtClean="0"/>
              <a:t>       问题一：根据题目要求，选择常住人口和非户籍人口数量为研究对象，使用</a:t>
            </a:r>
            <a:r>
              <a:rPr lang="en-US" altLang="zh-CN" sz="2400" dirty="0" smtClean="0"/>
              <a:t>excel</a:t>
            </a:r>
            <a:r>
              <a:rPr lang="zh-CN" altLang="en-US" sz="2400" dirty="0" smtClean="0"/>
              <a:t>对原始数据进行预处理，通过分析数据，建立灰色</a:t>
            </a:r>
            <a:r>
              <a:rPr lang="zh-CN" altLang="en-US" sz="2400" dirty="0" smtClean="0"/>
              <a:t>预测模型</a:t>
            </a:r>
            <a:r>
              <a:rPr lang="en-US" altLang="zh-CN" sz="2400" dirty="0" smtClean="0"/>
              <a:t>GM(1,1)</a:t>
            </a:r>
            <a:r>
              <a:rPr lang="zh-CN" altLang="en-US" sz="2400" dirty="0" smtClean="0"/>
              <a:t>，</a:t>
            </a:r>
            <a:r>
              <a:rPr lang="zh-CN" altLang="en-US" sz="2400" dirty="0" smtClean="0"/>
              <a:t>结合</a:t>
            </a:r>
            <a:r>
              <a:rPr lang="en-US" altLang="zh-CN" sz="2400" dirty="0" err="1" smtClean="0"/>
              <a:t>matlab</a:t>
            </a:r>
            <a:r>
              <a:rPr lang="zh-CN" altLang="en-US" sz="2400" dirty="0" smtClean="0"/>
              <a:t>软件求出未来十年深圳市常住和非户籍人口数量。</a:t>
            </a:r>
            <a:endParaRPr lang="zh-CN" altLang="en-US" sz="24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wipe(down)">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内容占位符 2"/>
          <p:cNvSpPr>
            <a:spLocks noGrp="1"/>
          </p:cNvSpPr>
          <p:nvPr>
            <p:ph idx="1"/>
          </p:nvPr>
        </p:nvSpPr>
        <p:spPr bwMode="auto">
          <a:xfrm>
            <a:off x="468313" y="1065213"/>
            <a:ext cx="8229600" cy="5792787"/>
          </a:xfrm>
          <a:noFill/>
          <a:ln>
            <a:miter lim="800000"/>
            <a:headEnd/>
            <a:tailEnd/>
          </a:ln>
        </p:spPr>
        <p:txBody>
          <a:bodyPr vert="horz" wrap="square" lIns="91440" tIns="45720" rIns="91440" bIns="45720" numCol="1" anchor="t" anchorCtr="0" compatLnSpc="1">
            <a:prstTxWarp prst="textNoShape">
              <a:avLst/>
            </a:prstTxWarp>
          </a:bodyPr>
          <a:lstStyle/>
          <a:p>
            <a:r>
              <a:rPr lang="en-US" altLang="zh-CN" sz="2800" b="1" dirty="0" smtClean="0"/>
              <a:t>5.2</a:t>
            </a:r>
            <a:r>
              <a:rPr lang="zh-CN" altLang="en-US" sz="2800" b="1" dirty="0" smtClean="0"/>
              <a:t>模型的缺点</a:t>
            </a:r>
            <a:endParaRPr lang="zh-CN" altLang="en-US" sz="2800" dirty="0" smtClean="0"/>
          </a:p>
          <a:p>
            <a:r>
              <a:rPr lang="en-US" altLang="zh-CN" sz="2800" dirty="0" smtClean="0"/>
              <a:t>1.</a:t>
            </a:r>
            <a:r>
              <a:rPr lang="zh-CN" altLang="en-US" sz="2800" dirty="0" smtClean="0"/>
              <a:t>假设深圳市未来十年间的人口结构基本稳定。而实际上深圳市的人口结构趋向于老龄化。因此造成预测结果偏小。</a:t>
            </a:r>
          </a:p>
          <a:p>
            <a:r>
              <a:rPr lang="en-US" altLang="zh-CN" sz="2800" dirty="0" smtClean="0"/>
              <a:t>2.</a:t>
            </a:r>
            <a:r>
              <a:rPr lang="zh-CN" altLang="en-US" sz="2800" dirty="0" smtClean="0"/>
              <a:t>假设深圳市未来十年间的高血压和糖尿病的发病率基本保持不变。但是随着人们的生活条件逐年提高，预计这两种“富贵病”的发病率会逐年增高，因此预测出的病床数需求量偏少。</a:t>
            </a:r>
          </a:p>
          <a:p>
            <a:pPr>
              <a:buFontTx/>
              <a:buNone/>
            </a:pPr>
            <a:endParaRPr lang="zh-CN" altLang="en-US" dirty="0" smtClean="0"/>
          </a:p>
        </p:txBody>
      </p:sp>
    </p:spTree>
  </p:cSld>
  <p:clrMapOvr>
    <a:masterClrMapping/>
  </p:clrMapOvr>
  <p:transition>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4" descr="www.zcool.com.cn__084_1600x1200_zcool.com.cn.png"/>
          <p:cNvPicPr>
            <a:picLocks noChangeAspect="1"/>
          </p:cNvPicPr>
          <p:nvPr/>
        </p:nvPicPr>
        <p:blipFill>
          <a:blip r:embed="rId3" cstate="print"/>
          <a:srcRect l="1660" t="16797" b="24609"/>
          <a:stretch>
            <a:fillRect/>
          </a:stretch>
        </p:blipFill>
        <p:spPr bwMode="auto">
          <a:xfrm>
            <a:off x="1763713" y="4365625"/>
            <a:ext cx="6500812" cy="1643063"/>
          </a:xfrm>
          <a:prstGeom prst="rect">
            <a:avLst/>
          </a:prstGeom>
          <a:noFill/>
          <a:ln w="9525">
            <a:noFill/>
            <a:miter lim="800000"/>
            <a:headEnd/>
            <a:tailEnd/>
          </a:ln>
        </p:spPr>
      </p:pic>
      <p:pic>
        <p:nvPicPr>
          <p:cNvPr id="44035" name="图片 5" descr="www.ooosu.com__027_1600x1200_ooosu.com.png"/>
          <p:cNvPicPr>
            <a:picLocks noChangeAspect="1"/>
          </p:cNvPicPr>
          <p:nvPr/>
        </p:nvPicPr>
        <p:blipFill>
          <a:blip r:embed="rId4" cstate="print"/>
          <a:srcRect l="4286" t="2856" b="7143"/>
          <a:stretch>
            <a:fillRect/>
          </a:stretch>
        </p:blipFill>
        <p:spPr bwMode="auto">
          <a:xfrm>
            <a:off x="684213" y="2852738"/>
            <a:ext cx="2786062" cy="2619375"/>
          </a:xfrm>
          <a:prstGeom prst="rect">
            <a:avLst/>
          </a:prstGeom>
          <a:noFill/>
          <a:ln w="9525">
            <a:noFill/>
            <a:miter lim="800000"/>
            <a:headEnd/>
            <a:tailEnd/>
          </a:ln>
        </p:spPr>
      </p:pic>
      <p:sp>
        <p:nvSpPr>
          <p:cNvPr id="6" name="矩形 5"/>
          <p:cNvSpPr/>
          <p:nvPr/>
        </p:nvSpPr>
        <p:spPr>
          <a:xfrm>
            <a:off x="3768496" y="1928802"/>
            <a:ext cx="1653017"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倩简体" pitchFamily="65" charset="-122"/>
                <a:ea typeface="方正粗倩简体" pitchFamily="65" charset="-122"/>
              </a:rPr>
              <a:t>谢谢观看</a:t>
            </a:r>
          </a:p>
        </p:txBody>
      </p:sp>
      <p:sp>
        <p:nvSpPr>
          <p:cNvPr id="7" name="矩形 6"/>
          <p:cNvSpPr/>
          <p:nvPr/>
        </p:nvSpPr>
        <p:spPr>
          <a:xfrm>
            <a:off x="4482876" y="2571744"/>
            <a:ext cx="1856598"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altLang="zh-CN"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倩简体" pitchFamily="65" charset="-122"/>
                <a:ea typeface="方正粗倩简体" pitchFamily="65" charset="-122"/>
              </a:rPr>
              <a:t>THE END</a:t>
            </a:r>
            <a:endPar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倩简体" pitchFamily="65" charset="-122"/>
              <a:ea typeface="方正粗倩简体" pitchFamily="65" charset="-122"/>
            </a:endParaRPr>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34925" y="692150"/>
            <a:ext cx="9094788" cy="649288"/>
          </a:xfrm>
          <a:noFill/>
          <a:ln>
            <a:miter lim="800000"/>
            <a:headEnd/>
            <a:tailEnd/>
          </a:ln>
        </p:spPr>
        <p:txBody>
          <a:bodyPr vert="horz" wrap="square" lIns="91440" tIns="45720" rIns="91440" bIns="45720" numCol="1" anchor="t" anchorCtr="0" compatLnSpc="1">
            <a:prstTxWarp prst="textNoShape">
              <a:avLst/>
            </a:prstTxWarp>
          </a:bodyPr>
          <a:lstStyle/>
          <a:p>
            <a:pPr algn="ctr" eaLnBrk="1" hangingPunct="1"/>
            <a:r>
              <a:rPr lang="zh-CN" altLang="en-US" b="1" smtClean="0"/>
              <a:t>二.问题的提出及分析</a:t>
            </a:r>
            <a:r>
              <a:rPr lang="en-US" altLang="zh-CN" b="1" smtClean="0"/>
              <a:t/>
            </a:r>
            <a:br>
              <a:rPr lang="en-US" altLang="zh-CN" b="1" smtClean="0"/>
            </a:br>
            <a:endParaRPr lang="zh-CN" altLang="en-US" b="1" smtClean="0"/>
          </a:p>
        </p:txBody>
      </p:sp>
      <p:sp>
        <p:nvSpPr>
          <p:cNvPr id="20483" name="Rectangle 3"/>
          <p:cNvSpPr>
            <a:spLocks noGrp="1" noChangeArrowheads="1"/>
          </p:cNvSpPr>
          <p:nvPr>
            <p:ph type="body" idx="1"/>
          </p:nvPr>
        </p:nvSpPr>
        <p:spPr bwMode="auto">
          <a:xfrm>
            <a:off x="457200" y="2243138"/>
            <a:ext cx="8229600" cy="363413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zh-CN" altLang="en-US" sz="2800" dirty="0" smtClean="0"/>
              <a:t>问题一</a:t>
            </a:r>
            <a:r>
              <a:rPr lang="en-US" altLang="zh-CN" sz="2800" dirty="0" smtClean="0"/>
              <a:t>:</a:t>
            </a:r>
            <a:r>
              <a:rPr lang="zh-CN" altLang="en-US" sz="2800" dirty="0" smtClean="0"/>
              <a:t>分析深圳近十年常住人口、非常住人口变化特征，预测未来十年深圳市人口数量和结构的发展趋势，以此为基础预测未来全市和各区医疗床位需求；</a:t>
            </a:r>
          </a:p>
          <a:p>
            <a:pPr eaLnBrk="1" hangingPunct="1"/>
            <a:r>
              <a:rPr lang="zh-CN" altLang="en-US" sz="2800" dirty="0" smtClean="0"/>
              <a:t>问题二</a:t>
            </a:r>
            <a:r>
              <a:rPr lang="en-US" altLang="zh-CN" sz="2800" dirty="0" smtClean="0"/>
              <a:t>:</a:t>
            </a:r>
            <a:r>
              <a:rPr lang="zh-CN" altLang="en-US" sz="2800" dirty="0" smtClean="0"/>
              <a:t>根据深圳市人口的年龄结构和患病情况及所收集的数据，选择预测几种疾病在不同类型的医疗机构就医的床位需求。</a:t>
            </a:r>
          </a:p>
        </p:txBody>
      </p:sp>
      <p:sp>
        <p:nvSpPr>
          <p:cNvPr id="4" name="TextBox 3"/>
          <p:cNvSpPr txBox="1"/>
          <p:nvPr/>
        </p:nvSpPr>
        <p:spPr>
          <a:xfrm>
            <a:off x="539750" y="1474788"/>
            <a:ext cx="7920038" cy="585787"/>
          </a:xfrm>
          <a:prstGeom prst="rect">
            <a:avLst/>
          </a:prstGeom>
          <a:noFill/>
        </p:spPr>
        <p:txBody>
          <a:bodyPr>
            <a:spAutoFit/>
          </a:bodyPr>
          <a:lstStyle/>
          <a:p>
            <a:pPr>
              <a:defRPr/>
            </a:pPr>
            <a:r>
              <a:rPr lang="en-US" altLang="zh-CN" sz="3200" kern="0" dirty="0">
                <a:solidFill>
                  <a:srgbClr val="000000"/>
                </a:solidFill>
                <a:latin typeface="Arial"/>
                <a:ea typeface="宋体"/>
                <a:cs typeface="+mj-cs"/>
              </a:rPr>
              <a:t>2.1</a:t>
            </a:r>
            <a:r>
              <a:rPr lang="zh-CN" altLang="en-US" sz="3200" b="1" kern="0" dirty="0">
                <a:solidFill>
                  <a:srgbClr val="000000"/>
                </a:solidFill>
                <a:latin typeface="Arial"/>
                <a:ea typeface="宋体"/>
                <a:cs typeface="+mj-cs"/>
              </a:rPr>
              <a:t>问题的提出</a:t>
            </a:r>
            <a:endParaRPr lang="zh-CN" altLang="en-US" sz="3200" dirty="0"/>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xfrm>
            <a:off x="0" y="773113"/>
            <a:ext cx="9094788"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zh-CN" sz="3600" smtClean="0"/>
              <a:t>   2</a:t>
            </a:r>
            <a:r>
              <a:rPr lang="zh-CN" altLang="en-US" sz="3600" smtClean="0"/>
              <a:t>.</a:t>
            </a:r>
            <a:r>
              <a:rPr lang="en-US" altLang="zh-CN" sz="3600" smtClean="0"/>
              <a:t>2</a:t>
            </a:r>
            <a:r>
              <a:rPr lang="zh-CN" altLang="en-US" sz="3600" b="1" smtClean="0"/>
              <a:t>问题分析</a:t>
            </a:r>
          </a:p>
        </p:txBody>
      </p:sp>
      <p:sp>
        <p:nvSpPr>
          <p:cNvPr id="21507" name="Rectangle 3"/>
          <p:cNvSpPr>
            <a:spLocks noGrp="1" noChangeArrowheads="1"/>
          </p:cNvSpPr>
          <p:nvPr>
            <p:ph type="body" idx="1"/>
          </p:nvPr>
        </p:nvSpPr>
        <p:spPr bwMode="auto">
          <a:xfrm>
            <a:off x="468313" y="1484784"/>
            <a:ext cx="8229600" cy="468153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zh-CN" altLang="en-US" sz="3600" b="1" dirty="0" smtClean="0"/>
              <a:t>问题</a:t>
            </a:r>
            <a:r>
              <a:rPr lang="zh-CN" altLang="en-US" sz="3600" dirty="0" smtClean="0"/>
              <a:t>1</a:t>
            </a:r>
          </a:p>
          <a:p>
            <a:pPr eaLnBrk="1" hangingPunct="1"/>
            <a:r>
              <a:rPr lang="en-US" altLang="zh-CN" dirty="0" smtClean="0"/>
              <a:t>(1)</a:t>
            </a:r>
            <a:r>
              <a:rPr lang="zh-CN" altLang="en-US" dirty="0" smtClean="0"/>
              <a:t> </a:t>
            </a:r>
            <a:r>
              <a:rPr lang="zh-CN" altLang="en-US" sz="2800" dirty="0" smtClean="0"/>
              <a:t>分析可知人口数量模型为灰色模型，采用灰色预测方法预测出未来十年深圳市的常住人口和非户籍人口数量。</a:t>
            </a:r>
          </a:p>
          <a:p>
            <a:pPr eaLnBrk="1" hangingPunct="1"/>
            <a:r>
              <a:rPr lang="zh-CN" altLang="en-US" sz="2800" dirty="0" smtClean="0"/>
              <a:t> </a:t>
            </a:r>
            <a:r>
              <a:rPr lang="en-US" altLang="zh-CN" sz="2800" dirty="0" smtClean="0"/>
              <a:t>(2)</a:t>
            </a:r>
            <a:r>
              <a:rPr lang="zh-CN" altLang="en-US" sz="2800" dirty="0" smtClean="0"/>
              <a:t>通过对</a:t>
            </a:r>
            <a:r>
              <a:rPr lang="en-US" altLang="zh-CN" sz="2800" dirty="0" smtClean="0"/>
              <a:t>2000</a:t>
            </a:r>
            <a:r>
              <a:rPr lang="zh-CN" altLang="en-US" sz="2800" dirty="0" smtClean="0"/>
              <a:t>、</a:t>
            </a:r>
            <a:r>
              <a:rPr lang="en-US" altLang="zh-CN" sz="2800" dirty="0" smtClean="0"/>
              <a:t>2005</a:t>
            </a:r>
            <a:r>
              <a:rPr lang="zh-CN" altLang="en-US" sz="2800" dirty="0" smtClean="0"/>
              <a:t>、</a:t>
            </a:r>
            <a:r>
              <a:rPr lang="en-US" altLang="zh-CN" sz="2800" dirty="0" smtClean="0"/>
              <a:t>2010</a:t>
            </a:r>
            <a:r>
              <a:rPr lang="zh-CN" altLang="en-US" sz="2800" dirty="0" smtClean="0"/>
              <a:t>年的人口结构的分析，得出深圳市人口结构基本稳定的结论，计算得到各年龄段人口数量，再根据不同年龄段的患病率得出患者数量，结合患者数量和床位需求量的关系式，最终得出未来全市和各区的床位需求量。</a:t>
            </a:r>
          </a:p>
        </p:txBody>
      </p:sp>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bwMode="auto">
          <a:xfrm>
            <a:off x="457200" y="1052513"/>
            <a:ext cx="8229600" cy="50736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zh-CN" altLang="en-US" sz="3600" b="1" smtClean="0"/>
              <a:t>问题</a:t>
            </a:r>
            <a:r>
              <a:rPr lang="zh-CN" altLang="en-US" sz="3600" smtClean="0"/>
              <a:t>2</a:t>
            </a:r>
          </a:p>
          <a:p>
            <a:pPr eaLnBrk="1" hangingPunct="1"/>
            <a:r>
              <a:rPr lang="en-US" altLang="zh-CN" smtClean="0"/>
              <a:t>(1)</a:t>
            </a:r>
            <a:r>
              <a:rPr lang="zh-CN" altLang="en-US" smtClean="0"/>
              <a:t>查找资料得出高血压和糖尿病在不同年龄段的患病率，再根据各年龄段的人口数，求出两种疾病的患病人数。</a:t>
            </a:r>
            <a:endParaRPr lang="en-US" altLang="zh-CN" smtClean="0"/>
          </a:p>
          <a:p>
            <a:pPr eaLnBrk="1" hangingPunct="1"/>
            <a:r>
              <a:rPr lang="en-US" altLang="zh-CN" smtClean="0"/>
              <a:t>(2)</a:t>
            </a:r>
            <a:r>
              <a:rPr lang="zh-CN" altLang="en-US" smtClean="0"/>
              <a:t>根据已知的患者数与床位数的关系式，预测出两种疾病在不同类型医疗机构的床位需求量。</a:t>
            </a:r>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bwMode="auto">
          <a:xfrm>
            <a:off x="49213" y="557213"/>
            <a:ext cx="9094787" cy="1143000"/>
          </a:xfrm>
          <a:noFill/>
          <a:ln>
            <a:miter lim="800000"/>
            <a:headEnd/>
            <a:tailEnd/>
          </a:ln>
        </p:spPr>
        <p:txBody>
          <a:bodyPr vert="horz" wrap="square" lIns="91440" tIns="45720" rIns="91440" bIns="45720" numCol="1" anchor="t" anchorCtr="0" compatLnSpc="1">
            <a:prstTxWarp prst="textNoShape">
              <a:avLst/>
            </a:prstTxWarp>
          </a:bodyPr>
          <a:lstStyle/>
          <a:p>
            <a:pPr algn="ctr" eaLnBrk="1" hangingPunct="1"/>
            <a:r>
              <a:rPr lang="zh-CN" altLang="en-US" b="1" smtClean="0"/>
              <a:t>三</a:t>
            </a:r>
            <a:r>
              <a:rPr lang="en-US" altLang="zh-CN" b="1" smtClean="0"/>
              <a:t>.</a:t>
            </a:r>
            <a:r>
              <a:rPr lang="zh-CN" altLang="en-US" b="1" smtClean="0"/>
              <a:t>建模过程</a:t>
            </a:r>
            <a:endParaRPr lang="zh-CN" b="1" smtClean="0"/>
          </a:p>
        </p:txBody>
      </p:sp>
      <p:sp>
        <p:nvSpPr>
          <p:cNvPr id="23555" name="Rectangle 3"/>
          <p:cNvSpPr>
            <a:spLocks noGrp="1" noChangeArrowheads="1"/>
          </p:cNvSpPr>
          <p:nvPr>
            <p:ph type="body" sz="half" idx="1"/>
          </p:nvPr>
        </p:nvSpPr>
        <p:spPr bwMode="auto">
          <a:xfrm>
            <a:off x="357188" y="1287463"/>
            <a:ext cx="8229600" cy="20701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zh-CN" sz="3600" smtClean="0"/>
              <a:t>3.1</a:t>
            </a:r>
            <a:r>
              <a:rPr lang="zh-CN" altLang="en-US" sz="3600" b="1" smtClean="0"/>
              <a:t>问题一</a:t>
            </a:r>
            <a:endParaRPr lang="en-US" altLang="zh-CN" sz="3600" b="1" smtClean="0"/>
          </a:p>
          <a:p>
            <a:pPr eaLnBrk="1" hangingPunct="1"/>
            <a:r>
              <a:rPr lang="zh-CN" altLang="en-US" sz="2800" smtClean="0"/>
              <a:t>通过查找资料，可知病床需求量与各年龄段人口数、各年龄段患病率、平均住院天数、医院每年平均开放天数有关，关系式如下：</a:t>
            </a:r>
          </a:p>
          <a:p>
            <a:pPr eaLnBrk="1" hangingPunct="1"/>
            <a:endParaRPr lang="zh-CN" altLang="en-US" sz="3600" smtClean="0"/>
          </a:p>
          <a:p>
            <a:pPr eaLnBrk="1" hangingPunct="1">
              <a:buFontTx/>
              <a:buNone/>
            </a:pPr>
            <a:endParaRPr lang="zh-CN" altLang="en-US" sz="2800" smtClean="0"/>
          </a:p>
        </p:txBody>
      </p:sp>
      <p:pic>
        <p:nvPicPr>
          <p:cNvPr id="23556" name="图片 6" descr="15.png"/>
          <p:cNvPicPr>
            <a:picLocks noChangeAspect="1"/>
          </p:cNvPicPr>
          <p:nvPr/>
        </p:nvPicPr>
        <p:blipFill>
          <a:blip r:embed="rId3" cstate="print"/>
          <a:srcRect/>
          <a:stretch>
            <a:fillRect/>
          </a:stretch>
        </p:blipFill>
        <p:spPr bwMode="auto">
          <a:xfrm>
            <a:off x="512763" y="3340100"/>
            <a:ext cx="7947025" cy="2320925"/>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wipe(down)">
                                      <p:cBhvr>
                                        <p:cTn id="7"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占位符 2"/>
          <p:cNvSpPr>
            <a:spLocks noGrp="1"/>
          </p:cNvSpPr>
          <p:nvPr>
            <p:ph type="body" sz="half" idx="1"/>
          </p:nvPr>
        </p:nvSpPr>
        <p:spPr bwMode="auto">
          <a:xfrm>
            <a:off x="519113" y="765175"/>
            <a:ext cx="8229600" cy="20161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zh-CN" altLang="en-US" sz="2800" dirty="0" smtClean="0"/>
              <a:t>时间序列的数据分析如下</a:t>
            </a:r>
            <a:endParaRPr lang="en-US" altLang="zh-CN" sz="2800" dirty="0" smtClean="0"/>
          </a:p>
          <a:p>
            <a:pPr eaLnBrk="1" hangingPunct="1"/>
            <a:r>
              <a:rPr lang="zh-CN" altLang="en-US" sz="2800" dirty="0" smtClean="0"/>
              <a:t>年末常住人口数量如图</a:t>
            </a:r>
            <a:r>
              <a:rPr lang="en-US" altLang="zh-CN" sz="2800" dirty="0" smtClean="0"/>
              <a:t>(1)</a:t>
            </a:r>
            <a:r>
              <a:rPr lang="zh-CN" altLang="en-US" dirty="0" smtClean="0"/>
              <a:t>：</a:t>
            </a:r>
          </a:p>
          <a:p>
            <a:endParaRPr lang="zh-CN" altLang="en-US" dirty="0" smtClean="0"/>
          </a:p>
        </p:txBody>
      </p:sp>
      <p:pic>
        <p:nvPicPr>
          <p:cNvPr id="24579" name="Picture 4"/>
          <p:cNvPicPr>
            <a:picLocks noGrp="1" noChangeAspect="1" noChangeArrowheads="1"/>
          </p:cNvPicPr>
          <p:nvPr>
            <p:ph sz="half" idx="2"/>
          </p:nvPr>
        </p:nvPicPr>
        <p:blipFill>
          <a:blip r:embed="rId3" cstate="print"/>
          <a:srcRect/>
          <a:stretch>
            <a:fillRect/>
          </a:stretch>
        </p:blipFill>
        <p:spPr bwMode="auto">
          <a:xfrm>
            <a:off x="971550" y="2204864"/>
            <a:ext cx="6553200" cy="3529013"/>
          </a:xfrm>
          <a:noFill/>
          <a:ln>
            <a:miter lim="800000"/>
            <a:headEnd/>
            <a:tailEnd/>
          </a:ln>
        </p:spPr>
      </p:pic>
      <p:sp>
        <p:nvSpPr>
          <p:cNvPr id="24580" name="TextBox 3"/>
          <p:cNvSpPr txBox="1">
            <a:spLocks noChangeArrowheads="1"/>
          </p:cNvSpPr>
          <p:nvPr/>
        </p:nvSpPr>
        <p:spPr bwMode="auto">
          <a:xfrm>
            <a:off x="2627313" y="5867424"/>
            <a:ext cx="5257800" cy="369888"/>
          </a:xfrm>
          <a:prstGeom prst="rect">
            <a:avLst/>
          </a:prstGeom>
          <a:noFill/>
          <a:ln w="9525">
            <a:noFill/>
            <a:miter lim="800000"/>
            <a:headEnd/>
            <a:tailEnd/>
          </a:ln>
        </p:spPr>
        <p:txBody>
          <a:bodyPr>
            <a:spAutoFit/>
          </a:bodyPr>
          <a:lstStyle/>
          <a:p>
            <a:r>
              <a:rPr lang="zh-CN" altLang="en-US" dirty="0"/>
              <a:t>图</a:t>
            </a:r>
            <a:r>
              <a:rPr lang="en-US" altLang="zh-CN" dirty="0"/>
              <a:t>(1)    </a:t>
            </a:r>
            <a:r>
              <a:rPr lang="zh-CN" altLang="en-US" dirty="0"/>
              <a:t>年末常住人口分布</a:t>
            </a:r>
          </a:p>
        </p:txBody>
      </p:sp>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body" sz="half" idx="1"/>
          </p:nvPr>
        </p:nvSpPr>
        <p:spPr bwMode="auto">
          <a:xfrm>
            <a:off x="467544" y="745183"/>
            <a:ext cx="9432925" cy="1963737"/>
          </a:xfrm>
          <a:noFill/>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pPr>
            <a:r>
              <a:rPr lang="zh-CN" altLang="en-US" sz="2400" dirty="0" smtClean="0"/>
              <a:t>使用公式    X(1)(K)=       X(0)(</a:t>
            </a:r>
            <a:r>
              <a:rPr lang="en-US" altLang="zh-CN" sz="2400" dirty="0" err="1" smtClean="0"/>
              <a:t>i</a:t>
            </a:r>
            <a:r>
              <a:rPr lang="zh-CN" altLang="en-US" sz="2400" dirty="0" smtClean="0"/>
              <a:t>)</a:t>
            </a:r>
            <a:r>
              <a:rPr lang="en-US" altLang="zh-CN" sz="2400" dirty="0" smtClean="0"/>
              <a:t>   </a:t>
            </a:r>
            <a:r>
              <a:rPr lang="zh-CN" altLang="en-US" sz="2400" dirty="0" smtClean="0"/>
              <a:t>对数据进行累加后作出图</a:t>
            </a:r>
            <a:endParaRPr lang="en-US" altLang="zh-CN" sz="2400" dirty="0" smtClean="0"/>
          </a:p>
          <a:p>
            <a:pPr eaLnBrk="1" hangingPunct="1">
              <a:buFontTx/>
              <a:buNone/>
            </a:pPr>
            <a:r>
              <a:rPr lang="zh-CN" altLang="en-US" sz="2400" dirty="0" smtClean="0"/>
              <a:t>如图</a:t>
            </a:r>
            <a:r>
              <a:rPr lang="en-US" altLang="zh-CN" sz="2400" dirty="0" smtClean="0"/>
              <a:t>(2)</a:t>
            </a:r>
            <a:r>
              <a:rPr lang="zh-CN" altLang="en-US" sz="2400" dirty="0" smtClean="0"/>
              <a:t>：</a:t>
            </a:r>
          </a:p>
        </p:txBody>
      </p:sp>
      <p:graphicFrame>
        <p:nvGraphicFramePr>
          <p:cNvPr id="1026" name="Object 3"/>
          <p:cNvGraphicFramePr>
            <a:graphicFrameLocks noChangeAspect="1"/>
          </p:cNvGraphicFramePr>
          <p:nvPr>
            <p:ph sz="half" idx="2"/>
          </p:nvPr>
        </p:nvGraphicFramePr>
        <p:xfrm>
          <a:off x="3419872" y="566638"/>
          <a:ext cx="428625" cy="846138"/>
        </p:xfrm>
        <a:graphic>
          <a:graphicData uri="http://schemas.openxmlformats.org/presentationml/2006/ole">
            <p:oleObj spid="_x0000_s1026" r:id="rId4" imgW="294331" imgH="434947" progId="Equation.3">
              <p:embed/>
            </p:oleObj>
          </a:graphicData>
        </a:graphic>
      </p:graphicFrame>
      <p:pic>
        <p:nvPicPr>
          <p:cNvPr id="1028" name="Picture 5"/>
          <p:cNvPicPr>
            <a:picLocks noGrp="1" noChangeAspect="1" noChangeArrowheads="1"/>
          </p:cNvPicPr>
          <p:nvPr>
            <p:ph sz="quarter" idx="4294967295"/>
          </p:nvPr>
        </p:nvPicPr>
        <p:blipFill>
          <a:blip r:embed="rId5" cstate="print"/>
          <a:srcRect/>
          <a:stretch>
            <a:fillRect/>
          </a:stretch>
        </p:blipFill>
        <p:spPr bwMode="auto">
          <a:xfrm>
            <a:off x="1187624" y="1556792"/>
            <a:ext cx="6265316" cy="3168823"/>
          </a:xfrm>
          <a:prstGeom prst="rect">
            <a:avLst/>
          </a:prstGeom>
          <a:noFill/>
          <a:ln>
            <a:miter lim="800000"/>
            <a:headEnd/>
            <a:tailEnd/>
          </a:ln>
        </p:spPr>
      </p:pic>
      <p:sp>
        <p:nvSpPr>
          <p:cNvPr id="1029" name="TextBox 5"/>
          <p:cNvSpPr txBox="1">
            <a:spLocks noChangeArrowheads="1"/>
          </p:cNvSpPr>
          <p:nvPr/>
        </p:nvSpPr>
        <p:spPr bwMode="auto">
          <a:xfrm>
            <a:off x="611063" y="5140349"/>
            <a:ext cx="8353425" cy="1477328"/>
          </a:xfrm>
          <a:prstGeom prst="rect">
            <a:avLst/>
          </a:prstGeom>
          <a:noFill/>
          <a:ln w="9525">
            <a:noFill/>
            <a:miter lim="800000"/>
            <a:headEnd/>
            <a:tailEnd/>
          </a:ln>
        </p:spPr>
        <p:txBody>
          <a:bodyPr>
            <a:spAutoFit/>
          </a:bodyPr>
          <a:lstStyle/>
          <a:p>
            <a:r>
              <a:rPr lang="zh-CN" altLang="en-US" sz="2200" dirty="0"/>
              <a:t>  </a:t>
            </a:r>
            <a:r>
              <a:rPr lang="zh-CN" altLang="en-US" sz="2200" dirty="0" smtClean="0"/>
              <a:t>     </a:t>
            </a:r>
            <a:r>
              <a:rPr lang="zh-CN" altLang="en-US" sz="2400" dirty="0" smtClean="0"/>
              <a:t>为了</a:t>
            </a:r>
            <a:r>
              <a:rPr lang="zh-CN" altLang="en-US" sz="2400" dirty="0"/>
              <a:t>削弱时间序列的</a:t>
            </a:r>
            <a:r>
              <a:rPr lang="zh-CN" altLang="en-US" sz="2400" dirty="0" smtClean="0"/>
              <a:t>随机性，对时间序列进行一</a:t>
            </a:r>
            <a:r>
              <a:rPr lang="zh-CN" altLang="en-US" sz="2400" dirty="0"/>
              <a:t>次</a:t>
            </a:r>
            <a:r>
              <a:rPr lang="zh-CN" altLang="en-US" sz="2400" dirty="0" smtClean="0"/>
              <a:t>累加，</a:t>
            </a:r>
            <a:r>
              <a:rPr lang="zh-CN" altLang="zh-CN" sz="2400" dirty="0"/>
              <a:t>由上两图可以清晰的看出经过累加后，</a:t>
            </a:r>
            <a:r>
              <a:rPr lang="zh-CN" altLang="en-US" sz="2400" dirty="0"/>
              <a:t>此</a:t>
            </a:r>
            <a:r>
              <a:rPr lang="zh-CN" altLang="en-US" sz="2400" dirty="0" smtClean="0"/>
              <a:t>时间序列呈线形增长，排除相关影响因素，建立起灰色预测模型</a:t>
            </a:r>
            <a:r>
              <a:rPr lang="zh-CN" altLang="en-US" sz="2200" dirty="0" smtClean="0"/>
              <a:t>。</a:t>
            </a:r>
            <a:endParaRPr lang="zh-CN" altLang="zh-CN" sz="2200" dirty="0">
              <a:solidFill>
                <a:srgbClr val="FF0066"/>
              </a:solidFill>
            </a:endParaRPr>
          </a:p>
          <a:p>
            <a:endParaRPr lang="zh-CN" altLang="en-US" dirty="0"/>
          </a:p>
        </p:txBody>
      </p:sp>
      <p:sp>
        <p:nvSpPr>
          <p:cNvPr id="1030" name="TextBox 6"/>
          <p:cNvSpPr txBox="1">
            <a:spLocks noChangeArrowheads="1"/>
          </p:cNvSpPr>
          <p:nvPr/>
        </p:nvSpPr>
        <p:spPr bwMode="auto">
          <a:xfrm>
            <a:off x="2411759" y="4716884"/>
            <a:ext cx="4608513" cy="368300"/>
          </a:xfrm>
          <a:prstGeom prst="rect">
            <a:avLst/>
          </a:prstGeom>
          <a:noFill/>
          <a:ln w="9525">
            <a:noFill/>
            <a:miter lim="800000"/>
            <a:headEnd/>
            <a:tailEnd/>
          </a:ln>
        </p:spPr>
        <p:txBody>
          <a:bodyPr>
            <a:spAutoFit/>
          </a:bodyPr>
          <a:lstStyle/>
          <a:p>
            <a:r>
              <a:rPr lang="zh-CN" altLang="en-US" dirty="0"/>
              <a:t>图</a:t>
            </a:r>
            <a:r>
              <a:rPr lang="en-US" altLang="zh-CN" dirty="0"/>
              <a:t>(2)     </a:t>
            </a:r>
            <a:r>
              <a:rPr lang="zh-CN" altLang="en-US" dirty="0"/>
              <a:t>累加后年末常住人口分布</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29">
                                            <p:txEl>
                                              <p:pRg st="0" end="0"/>
                                            </p:txEl>
                                          </p:spTgt>
                                        </p:tgtEl>
                                        <p:attrNameLst>
                                          <p:attrName>style.visibility</p:attrName>
                                        </p:attrNameLst>
                                      </p:cBhvr>
                                      <p:to>
                                        <p:strVal val="visible"/>
                                      </p:to>
                                    </p:set>
                                    <p:animEffect transition="in" filter="wipe(down)">
                                      <p:cBhvr>
                                        <p:cTn id="7" dur="500"/>
                                        <p:tgtEl>
                                          <p:spTgt spid="10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build="allAtOnce"/>
    </p:bldLst>
  </p:timing>
</p:sld>
</file>

<file path=ppt/theme/theme1.xml><?xml version="1.0" encoding="utf-8"?>
<a:theme xmlns:a="http://schemas.openxmlformats.org/drawingml/2006/main" name="流光溢彩">
  <a:themeElements>
    <a:clrScheme name="流光溢彩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流光溢彩">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流光溢彩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流光溢彩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流光溢彩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流光溢彩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流光溢彩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流光溢彩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流光溢彩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流光溢彩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流光溢彩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流光溢彩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流光溢彩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流光溢彩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157257230</TotalTime>
  <Pages>0</Pages>
  <Words>2723</Words>
  <Characters>0</Characters>
  <Application>Microsoft Office PowerPoint</Application>
  <DocSecurity>0</DocSecurity>
  <PresentationFormat>全屏显示(4:3)</PresentationFormat>
  <Lines>0</Lines>
  <Paragraphs>747</Paragraphs>
  <Slides>31</Slides>
  <Notes>16</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31</vt:i4>
      </vt:variant>
    </vt:vector>
  </HeadingPairs>
  <TitlesOfParts>
    <vt:vector size="34" baseType="lpstr">
      <vt:lpstr>流光溢彩</vt:lpstr>
      <vt:lpstr>Microsoft 公式 3.0</vt:lpstr>
      <vt:lpstr>文档</vt:lpstr>
      <vt:lpstr>深圳市人口与医疗需求预测</vt:lpstr>
      <vt:lpstr>目        录</vt:lpstr>
      <vt:lpstr>一. 摘要</vt:lpstr>
      <vt:lpstr>二.问题的提出及分析 </vt:lpstr>
      <vt:lpstr>   2.2问题分析</vt:lpstr>
      <vt:lpstr>幻灯片 6</vt:lpstr>
      <vt:lpstr>三.建模过程</vt:lpstr>
      <vt:lpstr>幻灯片 8</vt:lpstr>
      <vt:lpstr>幻灯片 9</vt:lpstr>
      <vt:lpstr> 对数据进行分析后，建立灰色预测模型,通过matlab编程,预测未 来十年常住人口数和非户籍人口数,结果如表(1)：（万人）  </vt:lpstr>
      <vt:lpstr>幻灯片 11</vt:lpstr>
      <vt:lpstr>幻灯片 12</vt:lpstr>
      <vt:lpstr>幻灯片 13</vt:lpstr>
      <vt:lpstr>幻灯片 14</vt:lpstr>
      <vt:lpstr>  通过上述公式,得出修正后的深圳市和各区的床位数需求量,数据如表(2)：（万张）</vt:lpstr>
      <vt:lpstr>幻灯片 16</vt:lpstr>
      <vt:lpstr>幻灯片 17</vt:lpstr>
      <vt:lpstr>幻灯片 18</vt:lpstr>
      <vt:lpstr>3.2.1 通过查阅资料，得到了高血压和糖尿病的不同年龄段患病率表如表(4),(5)： </vt:lpstr>
      <vt:lpstr>幻灯片 20</vt:lpstr>
      <vt:lpstr> 通过matlab，使用线性拟合工具箱cftool ，拟合出常住人口数的分布函数,如图所示，选择一阶拟合：  </vt:lpstr>
      <vt:lpstr>幻灯片 22</vt:lpstr>
      <vt:lpstr>幻灯片 23</vt:lpstr>
      <vt:lpstr>幻灯片 24</vt:lpstr>
      <vt:lpstr>幻灯片 25</vt:lpstr>
      <vt:lpstr>幻灯片 26</vt:lpstr>
      <vt:lpstr>四．结果分析与检验 </vt:lpstr>
      <vt:lpstr>幻灯片 28</vt:lpstr>
      <vt:lpstr>五．讨论模型的优缺点 </vt:lpstr>
      <vt:lpstr>幻灯片 30</vt:lpstr>
      <vt:lpstr>幻灯片 31</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A题：深圳人口与医疗需求预测</dc:title>
  <dc:creator>dell</dc:creator>
  <cp:lastModifiedBy>dell</cp:lastModifiedBy>
  <cp:revision>256</cp:revision>
  <cp:lastPrinted>1899-12-30T00:00:00Z</cp:lastPrinted>
  <dcterms:created xsi:type="dcterms:W3CDTF">2012-07-11T15:46:51Z</dcterms:created>
  <dcterms:modified xsi:type="dcterms:W3CDTF">2012-08-05T23:26:27Z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ies>
</file>