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321" r:id="rId4"/>
    <p:sldId id="316" r:id="rId5"/>
    <p:sldId id="258" r:id="rId6"/>
    <p:sldId id="259" r:id="rId7"/>
    <p:sldId id="281" r:id="rId8"/>
    <p:sldId id="289" r:id="rId9"/>
    <p:sldId id="320" r:id="rId10"/>
    <p:sldId id="322" r:id="rId11"/>
    <p:sldId id="323" r:id="rId12"/>
    <p:sldId id="329" r:id="rId13"/>
    <p:sldId id="328" r:id="rId14"/>
    <p:sldId id="327" r:id="rId15"/>
    <p:sldId id="326" r:id="rId16"/>
    <p:sldId id="325" r:id="rId17"/>
    <p:sldId id="342" r:id="rId18"/>
    <p:sldId id="341" r:id="rId19"/>
    <p:sldId id="340" r:id="rId20"/>
    <p:sldId id="339" r:id="rId21"/>
    <p:sldId id="338" r:id="rId22"/>
    <p:sldId id="337" r:id="rId23"/>
    <p:sldId id="336" r:id="rId24"/>
    <p:sldId id="335" r:id="rId25"/>
    <p:sldId id="334" r:id="rId26"/>
    <p:sldId id="333" r:id="rId27"/>
    <p:sldId id="332" r:id="rId28"/>
    <p:sldId id="331" r:id="rId29"/>
    <p:sldId id="330" r:id="rId30"/>
    <p:sldId id="324" r:id="rId31"/>
    <p:sldId id="351" r:id="rId32"/>
    <p:sldId id="350" r:id="rId33"/>
    <p:sldId id="349" r:id="rId34"/>
    <p:sldId id="348" r:id="rId35"/>
    <p:sldId id="347" r:id="rId36"/>
    <p:sldId id="346" r:id="rId37"/>
    <p:sldId id="379" r:id="rId38"/>
    <p:sldId id="380" r:id="rId39"/>
    <p:sldId id="382" r:id="rId40"/>
    <p:sldId id="383" r:id="rId41"/>
    <p:sldId id="345" r:id="rId42"/>
    <p:sldId id="344" r:id="rId43"/>
    <p:sldId id="343" r:id="rId44"/>
    <p:sldId id="354" r:id="rId45"/>
    <p:sldId id="353" r:id="rId46"/>
    <p:sldId id="352" r:id="rId47"/>
    <p:sldId id="356" r:id="rId48"/>
    <p:sldId id="355" r:id="rId49"/>
    <p:sldId id="268" r:id="rId50"/>
    <p:sldId id="360" r:id="rId51"/>
    <p:sldId id="359" r:id="rId52"/>
    <p:sldId id="358" r:id="rId53"/>
    <p:sldId id="357" r:id="rId54"/>
    <p:sldId id="366" r:id="rId55"/>
    <p:sldId id="368" r:id="rId56"/>
    <p:sldId id="386" r:id="rId57"/>
    <p:sldId id="364" r:id="rId58"/>
    <p:sldId id="363" r:id="rId59"/>
    <p:sldId id="361" r:id="rId60"/>
    <p:sldId id="362" r:id="rId61"/>
    <p:sldId id="384" r:id="rId62"/>
    <p:sldId id="385" r:id="rId63"/>
    <p:sldId id="377" r:id="rId64"/>
    <p:sldId id="371" r:id="rId65"/>
    <p:sldId id="372" r:id="rId66"/>
    <p:sldId id="373" r:id="rId67"/>
    <p:sldId id="376" r:id="rId68"/>
    <p:sldId id="374" r:id="rId69"/>
    <p:sldId id="375" r:id="rId70"/>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0" d="100"/>
          <a:sy n="80" d="100"/>
        </p:scale>
        <p:origin x="-1086" y="-96"/>
      </p:cViewPr>
      <p:guideLst>
        <p:guide orient="horz" pos="2159"/>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1" Type="http://schemas.openxmlformats.org/officeDocument/2006/relationships/slideMaster" Target="slideMasters/slideMaster1.xml"/><Relationship Id="rId6" Type="http://schemas.openxmlformats.org/officeDocument/2006/relationships/slide" Target="slides/slide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endParaRPr lang="zh-CN" altLang="zh-CN"/>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4CA285C4-DCDC-472F-AAC2-27444E35FC4D}" type="slidenum">
              <a:rPr lang="zh-CN" altLang="zh-CN"/>
              <a:pPr/>
              <a:t>‹#›</a:t>
            </a:fld>
            <a:endParaRPr lang="zh-CN" altLang="zh-CN"/>
          </a:p>
        </p:txBody>
      </p:sp>
    </p:spTree>
    <p:extLst>
      <p:ext uri="{BB962C8B-B14F-4D97-AF65-F5344CB8AC3E}">
        <p14:creationId xmlns:p14="http://schemas.microsoft.com/office/powerpoint/2010/main" val="17041355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zh-CN" altLang="zh-CN"/>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C68175C9-8FF1-4C34-A920-B90B95336A33}" type="slidenum">
              <a:rPr lang="zh-CN" altLang="zh-CN"/>
              <a:pPr/>
              <a:t>‹#›</a:t>
            </a:fld>
            <a:endParaRPr lang="zh-CN" altLang="zh-CN"/>
          </a:p>
        </p:txBody>
      </p:sp>
    </p:spTree>
    <p:extLst>
      <p:ext uri="{BB962C8B-B14F-4D97-AF65-F5344CB8AC3E}">
        <p14:creationId xmlns:p14="http://schemas.microsoft.com/office/powerpoint/2010/main" val="15050502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zh-CN" altLang="zh-CN"/>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E2419C91-5A28-4567-A625-2CBE889BA2E8}" type="slidenum">
              <a:rPr lang="zh-CN" altLang="zh-CN"/>
              <a:pPr/>
              <a:t>‹#›</a:t>
            </a:fld>
            <a:endParaRPr lang="zh-CN" altLang="zh-CN"/>
          </a:p>
        </p:txBody>
      </p:sp>
    </p:spTree>
    <p:extLst>
      <p:ext uri="{BB962C8B-B14F-4D97-AF65-F5344CB8AC3E}">
        <p14:creationId xmlns:p14="http://schemas.microsoft.com/office/powerpoint/2010/main" val="428469157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600200"/>
            <a:ext cx="40386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457200" y="6245225"/>
            <a:ext cx="2133600" cy="476250"/>
          </a:xfrm>
        </p:spPr>
        <p:txBody>
          <a:bodyPr/>
          <a:lstStyle>
            <a:lvl1pPr>
              <a:defRPr/>
            </a:lvl1pPr>
          </a:lstStyle>
          <a:p>
            <a:endParaRPr lang="zh-CN" altLang="zh-CN"/>
          </a:p>
        </p:txBody>
      </p:sp>
      <p:sp>
        <p:nvSpPr>
          <p:cNvPr id="6" name="页脚占位符 5"/>
          <p:cNvSpPr>
            <a:spLocks noGrp="1"/>
          </p:cNvSpPr>
          <p:nvPr>
            <p:ph type="ftr" sz="quarter" idx="11"/>
          </p:nvPr>
        </p:nvSpPr>
        <p:spPr>
          <a:xfrm>
            <a:off x="3124200" y="6245225"/>
            <a:ext cx="2895600" cy="476250"/>
          </a:xfrm>
        </p:spPr>
        <p:txBody>
          <a:bodyPr/>
          <a:lstStyle>
            <a:lvl1pPr>
              <a:defRPr/>
            </a:lvl1pPr>
          </a:lstStyle>
          <a:p>
            <a:endParaRPr lang="zh-CN" altLang="zh-CN"/>
          </a:p>
        </p:txBody>
      </p:sp>
      <p:sp>
        <p:nvSpPr>
          <p:cNvPr id="7" name="灯片编号占位符 6"/>
          <p:cNvSpPr>
            <a:spLocks noGrp="1"/>
          </p:cNvSpPr>
          <p:nvPr>
            <p:ph type="sldNum" sz="quarter" idx="12"/>
          </p:nvPr>
        </p:nvSpPr>
        <p:spPr>
          <a:xfrm>
            <a:off x="6553200" y="6245225"/>
            <a:ext cx="2133600" cy="476250"/>
          </a:xfrm>
        </p:spPr>
        <p:txBody>
          <a:bodyPr/>
          <a:lstStyle>
            <a:lvl1pPr>
              <a:defRPr/>
            </a:lvl1pPr>
          </a:lstStyle>
          <a:p>
            <a:fld id="{189495E3-5175-4407-B8B4-72042A9AE409}" type="slidenum">
              <a:rPr lang="zh-CN" altLang="zh-CN"/>
              <a:pPr/>
              <a:t>‹#›</a:t>
            </a:fld>
            <a:endParaRPr lang="zh-CN" altLang="zh-CN"/>
          </a:p>
        </p:txBody>
      </p:sp>
    </p:spTree>
    <p:extLst>
      <p:ext uri="{BB962C8B-B14F-4D97-AF65-F5344CB8AC3E}">
        <p14:creationId xmlns:p14="http://schemas.microsoft.com/office/powerpoint/2010/main" val="314395242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600200"/>
            <a:ext cx="40386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quarter" idx="2"/>
          </p:nvPr>
        </p:nvSpPr>
        <p:spPr>
          <a:xfrm>
            <a:off x="4648200" y="1600200"/>
            <a:ext cx="4038600" cy="21859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内容占位符 4"/>
          <p:cNvSpPr>
            <a:spLocks noGrp="1"/>
          </p:cNvSpPr>
          <p:nvPr>
            <p:ph sz="quarter" idx="3"/>
          </p:nvPr>
        </p:nvSpPr>
        <p:spPr>
          <a:xfrm>
            <a:off x="4648200" y="3938588"/>
            <a:ext cx="4038600" cy="21875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日期占位符 5"/>
          <p:cNvSpPr>
            <a:spLocks noGrp="1"/>
          </p:cNvSpPr>
          <p:nvPr>
            <p:ph type="dt" sz="half" idx="10"/>
          </p:nvPr>
        </p:nvSpPr>
        <p:spPr>
          <a:xfrm>
            <a:off x="457200" y="6245225"/>
            <a:ext cx="2133600" cy="476250"/>
          </a:xfrm>
        </p:spPr>
        <p:txBody>
          <a:bodyPr/>
          <a:lstStyle>
            <a:lvl1pPr>
              <a:defRPr/>
            </a:lvl1pPr>
          </a:lstStyle>
          <a:p>
            <a:endParaRPr lang="zh-CN" altLang="zh-CN"/>
          </a:p>
        </p:txBody>
      </p:sp>
      <p:sp>
        <p:nvSpPr>
          <p:cNvPr id="7" name="页脚占位符 6"/>
          <p:cNvSpPr>
            <a:spLocks noGrp="1"/>
          </p:cNvSpPr>
          <p:nvPr>
            <p:ph type="ftr" sz="quarter" idx="11"/>
          </p:nvPr>
        </p:nvSpPr>
        <p:spPr>
          <a:xfrm>
            <a:off x="3124200" y="6245225"/>
            <a:ext cx="2895600" cy="476250"/>
          </a:xfrm>
        </p:spPr>
        <p:txBody>
          <a:bodyPr/>
          <a:lstStyle>
            <a:lvl1pPr>
              <a:defRPr/>
            </a:lvl1pPr>
          </a:lstStyle>
          <a:p>
            <a:endParaRPr lang="zh-CN" altLang="zh-CN"/>
          </a:p>
        </p:txBody>
      </p:sp>
      <p:sp>
        <p:nvSpPr>
          <p:cNvPr id="8" name="灯片编号占位符 7"/>
          <p:cNvSpPr>
            <a:spLocks noGrp="1"/>
          </p:cNvSpPr>
          <p:nvPr>
            <p:ph type="sldNum" sz="quarter" idx="12"/>
          </p:nvPr>
        </p:nvSpPr>
        <p:spPr>
          <a:xfrm>
            <a:off x="6553200" y="6245225"/>
            <a:ext cx="2133600" cy="476250"/>
          </a:xfrm>
        </p:spPr>
        <p:txBody>
          <a:bodyPr/>
          <a:lstStyle>
            <a:lvl1pPr>
              <a:defRPr/>
            </a:lvl1pPr>
          </a:lstStyle>
          <a:p>
            <a:fld id="{5D19F5A6-7148-46A3-A093-F75B749A1AC8}" type="slidenum">
              <a:rPr lang="zh-CN" altLang="zh-CN"/>
              <a:pPr/>
              <a:t>‹#›</a:t>
            </a:fld>
            <a:endParaRPr lang="zh-CN" altLang="zh-CN"/>
          </a:p>
        </p:txBody>
      </p:sp>
    </p:spTree>
    <p:extLst>
      <p:ext uri="{BB962C8B-B14F-4D97-AF65-F5344CB8AC3E}">
        <p14:creationId xmlns:p14="http://schemas.microsoft.com/office/powerpoint/2010/main" val="91646137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AndTwoObj" preserve="1">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quarter" idx="2"/>
          </p:nvPr>
        </p:nvSpPr>
        <p:spPr>
          <a:xfrm>
            <a:off x="4648200" y="1600200"/>
            <a:ext cx="4038600" cy="21859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内容占位符 4"/>
          <p:cNvSpPr>
            <a:spLocks noGrp="1"/>
          </p:cNvSpPr>
          <p:nvPr>
            <p:ph sz="quarter" idx="3"/>
          </p:nvPr>
        </p:nvSpPr>
        <p:spPr>
          <a:xfrm>
            <a:off x="4648200" y="3938588"/>
            <a:ext cx="4038600" cy="21875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日期占位符 5"/>
          <p:cNvSpPr>
            <a:spLocks noGrp="1"/>
          </p:cNvSpPr>
          <p:nvPr>
            <p:ph type="dt" sz="half" idx="10"/>
          </p:nvPr>
        </p:nvSpPr>
        <p:spPr>
          <a:xfrm>
            <a:off x="457200" y="6245225"/>
            <a:ext cx="2133600" cy="476250"/>
          </a:xfrm>
        </p:spPr>
        <p:txBody>
          <a:bodyPr/>
          <a:lstStyle>
            <a:lvl1pPr>
              <a:defRPr/>
            </a:lvl1pPr>
          </a:lstStyle>
          <a:p>
            <a:endParaRPr lang="zh-CN" altLang="zh-CN"/>
          </a:p>
        </p:txBody>
      </p:sp>
      <p:sp>
        <p:nvSpPr>
          <p:cNvPr id="7" name="页脚占位符 6"/>
          <p:cNvSpPr>
            <a:spLocks noGrp="1"/>
          </p:cNvSpPr>
          <p:nvPr>
            <p:ph type="ftr" sz="quarter" idx="11"/>
          </p:nvPr>
        </p:nvSpPr>
        <p:spPr>
          <a:xfrm>
            <a:off x="3124200" y="6245225"/>
            <a:ext cx="2895600" cy="476250"/>
          </a:xfrm>
        </p:spPr>
        <p:txBody>
          <a:bodyPr/>
          <a:lstStyle>
            <a:lvl1pPr>
              <a:defRPr/>
            </a:lvl1pPr>
          </a:lstStyle>
          <a:p>
            <a:endParaRPr lang="zh-CN" altLang="zh-CN"/>
          </a:p>
        </p:txBody>
      </p:sp>
      <p:sp>
        <p:nvSpPr>
          <p:cNvPr id="8" name="灯片编号占位符 7"/>
          <p:cNvSpPr>
            <a:spLocks noGrp="1"/>
          </p:cNvSpPr>
          <p:nvPr>
            <p:ph type="sldNum" sz="quarter" idx="12"/>
          </p:nvPr>
        </p:nvSpPr>
        <p:spPr>
          <a:xfrm>
            <a:off x="6553200" y="6245225"/>
            <a:ext cx="2133600" cy="476250"/>
          </a:xfrm>
        </p:spPr>
        <p:txBody>
          <a:bodyPr/>
          <a:lstStyle>
            <a:lvl1pPr>
              <a:defRPr/>
            </a:lvl1pPr>
          </a:lstStyle>
          <a:p>
            <a:fld id="{A22ABD31-8A40-4F86-8E19-7A9D96C3D332}" type="slidenum">
              <a:rPr lang="zh-CN" altLang="zh-CN"/>
              <a:pPr/>
              <a:t>‹#›</a:t>
            </a:fld>
            <a:endParaRPr lang="zh-CN" altLang="zh-CN"/>
          </a:p>
        </p:txBody>
      </p:sp>
    </p:spTree>
    <p:extLst>
      <p:ext uri="{BB962C8B-B14F-4D97-AF65-F5344CB8AC3E}">
        <p14:creationId xmlns:p14="http://schemas.microsoft.com/office/powerpoint/2010/main" val="107379393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fourObj" preserve="1">
  <p:cSld name="标题和四项内容">
    <p:spTree>
      <p:nvGrpSpPr>
        <p:cNvPr id="1" name=""/>
        <p:cNvGrpSpPr/>
        <p:nvPr/>
      </p:nvGrpSpPr>
      <p:grpSpPr>
        <a:xfrm>
          <a:off x="0" y="0"/>
          <a:ext cx="0" cy="0"/>
          <a:chOff x="0" y="0"/>
          <a:chExt cx="0" cy="0"/>
        </a:xfrm>
      </p:grpSpPr>
      <p:sp>
        <p:nvSpPr>
          <p:cNvPr id="2" name="标题 1"/>
          <p:cNvSpPr>
            <a:spLocks noGrp="1"/>
          </p:cNvSpPr>
          <p:nvPr>
            <p:ph type="title" sz="quarter"/>
          </p:nvPr>
        </p:nvSpPr>
        <p:spPr>
          <a:xfrm>
            <a:off x="457200" y="274638"/>
            <a:ext cx="8229600" cy="1143000"/>
          </a:xfrm>
        </p:spPr>
        <p:txBody>
          <a:bodyPr/>
          <a:lstStyle/>
          <a:p>
            <a:r>
              <a:rPr lang="zh-CN" altLang="en-US" smtClean="0"/>
              <a:t>单击此处编辑母版标题样式</a:t>
            </a:r>
            <a:endParaRPr lang="zh-CN" altLang="en-US"/>
          </a:p>
        </p:txBody>
      </p:sp>
      <p:sp>
        <p:nvSpPr>
          <p:cNvPr id="3" name="内容占位符 2"/>
          <p:cNvSpPr>
            <a:spLocks noGrp="1"/>
          </p:cNvSpPr>
          <p:nvPr>
            <p:ph sz="quarter" idx="1"/>
          </p:nvPr>
        </p:nvSpPr>
        <p:spPr>
          <a:xfrm>
            <a:off x="457200" y="1600200"/>
            <a:ext cx="4038600" cy="21859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quarter" idx="2"/>
          </p:nvPr>
        </p:nvSpPr>
        <p:spPr>
          <a:xfrm>
            <a:off x="4648200" y="1600200"/>
            <a:ext cx="4038600" cy="21859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内容占位符 4"/>
          <p:cNvSpPr>
            <a:spLocks noGrp="1"/>
          </p:cNvSpPr>
          <p:nvPr>
            <p:ph sz="quarter" idx="3"/>
          </p:nvPr>
        </p:nvSpPr>
        <p:spPr>
          <a:xfrm>
            <a:off x="457200" y="3938588"/>
            <a:ext cx="4038600" cy="21875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内容占位符 5"/>
          <p:cNvSpPr>
            <a:spLocks noGrp="1"/>
          </p:cNvSpPr>
          <p:nvPr>
            <p:ph sz="quarter" idx="4"/>
          </p:nvPr>
        </p:nvSpPr>
        <p:spPr>
          <a:xfrm>
            <a:off x="4648200" y="3938588"/>
            <a:ext cx="4038600" cy="21875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457200" y="6245225"/>
            <a:ext cx="2133600" cy="476250"/>
          </a:xfrm>
        </p:spPr>
        <p:txBody>
          <a:bodyPr/>
          <a:lstStyle>
            <a:lvl1pPr>
              <a:defRPr/>
            </a:lvl1pPr>
          </a:lstStyle>
          <a:p>
            <a:endParaRPr lang="zh-CN" altLang="zh-CN"/>
          </a:p>
        </p:txBody>
      </p:sp>
      <p:sp>
        <p:nvSpPr>
          <p:cNvPr id="8" name="页脚占位符 7"/>
          <p:cNvSpPr>
            <a:spLocks noGrp="1"/>
          </p:cNvSpPr>
          <p:nvPr>
            <p:ph type="ftr" sz="quarter" idx="11"/>
          </p:nvPr>
        </p:nvSpPr>
        <p:spPr>
          <a:xfrm>
            <a:off x="3124200" y="6245225"/>
            <a:ext cx="2895600" cy="476250"/>
          </a:xfrm>
        </p:spPr>
        <p:txBody>
          <a:bodyPr/>
          <a:lstStyle>
            <a:lvl1pPr>
              <a:defRPr/>
            </a:lvl1pPr>
          </a:lstStyle>
          <a:p>
            <a:endParaRPr lang="zh-CN" altLang="zh-CN"/>
          </a:p>
        </p:txBody>
      </p:sp>
      <p:sp>
        <p:nvSpPr>
          <p:cNvPr id="9" name="灯片编号占位符 8"/>
          <p:cNvSpPr>
            <a:spLocks noGrp="1"/>
          </p:cNvSpPr>
          <p:nvPr>
            <p:ph type="sldNum" sz="quarter" idx="12"/>
          </p:nvPr>
        </p:nvSpPr>
        <p:spPr>
          <a:xfrm>
            <a:off x="6553200" y="6245225"/>
            <a:ext cx="2133600" cy="476250"/>
          </a:xfrm>
        </p:spPr>
        <p:txBody>
          <a:bodyPr/>
          <a:lstStyle>
            <a:lvl1pPr>
              <a:defRPr/>
            </a:lvl1pPr>
          </a:lstStyle>
          <a:p>
            <a:fld id="{E46F8312-BE9E-4EA4-8A77-209A97D53C11}" type="slidenum">
              <a:rPr lang="zh-CN" altLang="zh-CN"/>
              <a:pPr/>
              <a:t>‹#›</a:t>
            </a:fld>
            <a:endParaRPr lang="zh-CN" altLang="zh-CN"/>
          </a:p>
        </p:txBody>
      </p:sp>
    </p:spTree>
    <p:extLst>
      <p:ext uri="{BB962C8B-B14F-4D97-AF65-F5344CB8AC3E}">
        <p14:creationId xmlns:p14="http://schemas.microsoft.com/office/powerpoint/2010/main" val="343080040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457200" y="1600200"/>
            <a:ext cx="8229600" cy="4525963"/>
          </a:xfrm>
        </p:spPr>
        <p:txBody>
          <a:bodyPr/>
          <a:lstStyle/>
          <a:p>
            <a:endParaRPr lang="zh-CN" altLang="en-US"/>
          </a:p>
        </p:txBody>
      </p:sp>
      <p:sp>
        <p:nvSpPr>
          <p:cNvPr id="4" name="日期占位符 3"/>
          <p:cNvSpPr>
            <a:spLocks noGrp="1"/>
          </p:cNvSpPr>
          <p:nvPr>
            <p:ph type="dt" sz="half" idx="10"/>
          </p:nvPr>
        </p:nvSpPr>
        <p:spPr>
          <a:xfrm>
            <a:off x="457200" y="6245225"/>
            <a:ext cx="2133600" cy="476250"/>
          </a:xfrm>
        </p:spPr>
        <p:txBody>
          <a:bodyPr/>
          <a:lstStyle>
            <a:lvl1pPr>
              <a:defRPr/>
            </a:lvl1pPr>
          </a:lstStyle>
          <a:p>
            <a:endParaRPr lang="zh-CN" altLang="zh-CN"/>
          </a:p>
        </p:txBody>
      </p:sp>
      <p:sp>
        <p:nvSpPr>
          <p:cNvPr id="5" name="页脚占位符 4"/>
          <p:cNvSpPr>
            <a:spLocks noGrp="1"/>
          </p:cNvSpPr>
          <p:nvPr>
            <p:ph type="ftr" sz="quarter" idx="11"/>
          </p:nvPr>
        </p:nvSpPr>
        <p:spPr>
          <a:xfrm>
            <a:off x="3124200" y="6245225"/>
            <a:ext cx="2895600" cy="476250"/>
          </a:xfrm>
        </p:spPr>
        <p:txBody>
          <a:bodyPr/>
          <a:lstStyle>
            <a:lvl1pPr>
              <a:defRPr/>
            </a:lvl1pPr>
          </a:lstStyle>
          <a:p>
            <a:endParaRPr lang="zh-CN" altLang="zh-CN"/>
          </a:p>
        </p:txBody>
      </p:sp>
      <p:sp>
        <p:nvSpPr>
          <p:cNvPr id="6" name="灯片编号占位符 5"/>
          <p:cNvSpPr>
            <a:spLocks noGrp="1"/>
          </p:cNvSpPr>
          <p:nvPr>
            <p:ph type="sldNum" sz="quarter" idx="12"/>
          </p:nvPr>
        </p:nvSpPr>
        <p:spPr>
          <a:xfrm>
            <a:off x="6553200" y="6245225"/>
            <a:ext cx="2133600" cy="476250"/>
          </a:xfrm>
        </p:spPr>
        <p:txBody>
          <a:bodyPr/>
          <a:lstStyle>
            <a:lvl1pPr>
              <a:defRPr/>
            </a:lvl1pPr>
          </a:lstStyle>
          <a:p>
            <a:fld id="{D0EAF8EF-3340-40A2-A5E3-4A95B4B4EA12}" type="slidenum">
              <a:rPr lang="zh-CN" altLang="zh-CN"/>
              <a:pPr/>
              <a:t>‹#›</a:t>
            </a:fld>
            <a:endParaRPr lang="zh-CN" altLang="zh-CN"/>
          </a:p>
        </p:txBody>
      </p:sp>
    </p:spTree>
    <p:extLst>
      <p:ext uri="{BB962C8B-B14F-4D97-AF65-F5344CB8AC3E}">
        <p14:creationId xmlns:p14="http://schemas.microsoft.com/office/powerpoint/2010/main" val="4200291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zh-CN" altLang="zh-CN"/>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59A9DCA1-4B2E-440F-9276-4CB88F42D214}" type="slidenum">
              <a:rPr lang="zh-CN" altLang="zh-CN"/>
              <a:pPr/>
              <a:t>‹#›</a:t>
            </a:fld>
            <a:endParaRPr lang="zh-CN" altLang="zh-CN"/>
          </a:p>
        </p:txBody>
      </p:sp>
    </p:spTree>
    <p:extLst>
      <p:ext uri="{BB962C8B-B14F-4D97-AF65-F5344CB8AC3E}">
        <p14:creationId xmlns:p14="http://schemas.microsoft.com/office/powerpoint/2010/main" val="39372061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zh-CN" altLang="zh-CN"/>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C78A4F7B-A6EE-48CE-BEA4-1B7163E20392}" type="slidenum">
              <a:rPr lang="zh-CN" altLang="zh-CN"/>
              <a:pPr/>
              <a:t>‹#›</a:t>
            </a:fld>
            <a:endParaRPr lang="zh-CN" altLang="zh-CN"/>
          </a:p>
        </p:txBody>
      </p:sp>
    </p:spTree>
    <p:extLst>
      <p:ext uri="{BB962C8B-B14F-4D97-AF65-F5344CB8AC3E}">
        <p14:creationId xmlns:p14="http://schemas.microsoft.com/office/powerpoint/2010/main" val="28160733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zh-CN" altLang="zh-CN"/>
          </a:p>
        </p:txBody>
      </p:sp>
      <p:sp>
        <p:nvSpPr>
          <p:cNvPr id="6" name="页脚占位符 5"/>
          <p:cNvSpPr>
            <a:spLocks noGrp="1"/>
          </p:cNvSpPr>
          <p:nvPr>
            <p:ph type="ftr" sz="quarter" idx="11"/>
          </p:nvPr>
        </p:nvSpPr>
        <p:spPr/>
        <p:txBody>
          <a:bodyPr/>
          <a:lstStyle>
            <a:lvl1pPr>
              <a:defRPr/>
            </a:lvl1pPr>
          </a:lstStyle>
          <a:p>
            <a:endParaRPr lang="zh-CN" altLang="zh-CN"/>
          </a:p>
        </p:txBody>
      </p:sp>
      <p:sp>
        <p:nvSpPr>
          <p:cNvPr id="7" name="灯片编号占位符 6"/>
          <p:cNvSpPr>
            <a:spLocks noGrp="1"/>
          </p:cNvSpPr>
          <p:nvPr>
            <p:ph type="sldNum" sz="quarter" idx="12"/>
          </p:nvPr>
        </p:nvSpPr>
        <p:spPr/>
        <p:txBody>
          <a:bodyPr/>
          <a:lstStyle>
            <a:lvl1pPr>
              <a:defRPr/>
            </a:lvl1pPr>
          </a:lstStyle>
          <a:p>
            <a:fld id="{FF898EA1-22A6-47EF-AE03-221BDF534CD3}" type="slidenum">
              <a:rPr lang="zh-CN" altLang="zh-CN"/>
              <a:pPr/>
              <a:t>‹#›</a:t>
            </a:fld>
            <a:endParaRPr lang="zh-CN" altLang="zh-CN"/>
          </a:p>
        </p:txBody>
      </p:sp>
    </p:spTree>
    <p:extLst>
      <p:ext uri="{BB962C8B-B14F-4D97-AF65-F5344CB8AC3E}">
        <p14:creationId xmlns:p14="http://schemas.microsoft.com/office/powerpoint/2010/main" val="6947596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zh-CN" altLang="zh-CN"/>
          </a:p>
        </p:txBody>
      </p:sp>
      <p:sp>
        <p:nvSpPr>
          <p:cNvPr id="8" name="页脚占位符 7"/>
          <p:cNvSpPr>
            <a:spLocks noGrp="1"/>
          </p:cNvSpPr>
          <p:nvPr>
            <p:ph type="ftr" sz="quarter" idx="11"/>
          </p:nvPr>
        </p:nvSpPr>
        <p:spPr/>
        <p:txBody>
          <a:bodyPr/>
          <a:lstStyle>
            <a:lvl1pPr>
              <a:defRPr/>
            </a:lvl1pPr>
          </a:lstStyle>
          <a:p>
            <a:endParaRPr lang="zh-CN" altLang="zh-CN"/>
          </a:p>
        </p:txBody>
      </p:sp>
      <p:sp>
        <p:nvSpPr>
          <p:cNvPr id="9" name="灯片编号占位符 8"/>
          <p:cNvSpPr>
            <a:spLocks noGrp="1"/>
          </p:cNvSpPr>
          <p:nvPr>
            <p:ph type="sldNum" sz="quarter" idx="12"/>
          </p:nvPr>
        </p:nvSpPr>
        <p:spPr/>
        <p:txBody>
          <a:bodyPr/>
          <a:lstStyle>
            <a:lvl1pPr>
              <a:defRPr/>
            </a:lvl1pPr>
          </a:lstStyle>
          <a:p>
            <a:fld id="{54ADEBF7-507A-4005-BEB1-F8DE99E81A07}" type="slidenum">
              <a:rPr lang="zh-CN" altLang="zh-CN"/>
              <a:pPr/>
              <a:t>‹#›</a:t>
            </a:fld>
            <a:endParaRPr lang="zh-CN" altLang="zh-CN"/>
          </a:p>
        </p:txBody>
      </p:sp>
    </p:spTree>
    <p:extLst>
      <p:ext uri="{BB962C8B-B14F-4D97-AF65-F5344CB8AC3E}">
        <p14:creationId xmlns:p14="http://schemas.microsoft.com/office/powerpoint/2010/main" val="26664742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zh-CN" altLang="zh-CN"/>
          </a:p>
        </p:txBody>
      </p:sp>
      <p:sp>
        <p:nvSpPr>
          <p:cNvPr id="4" name="页脚占位符 3"/>
          <p:cNvSpPr>
            <a:spLocks noGrp="1"/>
          </p:cNvSpPr>
          <p:nvPr>
            <p:ph type="ftr" sz="quarter" idx="11"/>
          </p:nvPr>
        </p:nvSpPr>
        <p:spPr/>
        <p:txBody>
          <a:bodyPr/>
          <a:lstStyle>
            <a:lvl1pPr>
              <a:defRPr/>
            </a:lvl1pPr>
          </a:lstStyle>
          <a:p>
            <a:endParaRPr lang="zh-CN" altLang="zh-CN"/>
          </a:p>
        </p:txBody>
      </p:sp>
      <p:sp>
        <p:nvSpPr>
          <p:cNvPr id="5" name="灯片编号占位符 4"/>
          <p:cNvSpPr>
            <a:spLocks noGrp="1"/>
          </p:cNvSpPr>
          <p:nvPr>
            <p:ph type="sldNum" sz="quarter" idx="12"/>
          </p:nvPr>
        </p:nvSpPr>
        <p:spPr/>
        <p:txBody>
          <a:bodyPr/>
          <a:lstStyle>
            <a:lvl1pPr>
              <a:defRPr/>
            </a:lvl1pPr>
          </a:lstStyle>
          <a:p>
            <a:fld id="{E9B35007-F94D-49E5-99E5-87E100C3A61E}" type="slidenum">
              <a:rPr lang="zh-CN" altLang="zh-CN"/>
              <a:pPr/>
              <a:t>‹#›</a:t>
            </a:fld>
            <a:endParaRPr lang="zh-CN" altLang="zh-CN"/>
          </a:p>
        </p:txBody>
      </p:sp>
    </p:spTree>
    <p:extLst>
      <p:ext uri="{BB962C8B-B14F-4D97-AF65-F5344CB8AC3E}">
        <p14:creationId xmlns:p14="http://schemas.microsoft.com/office/powerpoint/2010/main" val="25072836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zh-CN" altLang="zh-CN"/>
          </a:p>
        </p:txBody>
      </p:sp>
      <p:sp>
        <p:nvSpPr>
          <p:cNvPr id="3" name="页脚占位符 2"/>
          <p:cNvSpPr>
            <a:spLocks noGrp="1"/>
          </p:cNvSpPr>
          <p:nvPr>
            <p:ph type="ftr" sz="quarter" idx="11"/>
          </p:nvPr>
        </p:nvSpPr>
        <p:spPr/>
        <p:txBody>
          <a:bodyPr/>
          <a:lstStyle>
            <a:lvl1pPr>
              <a:defRPr/>
            </a:lvl1pPr>
          </a:lstStyle>
          <a:p>
            <a:endParaRPr lang="zh-CN" altLang="zh-CN"/>
          </a:p>
        </p:txBody>
      </p:sp>
      <p:sp>
        <p:nvSpPr>
          <p:cNvPr id="4" name="灯片编号占位符 3"/>
          <p:cNvSpPr>
            <a:spLocks noGrp="1"/>
          </p:cNvSpPr>
          <p:nvPr>
            <p:ph type="sldNum" sz="quarter" idx="12"/>
          </p:nvPr>
        </p:nvSpPr>
        <p:spPr/>
        <p:txBody>
          <a:bodyPr/>
          <a:lstStyle>
            <a:lvl1pPr>
              <a:defRPr/>
            </a:lvl1pPr>
          </a:lstStyle>
          <a:p>
            <a:fld id="{69BB09B1-3527-4614-8715-305F686853C2}" type="slidenum">
              <a:rPr lang="zh-CN" altLang="zh-CN"/>
              <a:pPr/>
              <a:t>‹#›</a:t>
            </a:fld>
            <a:endParaRPr lang="zh-CN" altLang="zh-CN"/>
          </a:p>
        </p:txBody>
      </p:sp>
    </p:spTree>
    <p:extLst>
      <p:ext uri="{BB962C8B-B14F-4D97-AF65-F5344CB8AC3E}">
        <p14:creationId xmlns:p14="http://schemas.microsoft.com/office/powerpoint/2010/main" val="36387969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zh-CN" altLang="zh-CN"/>
          </a:p>
        </p:txBody>
      </p:sp>
      <p:sp>
        <p:nvSpPr>
          <p:cNvPr id="6" name="页脚占位符 5"/>
          <p:cNvSpPr>
            <a:spLocks noGrp="1"/>
          </p:cNvSpPr>
          <p:nvPr>
            <p:ph type="ftr" sz="quarter" idx="11"/>
          </p:nvPr>
        </p:nvSpPr>
        <p:spPr/>
        <p:txBody>
          <a:bodyPr/>
          <a:lstStyle>
            <a:lvl1pPr>
              <a:defRPr/>
            </a:lvl1pPr>
          </a:lstStyle>
          <a:p>
            <a:endParaRPr lang="zh-CN" altLang="zh-CN"/>
          </a:p>
        </p:txBody>
      </p:sp>
      <p:sp>
        <p:nvSpPr>
          <p:cNvPr id="7" name="灯片编号占位符 6"/>
          <p:cNvSpPr>
            <a:spLocks noGrp="1"/>
          </p:cNvSpPr>
          <p:nvPr>
            <p:ph type="sldNum" sz="quarter" idx="12"/>
          </p:nvPr>
        </p:nvSpPr>
        <p:spPr/>
        <p:txBody>
          <a:bodyPr/>
          <a:lstStyle>
            <a:lvl1pPr>
              <a:defRPr/>
            </a:lvl1pPr>
          </a:lstStyle>
          <a:p>
            <a:fld id="{37F05B00-E726-4B51-B983-E57B38F18726}" type="slidenum">
              <a:rPr lang="zh-CN" altLang="zh-CN"/>
              <a:pPr/>
              <a:t>‹#›</a:t>
            </a:fld>
            <a:endParaRPr lang="zh-CN" altLang="zh-CN"/>
          </a:p>
        </p:txBody>
      </p:sp>
    </p:spTree>
    <p:extLst>
      <p:ext uri="{BB962C8B-B14F-4D97-AF65-F5344CB8AC3E}">
        <p14:creationId xmlns:p14="http://schemas.microsoft.com/office/powerpoint/2010/main" val="34984081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zh-CN" altLang="zh-CN"/>
          </a:p>
        </p:txBody>
      </p:sp>
      <p:sp>
        <p:nvSpPr>
          <p:cNvPr id="6" name="页脚占位符 5"/>
          <p:cNvSpPr>
            <a:spLocks noGrp="1"/>
          </p:cNvSpPr>
          <p:nvPr>
            <p:ph type="ftr" sz="quarter" idx="11"/>
          </p:nvPr>
        </p:nvSpPr>
        <p:spPr/>
        <p:txBody>
          <a:bodyPr/>
          <a:lstStyle>
            <a:lvl1pPr>
              <a:defRPr/>
            </a:lvl1pPr>
          </a:lstStyle>
          <a:p>
            <a:endParaRPr lang="zh-CN" altLang="zh-CN"/>
          </a:p>
        </p:txBody>
      </p:sp>
      <p:sp>
        <p:nvSpPr>
          <p:cNvPr id="7" name="灯片编号占位符 6"/>
          <p:cNvSpPr>
            <a:spLocks noGrp="1"/>
          </p:cNvSpPr>
          <p:nvPr>
            <p:ph type="sldNum" sz="quarter" idx="12"/>
          </p:nvPr>
        </p:nvSpPr>
        <p:spPr/>
        <p:txBody>
          <a:bodyPr/>
          <a:lstStyle>
            <a:lvl1pPr>
              <a:defRPr/>
            </a:lvl1pPr>
          </a:lstStyle>
          <a:p>
            <a:fld id="{043A4C05-2715-430C-B8DD-1C0CE4A0F9AE}" type="slidenum">
              <a:rPr lang="zh-CN" altLang="zh-CN"/>
              <a:pPr/>
              <a:t>‹#›</a:t>
            </a:fld>
            <a:endParaRPr lang="zh-CN" altLang="zh-CN"/>
          </a:p>
        </p:txBody>
      </p:sp>
    </p:spTree>
    <p:extLst>
      <p:ext uri="{BB962C8B-B14F-4D97-AF65-F5344CB8AC3E}">
        <p14:creationId xmlns:p14="http://schemas.microsoft.com/office/powerpoint/2010/main" val="1358703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8"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endParaRPr lang="zh-CN" altLang="zh-CN"/>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endParaRPr lang="zh-CN" altLang="zh-CN"/>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fld id="{B979C549-D38D-4BB6-AA06-B0CA5494AD13}" type="slidenum">
              <a:rPr lang="zh-CN" altLang="zh-CN"/>
              <a:pPr/>
              <a:t>‹#›</a:t>
            </a:fld>
            <a:endParaRPr lang="zh-CN"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itchFamily="34" charset="0"/>
          <a:ea typeface="宋体" pitchFamily="2" charset="-122"/>
        </a:defRPr>
      </a:lvl2pPr>
      <a:lvl3pPr algn="ctr" rtl="0" fontAlgn="base">
        <a:spcBef>
          <a:spcPct val="0"/>
        </a:spcBef>
        <a:spcAft>
          <a:spcPct val="0"/>
        </a:spcAft>
        <a:defRPr sz="4400">
          <a:solidFill>
            <a:schemeClr val="tx2"/>
          </a:solidFill>
          <a:latin typeface="Arial" pitchFamily="34" charset="0"/>
          <a:ea typeface="宋体" pitchFamily="2" charset="-122"/>
        </a:defRPr>
      </a:lvl3pPr>
      <a:lvl4pPr algn="ctr" rtl="0" fontAlgn="base">
        <a:spcBef>
          <a:spcPct val="0"/>
        </a:spcBef>
        <a:spcAft>
          <a:spcPct val="0"/>
        </a:spcAft>
        <a:defRPr sz="4400">
          <a:solidFill>
            <a:schemeClr val="tx2"/>
          </a:solidFill>
          <a:latin typeface="Arial" pitchFamily="34" charset="0"/>
          <a:ea typeface="宋体" pitchFamily="2" charset="-122"/>
        </a:defRPr>
      </a:lvl4pPr>
      <a:lvl5pPr algn="ctr" rtl="0" fontAlgn="base">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70.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 Id="rId5" Type="http://schemas.openxmlformats.org/officeDocument/2006/relationships/image" Target="../media/image21.jpeg"/><Relationship Id="rId4" Type="http://schemas.openxmlformats.org/officeDocument/2006/relationships/image" Target="../media/image20.jpeg"/></Relationships>
</file>

<file path=ppt/slides/_rels/slide3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43.png"/><Relationship Id="rId1" Type="http://schemas.openxmlformats.org/officeDocument/2006/relationships/slideLayout" Target="../slideLayouts/slideLayout2.xml"/><Relationship Id="rId4" Type="http://schemas.openxmlformats.org/officeDocument/2006/relationships/image" Target="../media/image28.jpeg"/></Relationships>
</file>

<file path=ppt/slides/_rels/slide3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2.xml"/><Relationship Id="rId6" Type="http://schemas.openxmlformats.org/officeDocument/2006/relationships/image" Target="../media/image42.jpeg"/><Relationship Id="rId5" Type="http://schemas.openxmlformats.org/officeDocument/2006/relationships/image" Target="../media/image41.jpeg"/><Relationship Id="rId4" Type="http://schemas.openxmlformats.org/officeDocument/2006/relationships/image" Target="../media/image40.jpe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s>
</file>

<file path=ppt/slides/_rels/slide60.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467544" y="1268760"/>
            <a:ext cx="8205787" cy="2332037"/>
          </a:xfrm>
        </p:spPr>
        <p:txBody>
          <a:bodyPr/>
          <a:lstStyle/>
          <a:p>
            <a:r>
              <a:rPr lang="zh-CN" altLang="en-US" sz="3200" dirty="0"/>
              <a:t>2012年“深圳杯”全国大学生数学建模夏令营</a:t>
            </a:r>
            <a:br>
              <a:rPr lang="zh-CN" altLang="en-US" sz="3200" dirty="0"/>
            </a:br>
            <a:r>
              <a:rPr lang="zh-CN" altLang="en-US" sz="3200" dirty="0"/>
              <a:t>A题：深圳人口与医疗需求预测模型报告</a:t>
            </a:r>
          </a:p>
        </p:txBody>
      </p:sp>
      <p:sp>
        <p:nvSpPr>
          <p:cNvPr id="3075" name="Rectangle 3"/>
          <p:cNvSpPr>
            <a:spLocks noGrp="1" noChangeArrowheads="1"/>
          </p:cNvSpPr>
          <p:nvPr>
            <p:ph type="subTitle" idx="1"/>
          </p:nvPr>
        </p:nvSpPr>
        <p:spPr>
          <a:xfrm>
            <a:off x="1547664" y="3717032"/>
            <a:ext cx="6400800" cy="1944216"/>
          </a:xfrm>
        </p:spPr>
        <p:txBody>
          <a:bodyPr/>
          <a:lstStyle/>
          <a:p>
            <a:r>
              <a:rPr lang="zh-CN" altLang="en-US" sz="2400" dirty="0" smtClean="0">
                <a:latin typeface="华文行楷" pitchFamily="2" charset="-122"/>
                <a:ea typeface="华文行楷" pitchFamily="2" charset="-122"/>
              </a:rPr>
              <a:t>学校：中山大学</a:t>
            </a:r>
            <a:endParaRPr lang="en-US" altLang="zh-CN" sz="2400" dirty="0" smtClean="0">
              <a:latin typeface="华文行楷" pitchFamily="2" charset="-122"/>
              <a:ea typeface="华文行楷" pitchFamily="2" charset="-122"/>
            </a:endParaRPr>
          </a:p>
          <a:p>
            <a:r>
              <a:rPr lang="zh-CN" altLang="en-US" sz="2400" dirty="0" smtClean="0">
                <a:latin typeface="华文行楷" pitchFamily="2" charset="-122"/>
                <a:ea typeface="华文行楷" pitchFamily="2" charset="-122"/>
              </a:rPr>
              <a:t>陈贤煜</a:t>
            </a:r>
            <a:r>
              <a:rPr lang="zh-CN" altLang="en-US" sz="2400" dirty="0">
                <a:latin typeface="华文行楷" pitchFamily="2" charset="-122"/>
                <a:ea typeface="华文行楷" pitchFamily="2" charset="-122"/>
              </a:rPr>
              <a:t>：信息科学与技术学院</a:t>
            </a:r>
            <a:endParaRPr lang="en-US" altLang="zh-CN" sz="2400" dirty="0">
              <a:latin typeface="华文行楷" pitchFamily="2" charset="-122"/>
              <a:ea typeface="华文行楷" pitchFamily="2" charset="-122"/>
            </a:endParaRPr>
          </a:p>
          <a:p>
            <a:r>
              <a:rPr lang="zh-CN" altLang="en-US" sz="2400" dirty="0">
                <a:latin typeface="华文行楷" pitchFamily="2" charset="-122"/>
                <a:ea typeface="华文行楷" pitchFamily="2" charset="-122"/>
              </a:rPr>
              <a:t> </a:t>
            </a:r>
            <a:r>
              <a:rPr lang="zh-CN" altLang="en-US" sz="2400" dirty="0" smtClean="0">
                <a:latin typeface="华文行楷" pitchFamily="2" charset="-122"/>
                <a:ea typeface="华文行楷" pitchFamily="2" charset="-122"/>
              </a:rPr>
              <a:t>蔡鲲翼：</a:t>
            </a:r>
            <a:r>
              <a:rPr lang="zh-CN" altLang="en-US" sz="2400" dirty="0">
                <a:latin typeface="华文行楷" pitchFamily="2" charset="-122"/>
                <a:ea typeface="华文行楷" pitchFamily="2" charset="-122"/>
              </a:rPr>
              <a:t>信息科学与技术学院</a:t>
            </a:r>
            <a:endParaRPr lang="en-US" altLang="zh-CN" sz="2400" dirty="0">
              <a:latin typeface="华文行楷" pitchFamily="2" charset="-122"/>
              <a:ea typeface="华文行楷" pitchFamily="2" charset="-122"/>
            </a:endParaRPr>
          </a:p>
          <a:p>
            <a:r>
              <a:rPr lang="zh-CN" altLang="en-US" sz="2400" dirty="0">
                <a:latin typeface="华文行楷" pitchFamily="2" charset="-122"/>
                <a:ea typeface="华文行楷" pitchFamily="2" charset="-122"/>
              </a:rPr>
              <a:t>吴松蔚：</a:t>
            </a:r>
            <a:r>
              <a:rPr lang="zh-CN" altLang="en-US" sz="2400" dirty="0">
                <a:solidFill>
                  <a:srgbClr val="000000"/>
                </a:solidFill>
                <a:latin typeface="华文行楷" pitchFamily="2" charset="-122"/>
                <a:ea typeface="华文行楷" pitchFamily="2" charset="-122"/>
              </a:rPr>
              <a:t>数学与计算科学学院 </a:t>
            </a:r>
            <a:endParaRPr lang="zh-CN" altLang="en-US" sz="2400" dirty="0">
              <a:latin typeface="华文行楷" pitchFamily="2" charset="-122"/>
              <a:ea typeface="华文行楷" pitchFamily="2" charset="-122"/>
            </a:endParaRPr>
          </a:p>
          <a:p>
            <a:endParaRPr lang="zh-CN" altLang="en-US"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1000"/>
                                        <p:tgtEl>
                                          <p:spTgt spid="3074"/>
                                        </p:tgtEl>
                                      </p:cBhvr>
                                    </p:animEffect>
                                    <p:anim calcmode="lin" valueType="num">
                                      <p:cBhvr>
                                        <p:cTn id="8" dur="1000" fill="hold"/>
                                        <p:tgtEl>
                                          <p:spTgt spid="3074"/>
                                        </p:tgtEl>
                                        <p:attrNameLst>
                                          <p:attrName>ppt_x</p:attrName>
                                        </p:attrNameLst>
                                      </p:cBhvr>
                                      <p:tavLst>
                                        <p:tav tm="0">
                                          <p:val>
                                            <p:strVal val="#ppt_x"/>
                                          </p:val>
                                        </p:tav>
                                        <p:tav tm="100000">
                                          <p:val>
                                            <p:strVal val="#ppt_x"/>
                                          </p:val>
                                        </p:tav>
                                      </p:tavLst>
                                    </p:anim>
                                    <p:anim calcmode="lin" valueType="num">
                                      <p:cBhvr>
                                        <p:cTn id="9" dur="1000" fill="hold"/>
                                        <p:tgtEl>
                                          <p:spTgt spid="307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075">
                                            <p:txEl>
                                              <p:pRg st="0" end="0"/>
                                            </p:txEl>
                                          </p:spTgt>
                                        </p:tgtEl>
                                        <p:attrNameLst>
                                          <p:attrName>style.visibility</p:attrName>
                                        </p:attrNameLst>
                                      </p:cBhvr>
                                      <p:to>
                                        <p:strVal val="visible"/>
                                      </p:to>
                                    </p:set>
                                    <p:animEffect transition="in" filter="fade">
                                      <p:cBhvr>
                                        <p:cTn id="14" dur="1000"/>
                                        <p:tgtEl>
                                          <p:spTgt spid="3075">
                                            <p:txEl>
                                              <p:pRg st="0" end="0"/>
                                            </p:txEl>
                                          </p:spTgt>
                                        </p:tgtEl>
                                      </p:cBhvr>
                                    </p:animEffect>
                                    <p:anim calcmode="lin" valueType="num">
                                      <p:cBhvr>
                                        <p:cTn id="15" dur="1000" fill="hold"/>
                                        <p:tgtEl>
                                          <p:spTgt spid="3075">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07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075">
                                            <p:txEl>
                                              <p:pRg st="1" end="1"/>
                                            </p:txEl>
                                          </p:spTgt>
                                        </p:tgtEl>
                                        <p:attrNameLst>
                                          <p:attrName>style.visibility</p:attrName>
                                        </p:attrNameLst>
                                      </p:cBhvr>
                                      <p:to>
                                        <p:strVal val="visible"/>
                                      </p:to>
                                    </p:set>
                                    <p:animEffect transition="in" filter="fade">
                                      <p:cBhvr>
                                        <p:cTn id="21" dur="1000"/>
                                        <p:tgtEl>
                                          <p:spTgt spid="3075">
                                            <p:txEl>
                                              <p:pRg st="1" end="1"/>
                                            </p:txEl>
                                          </p:spTgt>
                                        </p:tgtEl>
                                      </p:cBhvr>
                                    </p:animEffect>
                                    <p:anim calcmode="lin" valueType="num">
                                      <p:cBhvr>
                                        <p:cTn id="22" dur="1000" fill="hold"/>
                                        <p:tgtEl>
                                          <p:spTgt spid="3075">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307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075">
                                            <p:txEl>
                                              <p:pRg st="2" end="2"/>
                                            </p:txEl>
                                          </p:spTgt>
                                        </p:tgtEl>
                                        <p:attrNameLst>
                                          <p:attrName>style.visibility</p:attrName>
                                        </p:attrNameLst>
                                      </p:cBhvr>
                                      <p:to>
                                        <p:strVal val="visible"/>
                                      </p:to>
                                    </p:set>
                                    <p:animEffect transition="in" filter="fade">
                                      <p:cBhvr>
                                        <p:cTn id="28" dur="1000"/>
                                        <p:tgtEl>
                                          <p:spTgt spid="3075">
                                            <p:txEl>
                                              <p:pRg st="2" end="2"/>
                                            </p:txEl>
                                          </p:spTgt>
                                        </p:tgtEl>
                                      </p:cBhvr>
                                    </p:animEffect>
                                    <p:anim calcmode="lin" valueType="num">
                                      <p:cBhvr>
                                        <p:cTn id="29" dur="1000" fill="hold"/>
                                        <p:tgtEl>
                                          <p:spTgt spid="3075">
                                            <p:txEl>
                                              <p:pRg st="2" end="2"/>
                                            </p:txEl>
                                          </p:spTgt>
                                        </p:tgtEl>
                                        <p:attrNameLst>
                                          <p:attrName>ppt_x</p:attrName>
                                        </p:attrNameLst>
                                      </p:cBhvr>
                                      <p:tavLst>
                                        <p:tav tm="0">
                                          <p:val>
                                            <p:strVal val="#ppt_x"/>
                                          </p:val>
                                        </p:tav>
                                        <p:tav tm="100000">
                                          <p:val>
                                            <p:strVal val="#ppt_x"/>
                                          </p:val>
                                        </p:tav>
                                      </p:tavLst>
                                    </p:anim>
                                    <p:anim calcmode="lin" valueType="num">
                                      <p:cBhvr>
                                        <p:cTn id="30" dur="1000" fill="hold"/>
                                        <p:tgtEl>
                                          <p:spTgt spid="307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075">
                                            <p:txEl>
                                              <p:pRg st="3" end="3"/>
                                            </p:txEl>
                                          </p:spTgt>
                                        </p:tgtEl>
                                        <p:attrNameLst>
                                          <p:attrName>style.visibility</p:attrName>
                                        </p:attrNameLst>
                                      </p:cBhvr>
                                      <p:to>
                                        <p:strVal val="visible"/>
                                      </p:to>
                                    </p:set>
                                    <p:animEffect transition="in" filter="fade">
                                      <p:cBhvr>
                                        <p:cTn id="35" dur="1000"/>
                                        <p:tgtEl>
                                          <p:spTgt spid="3075">
                                            <p:txEl>
                                              <p:pRg st="3" end="3"/>
                                            </p:txEl>
                                          </p:spTgt>
                                        </p:tgtEl>
                                      </p:cBhvr>
                                    </p:animEffect>
                                    <p:anim calcmode="lin" valueType="num">
                                      <p:cBhvr>
                                        <p:cTn id="36" dur="1000" fill="hold"/>
                                        <p:tgtEl>
                                          <p:spTgt spid="3075">
                                            <p:txEl>
                                              <p:pRg st="3" end="3"/>
                                            </p:txEl>
                                          </p:spTgt>
                                        </p:tgtEl>
                                        <p:attrNameLst>
                                          <p:attrName>ppt_x</p:attrName>
                                        </p:attrNameLst>
                                      </p:cBhvr>
                                      <p:tavLst>
                                        <p:tav tm="0">
                                          <p:val>
                                            <p:strVal val="#ppt_x"/>
                                          </p:val>
                                        </p:tav>
                                        <p:tav tm="100000">
                                          <p:val>
                                            <p:strVal val="#ppt_x"/>
                                          </p:val>
                                        </p:tav>
                                      </p:tavLst>
                                    </p:anim>
                                    <p:anim calcmode="lin" valueType="num">
                                      <p:cBhvr>
                                        <p:cTn id="37" dur="1000" fill="hold"/>
                                        <p:tgtEl>
                                          <p:spTgt spid="3075">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4" grpId="0"/>
      <p:bldP spid="3075"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分析户籍人口所需的数据</a:t>
            </a:r>
            <a:endParaRPr lang="zh-CN" altLang="en-US" dirty="0"/>
          </a:p>
        </p:txBody>
      </p:sp>
      <p:graphicFrame>
        <p:nvGraphicFramePr>
          <p:cNvPr id="4" name="内容占位符 3"/>
          <p:cNvGraphicFramePr>
            <a:graphicFrameLocks noGrp="1"/>
          </p:cNvGraphicFramePr>
          <p:nvPr>
            <p:ph idx="1"/>
            <p:extLst>
              <p:ext uri="{D42A27DB-BD31-4B8C-83A1-F6EECF244321}">
                <p14:modId xmlns:p14="http://schemas.microsoft.com/office/powerpoint/2010/main" val="4185353238"/>
              </p:ext>
            </p:extLst>
          </p:nvPr>
        </p:nvGraphicFramePr>
        <p:xfrm>
          <a:off x="683568" y="1340768"/>
          <a:ext cx="7488832" cy="4450092"/>
        </p:xfrm>
        <a:graphic>
          <a:graphicData uri="http://schemas.openxmlformats.org/drawingml/2006/table">
            <a:tbl>
              <a:tblPr firstRow="1" firstCol="1" bandRow="1">
                <a:tableStyleId>{5C22544A-7EE6-4342-B048-85BDC9FD1C3A}</a:tableStyleId>
              </a:tblPr>
              <a:tblGrid>
                <a:gridCol w="715770"/>
                <a:gridCol w="748430"/>
                <a:gridCol w="858200"/>
                <a:gridCol w="858200"/>
                <a:gridCol w="1079554"/>
                <a:gridCol w="968875"/>
                <a:gridCol w="1103140"/>
                <a:gridCol w="1156663"/>
              </a:tblGrid>
              <a:tr h="648072">
                <a:tc>
                  <a:txBody>
                    <a:bodyPr/>
                    <a:lstStyle/>
                    <a:p>
                      <a:pPr algn="ctr">
                        <a:spcAft>
                          <a:spcPts val="0"/>
                        </a:spcAft>
                      </a:pPr>
                      <a:r>
                        <a:rPr lang="zh-CN" sz="1100" b="1" kern="100" dirty="0">
                          <a:solidFill>
                            <a:schemeClr val="tx2"/>
                          </a:solidFill>
                          <a:effectLst/>
                        </a:rPr>
                        <a:t>年份</a:t>
                      </a:r>
                      <a:endParaRPr lang="zh-CN" sz="1050" b="1" kern="100" dirty="0">
                        <a:solidFill>
                          <a:schemeClr val="tx2"/>
                        </a:solidFill>
                        <a:effectLst/>
                        <a:latin typeface="Calibri"/>
                        <a:ea typeface="宋体"/>
                        <a:cs typeface="Times New Roman"/>
                      </a:endParaRPr>
                    </a:p>
                  </a:txBody>
                  <a:tcPr marL="31699" marR="31699" marT="0" marB="0" anchor="ctr"/>
                </a:tc>
                <a:tc>
                  <a:txBody>
                    <a:bodyPr/>
                    <a:lstStyle/>
                    <a:p>
                      <a:pPr algn="ctr">
                        <a:spcAft>
                          <a:spcPts val="0"/>
                        </a:spcAft>
                      </a:pPr>
                      <a:r>
                        <a:rPr lang="zh-CN" sz="1100" b="1" kern="100" dirty="0">
                          <a:solidFill>
                            <a:schemeClr val="tx2"/>
                          </a:solidFill>
                          <a:effectLst/>
                        </a:rPr>
                        <a:t>普通高等学校在校学生数</a:t>
                      </a:r>
                      <a:endParaRPr lang="zh-CN" sz="1050" b="1" kern="100" dirty="0">
                        <a:solidFill>
                          <a:schemeClr val="tx2"/>
                        </a:solidFill>
                        <a:effectLst/>
                        <a:latin typeface="Calibri"/>
                        <a:ea typeface="宋体"/>
                        <a:cs typeface="Times New Roman"/>
                      </a:endParaRPr>
                    </a:p>
                  </a:txBody>
                  <a:tcPr marL="31699" marR="31699" marT="0" marB="0"/>
                </a:tc>
                <a:tc>
                  <a:txBody>
                    <a:bodyPr/>
                    <a:lstStyle/>
                    <a:p>
                      <a:pPr algn="ctr">
                        <a:spcAft>
                          <a:spcPts val="0"/>
                        </a:spcAft>
                      </a:pPr>
                      <a:r>
                        <a:rPr lang="zh-CN" sz="1100" b="1" kern="100" dirty="0">
                          <a:solidFill>
                            <a:schemeClr val="tx2"/>
                          </a:solidFill>
                          <a:effectLst/>
                        </a:rPr>
                        <a:t>普通中学在校学生数</a:t>
                      </a:r>
                      <a:endParaRPr lang="zh-CN" sz="1050" b="1" kern="100" dirty="0">
                        <a:solidFill>
                          <a:schemeClr val="tx2"/>
                        </a:solidFill>
                        <a:effectLst/>
                        <a:latin typeface="Calibri"/>
                        <a:ea typeface="宋体"/>
                        <a:cs typeface="Times New Roman"/>
                      </a:endParaRPr>
                    </a:p>
                  </a:txBody>
                  <a:tcPr marL="31699" marR="31699" marT="0" marB="0"/>
                </a:tc>
                <a:tc>
                  <a:txBody>
                    <a:bodyPr/>
                    <a:lstStyle/>
                    <a:p>
                      <a:pPr algn="ctr">
                        <a:spcAft>
                          <a:spcPts val="0"/>
                        </a:spcAft>
                      </a:pPr>
                      <a:r>
                        <a:rPr lang="zh-CN" sz="1100" b="1" kern="100">
                          <a:solidFill>
                            <a:schemeClr val="tx2"/>
                          </a:solidFill>
                          <a:effectLst/>
                        </a:rPr>
                        <a:t>小学在校学生数</a:t>
                      </a:r>
                      <a:endParaRPr lang="zh-CN" sz="1050" b="1" kern="100">
                        <a:solidFill>
                          <a:schemeClr val="tx2"/>
                        </a:solidFill>
                        <a:effectLst/>
                        <a:latin typeface="Calibri"/>
                        <a:ea typeface="宋体"/>
                        <a:cs typeface="Times New Roman"/>
                      </a:endParaRPr>
                    </a:p>
                  </a:txBody>
                  <a:tcPr marL="31699" marR="31699" marT="0" marB="0"/>
                </a:tc>
                <a:tc>
                  <a:txBody>
                    <a:bodyPr/>
                    <a:lstStyle/>
                    <a:p>
                      <a:pPr algn="ctr">
                        <a:spcAft>
                          <a:spcPts val="0"/>
                        </a:spcAft>
                      </a:pPr>
                      <a:r>
                        <a:rPr lang="zh-CN" sz="1100" b="1" kern="100">
                          <a:solidFill>
                            <a:schemeClr val="tx2"/>
                          </a:solidFill>
                          <a:effectLst/>
                        </a:rPr>
                        <a:t>全社会固定资产投资额（万元）</a:t>
                      </a:r>
                      <a:endParaRPr lang="zh-CN" sz="1050" b="1" kern="100">
                        <a:solidFill>
                          <a:schemeClr val="tx2"/>
                        </a:solidFill>
                        <a:effectLst/>
                        <a:latin typeface="Calibri"/>
                        <a:ea typeface="宋体"/>
                        <a:cs typeface="Times New Roman"/>
                      </a:endParaRPr>
                    </a:p>
                  </a:txBody>
                  <a:tcPr marL="31699" marR="31699" marT="0" marB="0"/>
                </a:tc>
                <a:tc>
                  <a:txBody>
                    <a:bodyPr/>
                    <a:lstStyle/>
                    <a:p>
                      <a:pPr algn="ctr">
                        <a:spcAft>
                          <a:spcPts val="0"/>
                        </a:spcAft>
                      </a:pPr>
                      <a:r>
                        <a:rPr lang="zh-CN" sz="1100" b="1" kern="100">
                          <a:solidFill>
                            <a:schemeClr val="tx2"/>
                          </a:solidFill>
                          <a:effectLst/>
                        </a:rPr>
                        <a:t>房地产开发投资</a:t>
                      </a:r>
                      <a:endParaRPr lang="zh-CN" sz="1050" b="1" kern="100">
                        <a:solidFill>
                          <a:schemeClr val="tx2"/>
                        </a:solidFill>
                        <a:effectLst/>
                        <a:latin typeface="Calibri"/>
                        <a:ea typeface="宋体"/>
                        <a:cs typeface="Times New Roman"/>
                      </a:endParaRPr>
                    </a:p>
                  </a:txBody>
                  <a:tcPr marL="31699" marR="31699" marT="0" marB="0"/>
                </a:tc>
                <a:tc>
                  <a:txBody>
                    <a:bodyPr/>
                    <a:lstStyle/>
                    <a:p>
                      <a:pPr algn="ctr">
                        <a:spcAft>
                          <a:spcPts val="0"/>
                        </a:spcAft>
                      </a:pPr>
                      <a:r>
                        <a:rPr lang="zh-CN" sz="1100" b="1" kern="100">
                          <a:solidFill>
                            <a:schemeClr val="tx2"/>
                          </a:solidFill>
                          <a:effectLst/>
                        </a:rPr>
                        <a:t>户籍人口数（万人）</a:t>
                      </a:r>
                      <a:endParaRPr lang="zh-CN" sz="1050" b="1" kern="100">
                        <a:solidFill>
                          <a:schemeClr val="tx2"/>
                        </a:solidFill>
                        <a:effectLst/>
                        <a:latin typeface="Calibri"/>
                        <a:ea typeface="宋体"/>
                        <a:cs typeface="Times New Roman"/>
                      </a:endParaRPr>
                    </a:p>
                  </a:txBody>
                  <a:tcPr marL="31699" marR="31699" marT="0" marB="0" anchor="ctr"/>
                </a:tc>
                <a:tc>
                  <a:txBody>
                    <a:bodyPr/>
                    <a:lstStyle/>
                    <a:p>
                      <a:pPr algn="ctr">
                        <a:spcAft>
                          <a:spcPts val="0"/>
                        </a:spcAft>
                      </a:pPr>
                      <a:r>
                        <a:rPr lang="zh-CN" sz="1100" b="1" kern="100">
                          <a:solidFill>
                            <a:schemeClr val="tx2"/>
                          </a:solidFill>
                          <a:effectLst/>
                        </a:rPr>
                        <a:t>非户籍人口数（万人）</a:t>
                      </a:r>
                      <a:endParaRPr lang="zh-CN" sz="1050" b="1" kern="100">
                        <a:solidFill>
                          <a:schemeClr val="tx2"/>
                        </a:solidFill>
                        <a:effectLst/>
                        <a:latin typeface="Calibri"/>
                        <a:ea typeface="宋体"/>
                        <a:cs typeface="Times New Roman"/>
                      </a:endParaRPr>
                    </a:p>
                  </a:txBody>
                  <a:tcPr marL="31699" marR="31699" marT="0" marB="0" anchor="ctr"/>
                </a:tc>
              </a:tr>
              <a:tr h="316835">
                <a:tc>
                  <a:txBody>
                    <a:bodyPr/>
                    <a:lstStyle/>
                    <a:p>
                      <a:pPr algn="ctr">
                        <a:spcAft>
                          <a:spcPts val="0"/>
                        </a:spcAft>
                      </a:pPr>
                      <a:r>
                        <a:rPr lang="en-US" sz="1100" b="1" kern="100">
                          <a:solidFill>
                            <a:schemeClr val="tx2"/>
                          </a:solidFill>
                          <a:effectLst/>
                        </a:rPr>
                        <a:t>1985</a:t>
                      </a:r>
                      <a:endParaRPr lang="zh-CN" sz="1050" b="1" kern="100">
                        <a:solidFill>
                          <a:schemeClr val="tx2"/>
                        </a:solidFill>
                        <a:effectLst/>
                        <a:latin typeface="Calibri"/>
                        <a:ea typeface="宋体"/>
                        <a:cs typeface="Times New Roman"/>
                      </a:endParaRPr>
                    </a:p>
                  </a:txBody>
                  <a:tcPr marL="31699" marR="31699" marT="0" marB="0" anchor="ctr"/>
                </a:tc>
                <a:tc>
                  <a:txBody>
                    <a:bodyPr/>
                    <a:lstStyle/>
                    <a:p>
                      <a:pPr algn="ctr">
                        <a:spcAft>
                          <a:spcPts val="0"/>
                        </a:spcAft>
                      </a:pPr>
                      <a:r>
                        <a:rPr lang="en-US" sz="1100" b="1" kern="100" dirty="0">
                          <a:solidFill>
                            <a:schemeClr val="tx2"/>
                          </a:solidFill>
                          <a:effectLst/>
                        </a:rPr>
                        <a:t>3478</a:t>
                      </a:r>
                      <a:endParaRPr lang="zh-CN" sz="1050" b="1" kern="100" dirty="0">
                        <a:solidFill>
                          <a:schemeClr val="tx2"/>
                        </a:solidFill>
                        <a:effectLst/>
                        <a:latin typeface="Calibri"/>
                        <a:ea typeface="宋体"/>
                        <a:cs typeface="Times New Roman"/>
                      </a:endParaRPr>
                    </a:p>
                  </a:txBody>
                  <a:tcPr marL="31699" marR="31699" marT="0" marB="0"/>
                </a:tc>
                <a:tc>
                  <a:txBody>
                    <a:bodyPr/>
                    <a:lstStyle/>
                    <a:p>
                      <a:pPr algn="ctr">
                        <a:spcAft>
                          <a:spcPts val="0"/>
                        </a:spcAft>
                      </a:pPr>
                      <a:r>
                        <a:rPr lang="en-US" sz="1100" b="1" kern="100" dirty="0">
                          <a:solidFill>
                            <a:schemeClr val="tx2"/>
                          </a:solidFill>
                          <a:effectLst/>
                        </a:rPr>
                        <a:t>40208</a:t>
                      </a:r>
                      <a:endParaRPr lang="zh-CN" sz="1050" b="1" kern="100" dirty="0">
                        <a:solidFill>
                          <a:schemeClr val="tx2"/>
                        </a:solidFill>
                        <a:effectLst/>
                        <a:latin typeface="Calibri"/>
                        <a:ea typeface="宋体"/>
                        <a:cs typeface="Times New Roman"/>
                      </a:endParaRPr>
                    </a:p>
                  </a:txBody>
                  <a:tcPr marL="31699" marR="31699" marT="0" marB="0"/>
                </a:tc>
                <a:tc>
                  <a:txBody>
                    <a:bodyPr/>
                    <a:lstStyle/>
                    <a:p>
                      <a:pPr algn="ctr">
                        <a:spcAft>
                          <a:spcPts val="0"/>
                        </a:spcAft>
                      </a:pPr>
                      <a:r>
                        <a:rPr lang="en-US" sz="1100" b="1" kern="100">
                          <a:solidFill>
                            <a:schemeClr val="tx2"/>
                          </a:solidFill>
                          <a:effectLst/>
                        </a:rPr>
                        <a:t>77884</a:t>
                      </a:r>
                      <a:endParaRPr lang="zh-CN" sz="1050" b="1" kern="100">
                        <a:solidFill>
                          <a:schemeClr val="tx2"/>
                        </a:solidFill>
                        <a:effectLst/>
                        <a:latin typeface="Calibri"/>
                        <a:ea typeface="宋体"/>
                        <a:cs typeface="Times New Roman"/>
                      </a:endParaRPr>
                    </a:p>
                  </a:txBody>
                  <a:tcPr marL="31699" marR="31699" marT="0" marB="0"/>
                </a:tc>
                <a:tc>
                  <a:txBody>
                    <a:bodyPr/>
                    <a:lstStyle/>
                    <a:p>
                      <a:pPr algn="ctr">
                        <a:spcAft>
                          <a:spcPts val="0"/>
                        </a:spcAft>
                      </a:pPr>
                      <a:r>
                        <a:rPr lang="en-US" sz="1100" b="1" kern="100">
                          <a:solidFill>
                            <a:schemeClr val="tx2"/>
                          </a:solidFill>
                          <a:effectLst/>
                        </a:rPr>
                        <a:t>248551</a:t>
                      </a:r>
                      <a:endParaRPr lang="zh-CN" sz="1050" b="1" kern="100">
                        <a:solidFill>
                          <a:schemeClr val="tx2"/>
                        </a:solidFill>
                        <a:effectLst/>
                        <a:latin typeface="Calibri"/>
                        <a:ea typeface="宋体"/>
                        <a:cs typeface="Times New Roman"/>
                      </a:endParaRPr>
                    </a:p>
                  </a:txBody>
                  <a:tcPr marL="31699" marR="31699" marT="0" marB="0"/>
                </a:tc>
                <a:tc>
                  <a:txBody>
                    <a:bodyPr/>
                    <a:lstStyle/>
                    <a:p>
                      <a:pPr algn="ctr">
                        <a:spcAft>
                          <a:spcPts val="0"/>
                        </a:spcAft>
                      </a:pPr>
                      <a:r>
                        <a:rPr lang="en-US" sz="1100" b="1" kern="100">
                          <a:solidFill>
                            <a:schemeClr val="tx2"/>
                          </a:solidFill>
                          <a:effectLst/>
                        </a:rPr>
                        <a:t>NaN</a:t>
                      </a:r>
                      <a:endParaRPr lang="zh-CN" sz="1050" b="1" kern="100">
                        <a:solidFill>
                          <a:schemeClr val="tx2"/>
                        </a:solidFill>
                        <a:effectLst/>
                        <a:latin typeface="Calibri"/>
                        <a:ea typeface="宋体"/>
                        <a:cs typeface="Times New Roman"/>
                      </a:endParaRPr>
                    </a:p>
                  </a:txBody>
                  <a:tcPr marL="31699" marR="31699" marT="0" marB="0"/>
                </a:tc>
                <a:tc>
                  <a:txBody>
                    <a:bodyPr/>
                    <a:lstStyle/>
                    <a:p>
                      <a:pPr algn="ctr">
                        <a:spcAft>
                          <a:spcPts val="0"/>
                        </a:spcAft>
                      </a:pPr>
                      <a:r>
                        <a:rPr lang="en-US" sz="1100" b="1" kern="100">
                          <a:solidFill>
                            <a:schemeClr val="tx2"/>
                          </a:solidFill>
                          <a:effectLst/>
                        </a:rPr>
                        <a:t>51.4500</a:t>
                      </a:r>
                      <a:endParaRPr lang="zh-CN" sz="1050" b="1" kern="100">
                        <a:solidFill>
                          <a:schemeClr val="tx2"/>
                        </a:solidFill>
                        <a:effectLst/>
                        <a:latin typeface="Calibri"/>
                        <a:ea typeface="宋体"/>
                        <a:cs typeface="Times New Roman"/>
                      </a:endParaRPr>
                    </a:p>
                  </a:txBody>
                  <a:tcPr marL="31699" marR="31699" marT="0" marB="0"/>
                </a:tc>
                <a:tc>
                  <a:txBody>
                    <a:bodyPr/>
                    <a:lstStyle/>
                    <a:p>
                      <a:pPr algn="ctr">
                        <a:spcAft>
                          <a:spcPts val="0"/>
                        </a:spcAft>
                      </a:pPr>
                      <a:r>
                        <a:rPr lang="en-US" sz="1100" b="1" kern="100">
                          <a:solidFill>
                            <a:schemeClr val="tx2"/>
                          </a:solidFill>
                          <a:effectLst/>
                        </a:rPr>
                        <a:t>42.1100</a:t>
                      </a:r>
                      <a:endParaRPr lang="zh-CN" sz="1050" b="1" kern="100">
                        <a:solidFill>
                          <a:schemeClr val="tx2"/>
                        </a:solidFill>
                        <a:effectLst/>
                        <a:latin typeface="Calibri"/>
                        <a:ea typeface="宋体"/>
                        <a:cs typeface="Times New Roman"/>
                      </a:endParaRPr>
                    </a:p>
                  </a:txBody>
                  <a:tcPr marL="31699" marR="31699" marT="0" marB="0"/>
                </a:tc>
              </a:tr>
              <a:tr h="316835">
                <a:tc>
                  <a:txBody>
                    <a:bodyPr/>
                    <a:lstStyle/>
                    <a:p>
                      <a:pPr algn="ctr">
                        <a:spcAft>
                          <a:spcPts val="0"/>
                        </a:spcAft>
                      </a:pPr>
                      <a:r>
                        <a:rPr lang="en-US" sz="1100" b="1" kern="100">
                          <a:solidFill>
                            <a:schemeClr val="tx2"/>
                          </a:solidFill>
                          <a:effectLst/>
                        </a:rPr>
                        <a:t>1986</a:t>
                      </a:r>
                      <a:endParaRPr lang="zh-CN" sz="1050" b="1" kern="100">
                        <a:solidFill>
                          <a:schemeClr val="tx2"/>
                        </a:solidFill>
                        <a:effectLst/>
                        <a:latin typeface="Calibri"/>
                        <a:ea typeface="宋体"/>
                        <a:cs typeface="Times New Roman"/>
                      </a:endParaRPr>
                    </a:p>
                  </a:txBody>
                  <a:tcPr marL="31699" marR="31699" marT="0" marB="0" anchor="ctr"/>
                </a:tc>
                <a:tc>
                  <a:txBody>
                    <a:bodyPr/>
                    <a:lstStyle/>
                    <a:p>
                      <a:pPr algn="ctr">
                        <a:spcAft>
                          <a:spcPts val="0"/>
                        </a:spcAft>
                      </a:pPr>
                      <a:r>
                        <a:rPr lang="en-US" sz="1100" b="1" kern="100" dirty="0">
                          <a:solidFill>
                            <a:schemeClr val="tx2"/>
                          </a:solidFill>
                          <a:effectLst/>
                        </a:rPr>
                        <a:t>4330</a:t>
                      </a:r>
                      <a:endParaRPr lang="zh-CN" sz="1050" b="1" kern="100" dirty="0">
                        <a:solidFill>
                          <a:schemeClr val="tx2"/>
                        </a:solidFill>
                        <a:effectLst/>
                        <a:latin typeface="Calibri"/>
                        <a:ea typeface="宋体"/>
                        <a:cs typeface="Times New Roman"/>
                      </a:endParaRPr>
                    </a:p>
                  </a:txBody>
                  <a:tcPr marL="31699" marR="31699" marT="0" marB="0"/>
                </a:tc>
                <a:tc>
                  <a:txBody>
                    <a:bodyPr/>
                    <a:lstStyle/>
                    <a:p>
                      <a:pPr algn="ctr">
                        <a:spcAft>
                          <a:spcPts val="0"/>
                        </a:spcAft>
                      </a:pPr>
                      <a:r>
                        <a:rPr lang="en-US" sz="1100" b="1" kern="100" dirty="0">
                          <a:solidFill>
                            <a:schemeClr val="tx2"/>
                          </a:solidFill>
                          <a:effectLst/>
                        </a:rPr>
                        <a:t>44910</a:t>
                      </a:r>
                      <a:endParaRPr lang="zh-CN" sz="1050" b="1" kern="100" dirty="0">
                        <a:solidFill>
                          <a:schemeClr val="tx2"/>
                        </a:solidFill>
                        <a:effectLst/>
                        <a:latin typeface="Calibri"/>
                        <a:ea typeface="宋体"/>
                        <a:cs typeface="Times New Roman"/>
                      </a:endParaRPr>
                    </a:p>
                  </a:txBody>
                  <a:tcPr marL="31699" marR="31699" marT="0" marB="0"/>
                </a:tc>
                <a:tc>
                  <a:txBody>
                    <a:bodyPr/>
                    <a:lstStyle/>
                    <a:p>
                      <a:pPr algn="ctr">
                        <a:spcAft>
                          <a:spcPts val="0"/>
                        </a:spcAft>
                      </a:pPr>
                      <a:r>
                        <a:rPr lang="en-US" sz="1100" b="1" kern="100" dirty="0">
                          <a:solidFill>
                            <a:schemeClr val="tx2"/>
                          </a:solidFill>
                          <a:effectLst/>
                        </a:rPr>
                        <a:t>84601</a:t>
                      </a:r>
                      <a:endParaRPr lang="zh-CN" sz="1050" b="1" kern="100" dirty="0">
                        <a:solidFill>
                          <a:schemeClr val="tx2"/>
                        </a:solidFill>
                        <a:effectLst/>
                        <a:latin typeface="Calibri"/>
                        <a:ea typeface="宋体"/>
                        <a:cs typeface="Times New Roman"/>
                      </a:endParaRPr>
                    </a:p>
                  </a:txBody>
                  <a:tcPr marL="31699" marR="31699" marT="0" marB="0"/>
                </a:tc>
                <a:tc>
                  <a:txBody>
                    <a:bodyPr/>
                    <a:lstStyle/>
                    <a:p>
                      <a:pPr algn="ctr">
                        <a:spcAft>
                          <a:spcPts val="0"/>
                        </a:spcAft>
                      </a:pPr>
                      <a:r>
                        <a:rPr lang="en-US" sz="1100" b="1" kern="100">
                          <a:solidFill>
                            <a:schemeClr val="tx2"/>
                          </a:solidFill>
                          <a:effectLst/>
                        </a:rPr>
                        <a:t>285193</a:t>
                      </a:r>
                      <a:endParaRPr lang="zh-CN" sz="1050" b="1" kern="100">
                        <a:solidFill>
                          <a:schemeClr val="tx2"/>
                        </a:solidFill>
                        <a:effectLst/>
                        <a:latin typeface="Calibri"/>
                        <a:ea typeface="宋体"/>
                        <a:cs typeface="Times New Roman"/>
                      </a:endParaRPr>
                    </a:p>
                  </a:txBody>
                  <a:tcPr marL="31699" marR="31699" marT="0" marB="0"/>
                </a:tc>
                <a:tc>
                  <a:txBody>
                    <a:bodyPr/>
                    <a:lstStyle/>
                    <a:p>
                      <a:pPr algn="ctr">
                        <a:spcAft>
                          <a:spcPts val="0"/>
                        </a:spcAft>
                      </a:pPr>
                      <a:r>
                        <a:rPr lang="en-US" sz="1100" b="1" kern="100">
                          <a:solidFill>
                            <a:schemeClr val="tx2"/>
                          </a:solidFill>
                          <a:effectLst/>
                        </a:rPr>
                        <a:t>NaN</a:t>
                      </a:r>
                      <a:endParaRPr lang="zh-CN" sz="1050" b="1" kern="100">
                        <a:solidFill>
                          <a:schemeClr val="tx2"/>
                        </a:solidFill>
                        <a:effectLst/>
                        <a:latin typeface="Calibri"/>
                        <a:ea typeface="宋体"/>
                        <a:cs typeface="Times New Roman"/>
                      </a:endParaRPr>
                    </a:p>
                  </a:txBody>
                  <a:tcPr marL="31699" marR="31699" marT="0" marB="0"/>
                </a:tc>
                <a:tc>
                  <a:txBody>
                    <a:bodyPr/>
                    <a:lstStyle/>
                    <a:p>
                      <a:pPr algn="ctr">
                        <a:spcAft>
                          <a:spcPts val="0"/>
                        </a:spcAft>
                      </a:pPr>
                      <a:r>
                        <a:rPr lang="en-US" sz="1100" b="1" kern="100">
                          <a:solidFill>
                            <a:schemeClr val="tx2"/>
                          </a:solidFill>
                          <a:effectLst/>
                        </a:rPr>
                        <a:t>55.6000</a:t>
                      </a:r>
                      <a:endParaRPr lang="zh-CN" sz="1050" b="1" kern="100">
                        <a:solidFill>
                          <a:schemeClr val="tx2"/>
                        </a:solidFill>
                        <a:effectLst/>
                        <a:latin typeface="Calibri"/>
                        <a:ea typeface="宋体"/>
                        <a:cs typeface="Times New Roman"/>
                      </a:endParaRPr>
                    </a:p>
                  </a:txBody>
                  <a:tcPr marL="31699" marR="31699" marT="0" marB="0"/>
                </a:tc>
                <a:tc>
                  <a:txBody>
                    <a:bodyPr/>
                    <a:lstStyle/>
                    <a:p>
                      <a:pPr algn="ctr">
                        <a:spcAft>
                          <a:spcPts val="0"/>
                        </a:spcAft>
                      </a:pPr>
                      <a:r>
                        <a:rPr lang="en-US" sz="1100" b="1" kern="100">
                          <a:solidFill>
                            <a:schemeClr val="tx2"/>
                          </a:solidFill>
                          <a:effectLst/>
                        </a:rPr>
                        <a:t>49.8400</a:t>
                      </a:r>
                      <a:endParaRPr lang="zh-CN" sz="1050" b="1" kern="100">
                        <a:solidFill>
                          <a:schemeClr val="tx2"/>
                        </a:solidFill>
                        <a:effectLst/>
                        <a:latin typeface="Calibri"/>
                        <a:ea typeface="宋体"/>
                        <a:cs typeface="Times New Roman"/>
                      </a:endParaRPr>
                    </a:p>
                  </a:txBody>
                  <a:tcPr marL="31699" marR="31699" marT="0" marB="0"/>
                </a:tc>
              </a:tr>
              <a:tr h="316835">
                <a:tc>
                  <a:txBody>
                    <a:bodyPr/>
                    <a:lstStyle/>
                    <a:p>
                      <a:pPr algn="ctr">
                        <a:spcAft>
                          <a:spcPts val="0"/>
                        </a:spcAft>
                      </a:pPr>
                      <a:r>
                        <a:rPr lang="en-US" sz="1100" b="1" kern="100">
                          <a:solidFill>
                            <a:schemeClr val="tx2"/>
                          </a:solidFill>
                          <a:effectLst/>
                        </a:rPr>
                        <a:t>1987</a:t>
                      </a:r>
                      <a:endParaRPr lang="zh-CN" sz="1050" b="1" kern="100">
                        <a:solidFill>
                          <a:schemeClr val="tx2"/>
                        </a:solidFill>
                        <a:effectLst/>
                        <a:latin typeface="Calibri"/>
                        <a:ea typeface="宋体"/>
                        <a:cs typeface="Times New Roman"/>
                      </a:endParaRPr>
                    </a:p>
                  </a:txBody>
                  <a:tcPr marL="31699" marR="31699" marT="0" marB="0" anchor="ctr"/>
                </a:tc>
                <a:tc>
                  <a:txBody>
                    <a:bodyPr/>
                    <a:lstStyle/>
                    <a:p>
                      <a:pPr algn="ctr">
                        <a:spcAft>
                          <a:spcPts val="0"/>
                        </a:spcAft>
                      </a:pPr>
                      <a:r>
                        <a:rPr lang="en-US" sz="1100" b="1" kern="100">
                          <a:solidFill>
                            <a:schemeClr val="tx2"/>
                          </a:solidFill>
                          <a:effectLst/>
                        </a:rPr>
                        <a:t>4710</a:t>
                      </a:r>
                      <a:endParaRPr lang="zh-CN" sz="1050" b="1" kern="100">
                        <a:solidFill>
                          <a:schemeClr val="tx2"/>
                        </a:solidFill>
                        <a:effectLst/>
                        <a:latin typeface="Calibri"/>
                        <a:ea typeface="宋体"/>
                        <a:cs typeface="Times New Roman"/>
                      </a:endParaRPr>
                    </a:p>
                  </a:txBody>
                  <a:tcPr marL="31699" marR="31699" marT="0" marB="0"/>
                </a:tc>
                <a:tc>
                  <a:txBody>
                    <a:bodyPr/>
                    <a:lstStyle/>
                    <a:p>
                      <a:pPr algn="ctr">
                        <a:spcAft>
                          <a:spcPts val="0"/>
                        </a:spcAft>
                      </a:pPr>
                      <a:r>
                        <a:rPr lang="en-US" sz="1100" b="1" kern="100">
                          <a:solidFill>
                            <a:schemeClr val="tx2"/>
                          </a:solidFill>
                          <a:effectLst/>
                        </a:rPr>
                        <a:t>43267</a:t>
                      </a:r>
                      <a:endParaRPr lang="zh-CN" sz="1050" b="1" kern="100">
                        <a:solidFill>
                          <a:schemeClr val="tx2"/>
                        </a:solidFill>
                        <a:effectLst/>
                        <a:latin typeface="Calibri"/>
                        <a:ea typeface="宋体"/>
                        <a:cs typeface="Times New Roman"/>
                      </a:endParaRPr>
                    </a:p>
                  </a:txBody>
                  <a:tcPr marL="31699" marR="31699" marT="0" marB="0"/>
                </a:tc>
                <a:tc>
                  <a:txBody>
                    <a:bodyPr/>
                    <a:lstStyle/>
                    <a:p>
                      <a:pPr algn="ctr">
                        <a:spcAft>
                          <a:spcPts val="0"/>
                        </a:spcAft>
                      </a:pPr>
                      <a:r>
                        <a:rPr lang="en-US" sz="1100" b="1" kern="100" dirty="0">
                          <a:solidFill>
                            <a:schemeClr val="tx2"/>
                          </a:solidFill>
                          <a:effectLst/>
                        </a:rPr>
                        <a:t>96474</a:t>
                      </a:r>
                      <a:endParaRPr lang="zh-CN" sz="1050" b="1" kern="100" dirty="0">
                        <a:solidFill>
                          <a:schemeClr val="tx2"/>
                        </a:solidFill>
                        <a:effectLst/>
                        <a:latin typeface="Calibri"/>
                        <a:ea typeface="宋体"/>
                        <a:cs typeface="Times New Roman"/>
                      </a:endParaRPr>
                    </a:p>
                  </a:txBody>
                  <a:tcPr marL="31699" marR="31699" marT="0" marB="0"/>
                </a:tc>
                <a:tc>
                  <a:txBody>
                    <a:bodyPr/>
                    <a:lstStyle/>
                    <a:p>
                      <a:pPr algn="ctr">
                        <a:spcAft>
                          <a:spcPts val="0"/>
                        </a:spcAft>
                      </a:pPr>
                      <a:r>
                        <a:rPr lang="en-US" sz="1100" b="1" kern="100" dirty="0">
                          <a:solidFill>
                            <a:schemeClr val="tx2"/>
                          </a:solidFill>
                          <a:effectLst/>
                        </a:rPr>
                        <a:t>436191</a:t>
                      </a:r>
                      <a:endParaRPr lang="zh-CN" sz="1050" b="1" kern="100" dirty="0">
                        <a:solidFill>
                          <a:schemeClr val="tx2"/>
                        </a:solidFill>
                        <a:effectLst/>
                        <a:latin typeface="Calibri"/>
                        <a:ea typeface="宋体"/>
                        <a:cs typeface="Times New Roman"/>
                      </a:endParaRPr>
                    </a:p>
                  </a:txBody>
                  <a:tcPr marL="31699" marR="31699" marT="0" marB="0"/>
                </a:tc>
                <a:tc>
                  <a:txBody>
                    <a:bodyPr/>
                    <a:lstStyle/>
                    <a:p>
                      <a:pPr algn="ctr">
                        <a:spcAft>
                          <a:spcPts val="0"/>
                        </a:spcAft>
                      </a:pPr>
                      <a:r>
                        <a:rPr lang="en-US" sz="1100" b="1" kern="100" dirty="0" err="1">
                          <a:solidFill>
                            <a:schemeClr val="tx2"/>
                          </a:solidFill>
                          <a:effectLst/>
                        </a:rPr>
                        <a:t>NaN</a:t>
                      </a:r>
                      <a:endParaRPr lang="zh-CN" sz="1050" b="1" kern="100" dirty="0">
                        <a:solidFill>
                          <a:schemeClr val="tx2"/>
                        </a:solidFill>
                        <a:effectLst/>
                        <a:latin typeface="Calibri"/>
                        <a:ea typeface="宋体"/>
                        <a:cs typeface="Times New Roman"/>
                      </a:endParaRPr>
                    </a:p>
                  </a:txBody>
                  <a:tcPr marL="31699" marR="31699" marT="0" marB="0"/>
                </a:tc>
                <a:tc>
                  <a:txBody>
                    <a:bodyPr/>
                    <a:lstStyle/>
                    <a:p>
                      <a:pPr algn="ctr">
                        <a:spcAft>
                          <a:spcPts val="0"/>
                        </a:spcAft>
                      </a:pPr>
                      <a:r>
                        <a:rPr lang="en-US" sz="1100" b="1" kern="100">
                          <a:solidFill>
                            <a:schemeClr val="tx2"/>
                          </a:solidFill>
                          <a:effectLst/>
                        </a:rPr>
                        <a:t>60.1400</a:t>
                      </a:r>
                      <a:endParaRPr lang="zh-CN" sz="1050" b="1" kern="100">
                        <a:solidFill>
                          <a:schemeClr val="tx2"/>
                        </a:solidFill>
                        <a:effectLst/>
                        <a:latin typeface="Calibri"/>
                        <a:ea typeface="宋体"/>
                        <a:cs typeface="Times New Roman"/>
                      </a:endParaRPr>
                    </a:p>
                  </a:txBody>
                  <a:tcPr marL="31699" marR="31699" marT="0" marB="0"/>
                </a:tc>
                <a:tc>
                  <a:txBody>
                    <a:bodyPr/>
                    <a:lstStyle/>
                    <a:p>
                      <a:pPr algn="ctr">
                        <a:spcAft>
                          <a:spcPts val="0"/>
                        </a:spcAft>
                      </a:pPr>
                      <a:r>
                        <a:rPr lang="en-US" sz="1100" b="1" kern="100">
                          <a:solidFill>
                            <a:schemeClr val="tx2"/>
                          </a:solidFill>
                          <a:effectLst/>
                        </a:rPr>
                        <a:t>60.0000</a:t>
                      </a:r>
                      <a:endParaRPr lang="zh-CN" sz="1050" b="1" kern="100">
                        <a:solidFill>
                          <a:schemeClr val="tx2"/>
                        </a:solidFill>
                        <a:effectLst/>
                        <a:latin typeface="Calibri"/>
                        <a:ea typeface="宋体"/>
                        <a:cs typeface="Times New Roman"/>
                      </a:endParaRPr>
                    </a:p>
                  </a:txBody>
                  <a:tcPr marL="31699" marR="31699" marT="0" marB="0"/>
                </a:tc>
              </a:tr>
              <a:tr h="316835">
                <a:tc>
                  <a:txBody>
                    <a:bodyPr/>
                    <a:lstStyle/>
                    <a:p>
                      <a:pPr algn="ctr">
                        <a:spcAft>
                          <a:spcPts val="0"/>
                        </a:spcAft>
                      </a:pPr>
                      <a:r>
                        <a:rPr lang="en-US" sz="1100" b="1" kern="100">
                          <a:solidFill>
                            <a:schemeClr val="tx2"/>
                          </a:solidFill>
                          <a:effectLst/>
                        </a:rPr>
                        <a:t>1989</a:t>
                      </a:r>
                      <a:endParaRPr lang="zh-CN" sz="1050" b="1" kern="100">
                        <a:solidFill>
                          <a:schemeClr val="tx2"/>
                        </a:solidFill>
                        <a:effectLst/>
                        <a:latin typeface="Calibri"/>
                        <a:ea typeface="宋体"/>
                        <a:cs typeface="Times New Roman"/>
                      </a:endParaRPr>
                    </a:p>
                  </a:txBody>
                  <a:tcPr marL="31699" marR="31699" marT="0" marB="0" anchor="ctr"/>
                </a:tc>
                <a:tc>
                  <a:txBody>
                    <a:bodyPr/>
                    <a:lstStyle/>
                    <a:p>
                      <a:pPr algn="ctr">
                        <a:spcAft>
                          <a:spcPts val="0"/>
                        </a:spcAft>
                      </a:pPr>
                      <a:r>
                        <a:rPr lang="en-US" sz="1100" b="1" kern="100">
                          <a:solidFill>
                            <a:schemeClr val="tx2"/>
                          </a:solidFill>
                          <a:effectLst/>
                        </a:rPr>
                        <a:t>4419</a:t>
                      </a:r>
                      <a:endParaRPr lang="zh-CN" sz="1050" b="1" kern="100">
                        <a:solidFill>
                          <a:schemeClr val="tx2"/>
                        </a:solidFill>
                        <a:effectLst/>
                        <a:latin typeface="Calibri"/>
                        <a:ea typeface="宋体"/>
                        <a:cs typeface="Times New Roman"/>
                      </a:endParaRPr>
                    </a:p>
                  </a:txBody>
                  <a:tcPr marL="31699" marR="31699" marT="0" marB="0"/>
                </a:tc>
                <a:tc>
                  <a:txBody>
                    <a:bodyPr/>
                    <a:lstStyle/>
                    <a:p>
                      <a:pPr algn="ctr">
                        <a:spcAft>
                          <a:spcPts val="0"/>
                        </a:spcAft>
                      </a:pPr>
                      <a:r>
                        <a:rPr lang="en-US" sz="1100" b="1" kern="100">
                          <a:solidFill>
                            <a:schemeClr val="tx2"/>
                          </a:solidFill>
                          <a:effectLst/>
                        </a:rPr>
                        <a:t>45056</a:t>
                      </a:r>
                      <a:endParaRPr lang="zh-CN" sz="1050" b="1" kern="100">
                        <a:solidFill>
                          <a:schemeClr val="tx2"/>
                        </a:solidFill>
                        <a:effectLst/>
                        <a:latin typeface="Calibri"/>
                        <a:ea typeface="宋体"/>
                        <a:cs typeface="Times New Roman"/>
                      </a:endParaRPr>
                    </a:p>
                  </a:txBody>
                  <a:tcPr marL="31699" marR="31699" marT="0" marB="0"/>
                </a:tc>
                <a:tc>
                  <a:txBody>
                    <a:bodyPr/>
                    <a:lstStyle/>
                    <a:p>
                      <a:pPr algn="ctr">
                        <a:spcAft>
                          <a:spcPts val="0"/>
                        </a:spcAft>
                      </a:pPr>
                      <a:r>
                        <a:rPr lang="en-US" sz="1100" b="1" kern="100">
                          <a:solidFill>
                            <a:schemeClr val="tx2"/>
                          </a:solidFill>
                          <a:effectLst/>
                        </a:rPr>
                        <a:t>104041</a:t>
                      </a:r>
                      <a:endParaRPr lang="zh-CN" sz="1050" b="1" kern="100">
                        <a:solidFill>
                          <a:schemeClr val="tx2"/>
                        </a:solidFill>
                        <a:effectLst/>
                        <a:latin typeface="Calibri"/>
                        <a:ea typeface="宋体"/>
                        <a:cs typeface="Times New Roman"/>
                      </a:endParaRPr>
                    </a:p>
                  </a:txBody>
                  <a:tcPr marL="31699" marR="31699" marT="0" marB="0"/>
                </a:tc>
                <a:tc>
                  <a:txBody>
                    <a:bodyPr/>
                    <a:lstStyle/>
                    <a:p>
                      <a:pPr algn="ctr">
                        <a:spcAft>
                          <a:spcPts val="0"/>
                        </a:spcAft>
                      </a:pPr>
                      <a:r>
                        <a:rPr lang="en-US" sz="1100" b="1" kern="100" dirty="0">
                          <a:solidFill>
                            <a:schemeClr val="tx2"/>
                          </a:solidFill>
                          <a:effectLst/>
                        </a:rPr>
                        <a:t>499919</a:t>
                      </a:r>
                      <a:endParaRPr lang="zh-CN" sz="1050" b="1" kern="100" dirty="0">
                        <a:solidFill>
                          <a:schemeClr val="tx2"/>
                        </a:solidFill>
                        <a:effectLst/>
                        <a:latin typeface="Calibri"/>
                        <a:ea typeface="宋体"/>
                        <a:cs typeface="Times New Roman"/>
                      </a:endParaRPr>
                    </a:p>
                  </a:txBody>
                  <a:tcPr marL="31699" marR="31699" marT="0" marB="0"/>
                </a:tc>
                <a:tc>
                  <a:txBody>
                    <a:bodyPr/>
                    <a:lstStyle/>
                    <a:p>
                      <a:pPr algn="ctr">
                        <a:spcAft>
                          <a:spcPts val="0"/>
                        </a:spcAft>
                      </a:pPr>
                      <a:r>
                        <a:rPr lang="en-US" sz="1100" b="1" kern="100" dirty="0" err="1">
                          <a:solidFill>
                            <a:schemeClr val="tx2"/>
                          </a:solidFill>
                          <a:effectLst/>
                        </a:rPr>
                        <a:t>NaN</a:t>
                      </a:r>
                      <a:endParaRPr lang="zh-CN" sz="1050" b="1" kern="100" dirty="0">
                        <a:solidFill>
                          <a:schemeClr val="tx2"/>
                        </a:solidFill>
                        <a:effectLst/>
                        <a:latin typeface="Calibri"/>
                        <a:ea typeface="宋体"/>
                        <a:cs typeface="Times New Roman"/>
                      </a:endParaRPr>
                    </a:p>
                  </a:txBody>
                  <a:tcPr marL="31699" marR="31699" marT="0" marB="0"/>
                </a:tc>
                <a:tc>
                  <a:txBody>
                    <a:bodyPr/>
                    <a:lstStyle/>
                    <a:p>
                      <a:pPr algn="ctr">
                        <a:spcAft>
                          <a:spcPts val="0"/>
                        </a:spcAft>
                      </a:pPr>
                      <a:r>
                        <a:rPr lang="en-US" sz="1100" b="1" kern="100">
                          <a:solidFill>
                            <a:schemeClr val="tx2"/>
                          </a:solidFill>
                          <a:effectLst/>
                        </a:rPr>
                        <a:t>64.8200</a:t>
                      </a:r>
                      <a:endParaRPr lang="zh-CN" sz="1050" b="1" kern="100">
                        <a:solidFill>
                          <a:schemeClr val="tx2"/>
                        </a:solidFill>
                        <a:effectLst/>
                        <a:latin typeface="Calibri"/>
                        <a:ea typeface="宋体"/>
                        <a:cs typeface="Times New Roman"/>
                      </a:endParaRPr>
                    </a:p>
                  </a:txBody>
                  <a:tcPr marL="31699" marR="31699" marT="0" marB="0"/>
                </a:tc>
                <a:tc>
                  <a:txBody>
                    <a:bodyPr/>
                    <a:lstStyle/>
                    <a:p>
                      <a:pPr algn="ctr">
                        <a:spcAft>
                          <a:spcPts val="0"/>
                        </a:spcAft>
                      </a:pPr>
                      <a:r>
                        <a:rPr lang="en-US" sz="1100" b="1" kern="100">
                          <a:solidFill>
                            <a:schemeClr val="tx2"/>
                          </a:solidFill>
                          <a:effectLst/>
                        </a:rPr>
                        <a:t>76.7800</a:t>
                      </a:r>
                      <a:endParaRPr lang="zh-CN" sz="1050" b="1" kern="100">
                        <a:solidFill>
                          <a:schemeClr val="tx2"/>
                        </a:solidFill>
                        <a:effectLst/>
                        <a:latin typeface="Calibri"/>
                        <a:ea typeface="宋体"/>
                        <a:cs typeface="Times New Roman"/>
                      </a:endParaRPr>
                    </a:p>
                  </a:txBody>
                  <a:tcPr marL="31699" marR="31699" marT="0" marB="0"/>
                </a:tc>
              </a:tr>
              <a:tr h="316835">
                <a:tc>
                  <a:txBody>
                    <a:bodyPr/>
                    <a:lstStyle/>
                    <a:p>
                      <a:pPr algn="ctr">
                        <a:spcAft>
                          <a:spcPts val="0"/>
                        </a:spcAft>
                      </a:pPr>
                      <a:r>
                        <a:rPr lang="en-US" sz="1100" b="1" kern="100">
                          <a:solidFill>
                            <a:schemeClr val="tx2"/>
                          </a:solidFill>
                          <a:effectLst/>
                        </a:rPr>
                        <a:t>1990</a:t>
                      </a:r>
                      <a:endParaRPr lang="zh-CN" sz="1050" b="1" kern="100">
                        <a:solidFill>
                          <a:schemeClr val="tx2"/>
                        </a:solidFill>
                        <a:effectLst/>
                        <a:latin typeface="Calibri"/>
                        <a:ea typeface="宋体"/>
                        <a:cs typeface="Times New Roman"/>
                      </a:endParaRPr>
                    </a:p>
                  </a:txBody>
                  <a:tcPr marL="31699" marR="31699" marT="0" marB="0" anchor="ctr"/>
                </a:tc>
                <a:tc>
                  <a:txBody>
                    <a:bodyPr/>
                    <a:lstStyle/>
                    <a:p>
                      <a:pPr algn="ctr">
                        <a:spcAft>
                          <a:spcPts val="0"/>
                        </a:spcAft>
                      </a:pPr>
                      <a:r>
                        <a:rPr lang="en-US" sz="1100" b="1" kern="100">
                          <a:solidFill>
                            <a:schemeClr val="tx2"/>
                          </a:solidFill>
                          <a:effectLst/>
                        </a:rPr>
                        <a:t>3964</a:t>
                      </a:r>
                      <a:endParaRPr lang="zh-CN" sz="1050" b="1" kern="100">
                        <a:solidFill>
                          <a:schemeClr val="tx2"/>
                        </a:solidFill>
                        <a:effectLst/>
                        <a:latin typeface="Calibri"/>
                        <a:ea typeface="宋体"/>
                        <a:cs typeface="Times New Roman"/>
                      </a:endParaRPr>
                    </a:p>
                  </a:txBody>
                  <a:tcPr marL="31699" marR="31699" marT="0" marB="0"/>
                </a:tc>
                <a:tc>
                  <a:txBody>
                    <a:bodyPr/>
                    <a:lstStyle/>
                    <a:p>
                      <a:pPr algn="ctr">
                        <a:spcAft>
                          <a:spcPts val="0"/>
                        </a:spcAft>
                      </a:pPr>
                      <a:r>
                        <a:rPr lang="en-US" sz="1100" b="1" kern="100">
                          <a:solidFill>
                            <a:schemeClr val="tx2"/>
                          </a:solidFill>
                          <a:effectLst/>
                        </a:rPr>
                        <a:t>46473</a:t>
                      </a:r>
                      <a:endParaRPr lang="zh-CN" sz="1050" b="1" kern="100">
                        <a:solidFill>
                          <a:schemeClr val="tx2"/>
                        </a:solidFill>
                        <a:effectLst/>
                        <a:latin typeface="Calibri"/>
                        <a:ea typeface="宋体"/>
                        <a:cs typeface="Times New Roman"/>
                      </a:endParaRPr>
                    </a:p>
                  </a:txBody>
                  <a:tcPr marL="31699" marR="31699" marT="0" marB="0"/>
                </a:tc>
                <a:tc>
                  <a:txBody>
                    <a:bodyPr/>
                    <a:lstStyle/>
                    <a:p>
                      <a:pPr algn="ctr">
                        <a:spcAft>
                          <a:spcPts val="0"/>
                        </a:spcAft>
                      </a:pPr>
                      <a:r>
                        <a:rPr lang="en-US" sz="1100" b="1" kern="100">
                          <a:solidFill>
                            <a:schemeClr val="tx2"/>
                          </a:solidFill>
                          <a:effectLst/>
                        </a:rPr>
                        <a:t>111711</a:t>
                      </a:r>
                      <a:endParaRPr lang="zh-CN" sz="1050" b="1" kern="100">
                        <a:solidFill>
                          <a:schemeClr val="tx2"/>
                        </a:solidFill>
                        <a:effectLst/>
                        <a:latin typeface="Calibri"/>
                        <a:ea typeface="宋体"/>
                        <a:cs typeface="Times New Roman"/>
                      </a:endParaRPr>
                    </a:p>
                  </a:txBody>
                  <a:tcPr marL="31699" marR="31699" marT="0" marB="0"/>
                </a:tc>
                <a:tc>
                  <a:txBody>
                    <a:bodyPr/>
                    <a:lstStyle/>
                    <a:p>
                      <a:pPr algn="ctr">
                        <a:spcAft>
                          <a:spcPts val="0"/>
                        </a:spcAft>
                      </a:pPr>
                      <a:r>
                        <a:rPr lang="en-US" sz="1100" b="1" kern="100" dirty="0">
                          <a:solidFill>
                            <a:schemeClr val="tx2"/>
                          </a:solidFill>
                          <a:effectLst/>
                        </a:rPr>
                        <a:t>623380</a:t>
                      </a:r>
                      <a:endParaRPr lang="zh-CN" sz="1050" b="1" kern="100" dirty="0">
                        <a:solidFill>
                          <a:schemeClr val="tx2"/>
                        </a:solidFill>
                        <a:effectLst/>
                        <a:latin typeface="Calibri"/>
                        <a:ea typeface="宋体"/>
                        <a:cs typeface="Times New Roman"/>
                      </a:endParaRPr>
                    </a:p>
                  </a:txBody>
                  <a:tcPr marL="31699" marR="31699" marT="0" marB="0"/>
                </a:tc>
                <a:tc>
                  <a:txBody>
                    <a:bodyPr/>
                    <a:lstStyle/>
                    <a:p>
                      <a:pPr algn="ctr">
                        <a:spcAft>
                          <a:spcPts val="0"/>
                        </a:spcAft>
                      </a:pPr>
                      <a:r>
                        <a:rPr lang="en-US" sz="1100" b="1" kern="100" dirty="0">
                          <a:solidFill>
                            <a:schemeClr val="tx2"/>
                          </a:solidFill>
                          <a:effectLst/>
                        </a:rPr>
                        <a:t>112000</a:t>
                      </a:r>
                      <a:endParaRPr lang="zh-CN" sz="1050" b="1" kern="100" dirty="0">
                        <a:solidFill>
                          <a:schemeClr val="tx2"/>
                        </a:solidFill>
                        <a:effectLst/>
                        <a:latin typeface="Calibri"/>
                        <a:ea typeface="宋体"/>
                        <a:cs typeface="Times New Roman"/>
                      </a:endParaRPr>
                    </a:p>
                  </a:txBody>
                  <a:tcPr marL="31699" marR="31699" marT="0" marB="0"/>
                </a:tc>
                <a:tc>
                  <a:txBody>
                    <a:bodyPr/>
                    <a:lstStyle/>
                    <a:p>
                      <a:pPr algn="ctr">
                        <a:spcAft>
                          <a:spcPts val="0"/>
                        </a:spcAft>
                      </a:pPr>
                      <a:r>
                        <a:rPr lang="en-US" sz="1100" b="1" kern="100">
                          <a:solidFill>
                            <a:schemeClr val="tx2"/>
                          </a:solidFill>
                          <a:effectLst/>
                        </a:rPr>
                        <a:t>68.6500</a:t>
                      </a:r>
                      <a:endParaRPr lang="zh-CN" sz="1050" b="1" kern="100">
                        <a:solidFill>
                          <a:schemeClr val="tx2"/>
                        </a:solidFill>
                        <a:effectLst/>
                        <a:latin typeface="Calibri"/>
                        <a:ea typeface="宋体"/>
                        <a:cs typeface="Times New Roman"/>
                      </a:endParaRPr>
                    </a:p>
                  </a:txBody>
                  <a:tcPr marL="31699" marR="31699" marT="0" marB="0"/>
                </a:tc>
                <a:tc>
                  <a:txBody>
                    <a:bodyPr/>
                    <a:lstStyle/>
                    <a:p>
                      <a:pPr algn="ctr">
                        <a:spcAft>
                          <a:spcPts val="0"/>
                        </a:spcAft>
                      </a:pPr>
                      <a:r>
                        <a:rPr lang="en-US" sz="1100" b="1" kern="100">
                          <a:solidFill>
                            <a:schemeClr val="tx2"/>
                          </a:solidFill>
                          <a:effectLst/>
                        </a:rPr>
                        <a:t>99.1300</a:t>
                      </a:r>
                      <a:endParaRPr lang="zh-CN" sz="1050" b="1" kern="100">
                        <a:solidFill>
                          <a:schemeClr val="tx2"/>
                        </a:solidFill>
                        <a:effectLst/>
                        <a:latin typeface="Calibri"/>
                        <a:ea typeface="宋体"/>
                        <a:cs typeface="Times New Roman"/>
                      </a:endParaRPr>
                    </a:p>
                  </a:txBody>
                  <a:tcPr marL="31699" marR="31699" marT="0" marB="0"/>
                </a:tc>
              </a:tr>
              <a:tr h="316835">
                <a:tc>
                  <a:txBody>
                    <a:bodyPr/>
                    <a:lstStyle/>
                    <a:p>
                      <a:pPr algn="ctr">
                        <a:spcAft>
                          <a:spcPts val="0"/>
                        </a:spcAft>
                      </a:pPr>
                      <a:r>
                        <a:rPr lang="en-US" sz="1100" b="1" kern="100" dirty="0" smtClean="0">
                          <a:solidFill>
                            <a:schemeClr val="tx2"/>
                          </a:solidFill>
                          <a:effectLst/>
                        </a:rPr>
                        <a:t>……</a:t>
                      </a:r>
                      <a:endParaRPr lang="zh-CN" sz="1050" b="1" kern="100" dirty="0">
                        <a:solidFill>
                          <a:schemeClr val="tx2"/>
                        </a:solidFill>
                        <a:effectLst/>
                        <a:latin typeface="Calibri"/>
                        <a:ea typeface="宋体"/>
                        <a:cs typeface="Times New Roman"/>
                      </a:endParaRPr>
                    </a:p>
                  </a:txBody>
                  <a:tcPr marL="31699" marR="31699" marT="0" marB="0" anchor="ctr"/>
                </a:tc>
                <a:tc gridSpan="7">
                  <a:txBody>
                    <a:bodyPr/>
                    <a:lstStyle/>
                    <a:p>
                      <a:pPr algn="ctr">
                        <a:spcAft>
                          <a:spcPts val="0"/>
                        </a:spcAft>
                      </a:pPr>
                      <a:r>
                        <a:rPr lang="en-US" altLang="zh-CN" sz="1050" b="1" kern="100" dirty="0" smtClean="0">
                          <a:solidFill>
                            <a:schemeClr val="tx2"/>
                          </a:solidFill>
                          <a:effectLst/>
                          <a:latin typeface="Calibri"/>
                          <a:ea typeface="宋体"/>
                          <a:cs typeface="Times New Roman"/>
                        </a:rPr>
                        <a:t>……</a:t>
                      </a:r>
                      <a:endParaRPr lang="zh-CN" sz="1050" b="1" kern="100" dirty="0">
                        <a:solidFill>
                          <a:schemeClr val="tx2"/>
                        </a:solidFill>
                        <a:effectLst/>
                        <a:latin typeface="Calibri"/>
                        <a:ea typeface="宋体"/>
                        <a:cs typeface="Times New Roman"/>
                      </a:endParaRPr>
                    </a:p>
                  </a:txBody>
                  <a:tcPr marL="31699" marR="31699" marT="0" marB="0"/>
                </a:tc>
                <a:tc hMerge="1">
                  <a:txBody>
                    <a:bodyPr/>
                    <a:lstStyle/>
                    <a:p>
                      <a:pPr algn="ctr">
                        <a:spcAft>
                          <a:spcPts val="0"/>
                        </a:spcAft>
                      </a:pPr>
                      <a:endParaRPr lang="zh-CN" sz="1050" b="1" kern="100" dirty="0">
                        <a:solidFill>
                          <a:schemeClr val="tx2"/>
                        </a:solidFill>
                        <a:effectLst/>
                        <a:latin typeface="Calibri"/>
                        <a:ea typeface="宋体"/>
                        <a:cs typeface="Times New Roman"/>
                      </a:endParaRPr>
                    </a:p>
                  </a:txBody>
                  <a:tcPr marL="31699" marR="31699" marT="0" marB="0"/>
                </a:tc>
                <a:tc hMerge="1">
                  <a:txBody>
                    <a:bodyPr/>
                    <a:lstStyle/>
                    <a:p>
                      <a:pPr algn="ctr">
                        <a:spcAft>
                          <a:spcPts val="0"/>
                        </a:spcAft>
                      </a:pPr>
                      <a:endParaRPr lang="zh-CN" sz="1050" b="1" kern="100" dirty="0">
                        <a:solidFill>
                          <a:schemeClr val="tx2"/>
                        </a:solidFill>
                        <a:effectLst/>
                        <a:latin typeface="Calibri"/>
                        <a:ea typeface="宋体"/>
                        <a:cs typeface="Times New Roman"/>
                      </a:endParaRPr>
                    </a:p>
                  </a:txBody>
                  <a:tcPr marL="31699" marR="31699" marT="0" marB="0"/>
                </a:tc>
                <a:tc hMerge="1">
                  <a:txBody>
                    <a:bodyPr/>
                    <a:lstStyle/>
                    <a:p>
                      <a:pPr algn="ctr">
                        <a:spcAft>
                          <a:spcPts val="0"/>
                        </a:spcAft>
                      </a:pPr>
                      <a:endParaRPr lang="zh-CN" sz="1050" b="1" kern="100" dirty="0">
                        <a:solidFill>
                          <a:schemeClr val="tx2"/>
                        </a:solidFill>
                        <a:effectLst/>
                        <a:latin typeface="Calibri"/>
                        <a:ea typeface="宋体"/>
                        <a:cs typeface="Times New Roman"/>
                      </a:endParaRPr>
                    </a:p>
                  </a:txBody>
                  <a:tcPr marL="31699" marR="31699" marT="0" marB="0"/>
                </a:tc>
                <a:tc hMerge="1">
                  <a:txBody>
                    <a:bodyPr/>
                    <a:lstStyle/>
                    <a:p>
                      <a:pPr algn="ctr">
                        <a:spcAft>
                          <a:spcPts val="0"/>
                        </a:spcAft>
                      </a:pPr>
                      <a:endParaRPr lang="zh-CN" sz="1050" b="1" kern="100" dirty="0">
                        <a:solidFill>
                          <a:schemeClr val="tx2"/>
                        </a:solidFill>
                        <a:effectLst/>
                        <a:latin typeface="Calibri"/>
                        <a:ea typeface="宋体"/>
                        <a:cs typeface="Times New Roman"/>
                      </a:endParaRPr>
                    </a:p>
                  </a:txBody>
                  <a:tcPr marL="31699" marR="31699" marT="0" marB="0"/>
                </a:tc>
                <a:tc hMerge="1">
                  <a:txBody>
                    <a:bodyPr/>
                    <a:lstStyle/>
                    <a:p>
                      <a:pPr algn="ctr">
                        <a:spcAft>
                          <a:spcPts val="0"/>
                        </a:spcAft>
                      </a:pPr>
                      <a:endParaRPr lang="zh-CN" sz="1050" b="1" kern="100" dirty="0">
                        <a:solidFill>
                          <a:schemeClr val="tx2"/>
                        </a:solidFill>
                        <a:effectLst/>
                        <a:latin typeface="Calibri"/>
                        <a:ea typeface="宋体"/>
                        <a:cs typeface="Times New Roman"/>
                      </a:endParaRPr>
                    </a:p>
                  </a:txBody>
                  <a:tcPr marL="31699" marR="31699" marT="0" marB="0"/>
                </a:tc>
                <a:tc hMerge="1">
                  <a:txBody>
                    <a:bodyPr/>
                    <a:lstStyle/>
                    <a:p>
                      <a:pPr algn="ctr">
                        <a:spcAft>
                          <a:spcPts val="0"/>
                        </a:spcAft>
                      </a:pPr>
                      <a:endParaRPr lang="zh-CN" sz="1050" b="1" kern="100" dirty="0">
                        <a:solidFill>
                          <a:schemeClr val="tx2"/>
                        </a:solidFill>
                        <a:effectLst/>
                        <a:latin typeface="Calibri"/>
                        <a:ea typeface="宋体"/>
                        <a:cs typeface="Times New Roman"/>
                      </a:endParaRPr>
                    </a:p>
                  </a:txBody>
                  <a:tcPr marL="31699" marR="31699" marT="0" marB="0"/>
                </a:tc>
              </a:tr>
              <a:tr h="316835">
                <a:tc>
                  <a:txBody>
                    <a:bodyPr/>
                    <a:lstStyle/>
                    <a:p>
                      <a:pPr algn="ctr">
                        <a:spcAft>
                          <a:spcPts val="0"/>
                        </a:spcAft>
                      </a:pPr>
                      <a:r>
                        <a:rPr lang="en-US" sz="1100" b="1" kern="100" dirty="0">
                          <a:solidFill>
                            <a:schemeClr val="tx2"/>
                          </a:solidFill>
                          <a:effectLst/>
                        </a:rPr>
                        <a:t>2005</a:t>
                      </a:r>
                      <a:endParaRPr lang="zh-CN" sz="1050" b="1" kern="100" dirty="0">
                        <a:solidFill>
                          <a:schemeClr val="tx2"/>
                        </a:solidFill>
                        <a:effectLst/>
                        <a:latin typeface="Calibri"/>
                        <a:ea typeface="宋体"/>
                        <a:cs typeface="Times New Roman"/>
                      </a:endParaRPr>
                    </a:p>
                  </a:txBody>
                  <a:tcPr marL="31699" marR="31699" marT="0" marB="0" anchor="ctr"/>
                </a:tc>
                <a:tc>
                  <a:txBody>
                    <a:bodyPr/>
                    <a:lstStyle/>
                    <a:p>
                      <a:pPr algn="ctr">
                        <a:spcAft>
                          <a:spcPts val="0"/>
                        </a:spcAft>
                      </a:pPr>
                      <a:r>
                        <a:rPr lang="en-US" sz="1100" b="1" kern="100">
                          <a:solidFill>
                            <a:schemeClr val="tx2"/>
                          </a:solidFill>
                          <a:effectLst/>
                        </a:rPr>
                        <a:t>45314</a:t>
                      </a:r>
                      <a:endParaRPr lang="zh-CN" sz="1050" b="1" kern="100">
                        <a:solidFill>
                          <a:schemeClr val="tx2"/>
                        </a:solidFill>
                        <a:effectLst/>
                        <a:latin typeface="Calibri"/>
                        <a:ea typeface="宋体"/>
                        <a:cs typeface="Times New Roman"/>
                      </a:endParaRPr>
                    </a:p>
                  </a:txBody>
                  <a:tcPr marL="31699" marR="31699" marT="0" marB="0"/>
                </a:tc>
                <a:tc>
                  <a:txBody>
                    <a:bodyPr/>
                    <a:lstStyle/>
                    <a:p>
                      <a:pPr algn="ctr">
                        <a:spcAft>
                          <a:spcPts val="0"/>
                        </a:spcAft>
                      </a:pPr>
                      <a:r>
                        <a:rPr lang="en-US" sz="1100" b="1" kern="100">
                          <a:solidFill>
                            <a:schemeClr val="tx2"/>
                          </a:solidFill>
                          <a:effectLst/>
                        </a:rPr>
                        <a:t>240508</a:t>
                      </a:r>
                      <a:endParaRPr lang="zh-CN" sz="1050" b="1" kern="100">
                        <a:solidFill>
                          <a:schemeClr val="tx2"/>
                        </a:solidFill>
                        <a:effectLst/>
                        <a:latin typeface="Calibri"/>
                        <a:ea typeface="宋体"/>
                        <a:cs typeface="Times New Roman"/>
                      </a:endParaRPr>
                    </a:p>
                  </a:txBody>
                  <a:tcPr marL="31699" marR="31699" marT="0" marB="0"/>
                </a:tc>
                <a:tc>
                  <a:txBody>
                    <a:bodyPr/>
                    <a:lstStyle/>
                    <a:p>
                      <a:pPr algn="ctr">
                        <a:spcAft>
                          <a:spcPts val="0"/>
                        </a:spcAft>
                      </a:pPr>
                      <a:r>
                        <a:rPr lang="en-US" sz="1100" b="1" kern="100">
                          <a:solidFill>
                            <a:schemeClr val="tx2"/>
                          </a:solidFill>
                          <a:effectLst/>
                        </a:rPr>
                        <a:t>566278</a:t>
                      </a:r>
                      <a:endParaRPr lang="zh-CN" sz="1050" b="1" kern="100">
                        <a:solidFill>
                          <a:schemeClr val="tx2"/>
                        </a:solidFill>
                        <a:effectLst/>
                        <a:latin typeface="Calibri"/>
                        <a:ea typeface="宋体"/>
                        <a:cs typeface="Times New Roman"/>
                      </a:endParaRPr>
                    </a:p>
                  </a:txBody>
                  <a:tcPr marL="31699" marR="31699" marT="0" marB="0"/>
                </a:tc>
                <a:tc>
                  <a:txBody>
                    <a:bodyPr/>
                    <a:lstStyle/>
                    <a:p>
                      <a:pPr algn="ctr">
                        <a:spcAft>
                          <a:spcPts val="0"/>
                        </a:spcAft>
                      </a:pPr>
                      <a:r>
                        <a:rPr lang="en-US" sz="1100" b="1" kern="100">
                          <a:solidFill>
                            <a:schemeClr val="tx2"/>
                          </a:solidFill>
                          <a:effectLst/>
                        </a:rPr>
                        <a:t>11811542</a:t>
                      </a:r>
                      <a:endParaRPr lang="zh-CN" sz="1050" b="1" kern="100">
                        <a:solidFill>
                          <a:schemeClr val="tx2"/>
                        </a:solidFill>
                        <a:effectLst/>
                        <a:latin typeface="Calibri"/>
                        <a:ea typeface="宋体"/>
                        <a:cs typeface="Times New Roman"/>
                      </a:endParaRPr>
                    </a:p>
                  </a:txBody>
                  <a:tcPr marL="31699" marR="31699" marT="0" marB="0"/>
                </a:tc>
                <a:tc>
                  <a:txBody>
                    <a:bodyPr/>
                    <a:lstStyle/>
                    <a:p>
                      <a:pPr algn="ctr">
                        <a:spcAft>
                          <a:spcPts val="0"/>
                        </a:spcAft>
                      </a:pPr>
                      <a:r>
                        <a:rPr lang="en-US" sz="1100" b="1" kern="100">
                          <a:solidFill>
                            <a:schemeClr val="tx2"/>
                          </a:solidFill>
                          <a:effectLst/>
                        </a:rPr>
                        <a:t>4236865</a:t>
                      </a:r>
                      <a:endParaRPr lang="zh-CN" sz="1050" b="1" kern="100">
                        <a:solidFill>
                          <a:schemeClr val="tx2"/>
                        </a:solidFill>
                        <a:effectLst/>
                        <a:latin typeface="Calibri"/>
                        <a:ea typeface="宋体"/>
                        <a:cs typeface="Times New Roman"/>
                      </a:endParaRPr>
                    </a:p>
                  </a:txBody>
                  <a:tcPr marL="31699" marR="31699" marT="0" marB="0"/>
                </a:tc>
                <a:tc>
                  <a:txBody>
                    <a:bodyPr/>
                    <a:lstStyle/>
                    <a:p>
                      <a:pPr algn="ctr">
                        <a:spcAft>
                          <a:spcPts val="0"/>
                        </a:spcAft>
                      </a:pPr>
                      <a:r>
                        <a:rPr lang="en-US" sz="1100" b="1" kern="100" dirty="0">
                          <a:solidFill>
                            <a:schemeClr val="tx2"/>
                          </a:solidFill>
                          <a:effectLst/>
                        </a:rPr>
                        <a:t>181.93</a:t>
                      </a:r>
                      <a:endParaRPr lang="zh-CN" sz="1050" b="1" kern="100" dirty="0">
                        <a:solidFill>
                          <a:schemeClr val="tx2"/>
                        </a:solidFill>
                        <a:effectLst/>
                        <a:latin typeface="Calibri"/>
                        <a:ea typeface="宋体"/>
                        <a:cs typeface="Times New Roman"/>
                      </a:endParaRPr>
                    </a:p>
                  </a:txBody>
                  <a:tcPr marL="31699" marR="31699" marT="0" marB="0" anchor="ctr"/>
                </a:tc>
                <a:tc>
                  <a:txBody>
                    <a:bodyPr/>
                    <a:lstStyle/>
                    <a:p>
                      <a:pPr algn="ctr">
                        <a:spcAft>
                          <a:spcPts val="0"/>
                        </a:spcAft>
                      </a:pPr>
                      <a:r>
                        <a:rPr lang="en-US" sz="1100" b="1" kern="100" dirty="0">
                          <a:solidFill>
                            <a:schemeClr val="tx2"/>
                          </a:solidFill>
                          <a:effectLst/>
                        </a:rPr>
                        <a:t>645.82</a:t>
                      </a:r>
                      <a:endParaRPr lang="zh-CN" sz="1050" b="1" kern="100" dirty="0">
                        <a:solidFill>
                          <a:schemeClr val="tx2"/>
                        </a:solidFill>
                        <a:effectLst/>
                        <a:latin typeface="Calibri"/>
                        <a:ea typeface="宋体"/>
                        <a:cs typeface="Times New Roman"/>
                      </a:endParaRPr>
                    </a:p>
                  </a:txBody>
                  <a:tcPr marL="31699" marR="31699" marT="0" marB="0" anchor="ctr"/>
                </a:tc>
              </a:tr>
              <a:tr h="316835">
                <a:tc>
                  <a:txBody>
                    <a:bodyPr/>
                    <a:lstStyle/>
                    <a:p>
                      <a:pPr algn="ctr">
                        <a:spcAft>
                          <a:spcPts val="0"/>
                        </a:spcAft>
                      </a:pPr>
                      <a:r>
                        <a:rPr lang="en-US" sz="1100" b="1" kern="100">
                          <a:solidFill>
                            <a:schemeClr val="tx2"/>
                          </a:solidFill>
                          <a:effectLst/>
                        </a:rPr>
                        <a:t>2006</a:t>
                      </a:r>
                      <a:endParaRPr lang="zh-CN" sz="1050" b="1" kern="100">
                        <a:solidFill>
                          <a:schemeClr val="tx2"/>
                        </a:solidFill>
                        <a:effectLst/>
                        <a:latin typeface="Calibri"/>
                        <a:ea typeface="宋体"/>
                        <a:cs typeface="Times New Roman"/>
                      </a:endParaRPr>
                    </a:p>
                  </a:txBody>
                  <a:tcPr marL="31699" marR="31699" marT="0" marB="0" anchor="ctr"/>
                </a:tc>
                <a:tc>
                  <a:txBody>
                    <a:bodyPr/>
                    <a:lstStyle/>
                    <a:p>
                      <a:pPr algn="ctr">
                        <a:spcAft>
                          <a:spcPts val="0"/>
                        </a:spcAft>
                      </a:pPr>
                      <a:r>
                        <a:rPr lang="en-US" sz="1100" b="1" kern="100">
                          <a:solidFill>
                            <a:schemeClr val="tx2"/>
                          </a:solidFill>
                          <a:effectLst/>
                        </a:rPr>
                        <a:t>51220</a:t>
                      </a:r>
                      <a:endParaRPr lang="zh-CN" sz="1050" b="1" kern="100">
                        <a:solidFill>
                          <a:schemeClr val="tx2"/>
                        </a:solidFill>
                        <a:effectLst/>
                        <a:latin typeface="Calibri"/>
                        <a:ea typeface="宋体"/>
                        <a:cs typeface="Times New Roman"/>
                      </a:endParaRPr>
                    </a:p>
                  </a:txBody>
                  <a:tcPr marL="31699" marR="31699" marT="0" marB="0"/>
                </a:tc>
                <a:tc>
                  <a:txBody>
                    <a:bodyPr/>
                    <a:lstStyle/>
                    <a:p>
                      <a:pPr algn="ctr">
                        <a:spcAft>
                          <a:spcPts val="0"/>
                        </a:spcAft>
                      </a:pPr>
                      <a:r>
                        <a:rPr lang="en-US" sz="1100" b="1" kern="100">
                          <a:solidFill>
                            <a:schemeClr val="tx2"/>
                          </a:solidFill>
                          <a:effectLst/>
                        </a:rPr>
                        <a:t>256630</a:t>
                      </a:r>
                      <a:endParaRPr lang="zh-CN" sz="1050" b="1" kern="100">
                        <a:solidFill>
                          <a:schemeClr val="tx2"/>
                        </a:solidFill>
                        <a:effectLst/>
                        <a:latin typeface="Calibri"/>
                        <a:ea typeface="宋体"/>
                        <a:cs typeface="Times New Roman"/>
                      </a:endParaRPr>
                    </a:p>
                  </a:txBody>
                  <a:tcPr marL="31699" marR="31699" marT="0" marB="0"/>
                </a:tc>
                <a:tc>
                  <a:txBody>
                    <a:bodyPr/>
                    <a:lstStyle/>
                    <a:p>
                      <a:pPr algn="ctr">
                        <a:spcAft>
                          <a:spcPts val="0"/>
                        </a:spcAft>
                      </a:pPr>
                      <a:r>
                        <a:rPr lang="en-US" sz="1100" b="1" kern="100">
                          <a:solidFill>
                            <a:schemeClr val="tx2"/>
                          </a:solidFill>
                          <a:effectLst/>
                        </a:rPr>
                        <a:t>564891</a:t>
                      </a:r>
                      <a:endParaRPr lang="zh-CN" sz="1050" b="1" kern="100">
                        <a:solidFill>
                          <a:schemeClr val="tx2"/>
                        </a:solidFill>
                        <a:effectLst/>
                        <a:latin typeface="Calibri"/>
                        <a:ea typeface="宋体"/>
                        <a:cs typeface="Times New Roman"/>
                      </a:endParaRPr>
                    </a:p>
                  </a:txBody>
                  <a:tcPr marL="31699" marR="31699" marT="0" marB="0"/>
                </a:tc>
                <a:tc>
                  <a:txBody>
                    <a:bodyPr/>
                    <a:lstStyle/>
                    <a:p>
                      <a:pPr algn="ctr">
                        <a:spcAft>
                          <a:spcPts val="0"/>
                        </a:spcAft>
                      </a:pPr>
                      <a:r>
                        <a:rPr lang="en-US" sz="1100" b="1" kern="100">
                          <a:solidFill>
                            <a:schemeClr val="tx2"/>
                          </a:solidFill>
                          <a:effectLst/>
                        </a:rPr>
                        <a:t>12736693</a:t>
                      </a:r>
                      <a:endParaRPr lang="zh-CN" sz="1050" b="1" kern="100">
                        <a:solidFill>
                          <a:schemeClr val="tx2"/>
                        </a:solidFill>
                        <a:effectLst/>
                        <a:latin typeface="Calibri"/>
                        <a:ea typeface="宋体"/>
                        <a:cs typeface="Times New Roman"/>
                      </a:endParaRPr>
                    </a:p>
                  </a:txBody>
                  <a:tcPr marL="31699" marR="31699" marT="0" marB="0"/>
                </a:tc>
                <a:tc>
                  <a:txBody>
                    <a:bodyPr/>
                    <a:lstStyle/>
                    <a:p>
                      <a:pPr algn="ctr">
                        <a:spcAft>
                          <a:spcPts val="0"/>
                        </a:spcAft>
                      </a:pPr>
                      <a:r>
                        <a:rPr lang="en-US" sz="1100" b="1" kern="100" dirty="0">
                          <a:solidFill>
                            <a:schemeClr val="tx2"/>
                          </a:solidFill>
                          <a:effectLst/>
                        </a:rPr>
                        <a:t>4620940</a:t>
                      </a:r>
                      <a:endParaRPr lang="zh-CN" sz="1050" b="1" kern="100" dirty="0">
                        <a:solidFill>
                          <a:schemeClr val="tx2"/>
                        </a:solidFill>
                        <a:effectLst/>
                        <a:latin typeface="Calibri"/>
                        <a:ea typeface="宋体"/>
                        <a:cs typeface="Times New Roman"/>
                      </a:endParaRPr>
                    </a:p>
                  </a:txBody>
                  <a:tcPr marL="31699" marR="31699" marT="0" marB="0"/>
                </a:tc>
                <a:tc>
                  <a:txBody>
                    <a:bodyPr/>
                    <a:lstStyle/>
                    <a:p>
                      <a:pPr algn="ctr">
                        <a:spcAft>
                          <a:spcPts val="0"/>
                        </a:spcAft>
                      </a:pPr>
                      <a:r>
                        <a:rPr lang="en-US" sz="1100" b="1" kern="100" dirty="0">
                          <a:solidFill>
                            <a:schemeClr val="tx2"/>
                          </a:solidFill>
                          <a:effectLst/>
                        </a:rPr>
                        <a:t>196.83</a:t>
                      </a:r>
                      <a:endParaRPr lang="zh-CN" sz="1050" b="1" kern="100" dirty="0">
                        <a:solidFill>
                          <a:schemeClr val="tx2"/>
                        </a:solidFill>
                        <a:effectLst/>
                        <a:latin typeface="Calibri"/>
                        <a:ea typeface="宋体"/>
                        <a:cs typeface="Times New Roman"/>
                      </a:endParaRPr>
                    </a:p>
                  </a:txBody>
                  <a:tcPr marL="31699" marR="31699" marT="0" marB="0" anchor="ctr"/>
                </a:tc>
                <a:tc>
                  <a:txBody>
                    <a:bodyPr/>
                    <a:lstStyle/>
                    <a:p>
                      <a:pPr algn="ctr">
                        <a:spcAft>
                          <a:spcPts val="0"/>
                        </a:spcAft>
                      </a:pPr>
                      <a:r>
                        <a:rPr lang="en-US" sz="1100" b="1" kern="100" dirty="0">
                          <a:solidFill>
                            <a:schemeClr val="tx2"/>
                          </a:solidFill>
                          <a:effectLst/>
                        </a:rPr>
                        <a:t>674.27</a:t>
                      </a:r>
                      <a:endParaRPr lang="zh-CN" sz="1050" b="1" kern="100" dirty="0">
                        <a:solidFill>
                          <a:schemeClr val="tx2"/>
                        </a:solidFill>
                        <a:effectLst/>
                        <a:latin typeface="Calibri"/>
                        <a:ea typeface="宋体"/>
                        <a:cs typeface="Times New Roman"/>
                      </a:endParaRPr>
                    </a:p>
                  </a:txBody>
                  <a:tcPr marL="31699" marR="31699" marT="0" marB="0" anchor="ctr"/>
                </a:tc>
              </a:tr>
              <a:tr h="316835">
                <a:tc>
                  <a:txBody>
                    <a:bodyPr/>
                    <a:lstStyle/>
                    <a:p>
                      <a:pPr algn="ctr">
                        <a:spcAft>
                          <a:spcPts val="0"/>
                        </a:spcAft>
                      </a:pPr>
                      <a:r>
                        <a:rPr lang="en-US" sz="1100" b="1" kern="100">
                          <a:solidFill>
                            <a:schemeClr val="tx2"/>
                          </a:solidFill>
                          <a:effectLst/>
                        </a:rPr>
                        <a:t>2007</a:t>
                      </a:r>
                      <a:endParaRPr lang="zh-CN" sz="1050" b="1" kern="100">
                        <a:solidFill>
                          <a:schemeClr val="tx2"/>
                        </a:solidFill>
                        <a:effectLst/>
                        <a:latin typeface="Calibri"/>
                        <a:ea typeface="宋体"/>
                        <a:cs typeface="Times New Roman"/>
                      </a:endParaRPr>
                    </a:p>
                  </a:txBody>
                  <a:tcPr marL="31699" marR="31699" marT="0" marB="0" anchor="ctr"/>
                </a:tc>
                <a:tc>
                  <a:txBody>
                    <a:bodyPr/>
                    <a:lstStyle/>
                    <a:p>
                      <a:pPr algn="ctr">
                        <a:spcAft>
                          <a:spcPts val="0"/>
                        </a:spcAft>
                      </a:pPr>
                      <a:r>
                        <a:rPr lang="en-US" sz="1100" b="1" kern="100">
                          <a:solidFill>
                            <a:schemeClr val="tx2"/>
                          </a:solidFill>
                          <a:effectLst/>
                        </a:rPr>
                        <a:t>58910</a:t>
                      </a:r>
                      <a:endParaRPr lang="zh-CN" sz="1050" b="1" kern="100">
                        <a:solidFill>
                          <a:schemeClr val="tx2"/>
                        </a:solidFill>
                        <a:effectLst/>
                        <a:latin typeface="Calibri"/>
                        <a:ea typeface="宋体"/>
                        <a:cs typeface="Times New Roman"/>
                      </a:endParaRPr>
                    </a:p>
                  </a:txBody>
                  <a:tcPr marL="31699" marR="31699" marT="0" marB="0"/>
                </a:tc>
                <a:tc>
                  <a:txBody>
                    <a:bodyPr/>
                    <a:lstStyle/>
                    <a:p>
                      <a:pPr algn="ctr">
                        <a:spcAft>
                          <a:spcPts val="0"/>
                        </a:spcAft>
                      </a:pPr>
                      <a:r>
                        <a:rPr lang="en-US" sz="1100" b="1" kern="100">
                          <a:solidFill>
                            <a:schemeClr val="tx2"/>
                          </a:solidFill>
                          <a:effectLst/>
                        </a:rPr>
                        <a:t>279180</a:t>
                      </a:r>
                      <a:endParaRPr lang="zh-CN" sz="1050" b="1" kern="100">
                        <a:solidFill>
                          <a:schemeClr val="tx2"/>
                        </a:solidFill>
                        <a:effectLst/>
                        <a:latin typeface="Calibri"/>
                        <a:ea typeface="宋体"/>
                        <a:cs typeface="Times New Roman"/>
                      </a:endParaRPr>
                    </a:p>
                  </a:txBody>
                  <a:tcPr marL="31699" marR="31699" marT="0" marB="0"/>
                </a:tc>
                <a:tc>
                  <a:txBody>
                    <a:bodyPr/>
                    <a:lstStyle/>
                    <a:p>
                      <a:pPr algn="ctr">
                        <a:spcAft>
                          <a:spcPts val="0"/>
                        </a:spcAft>
                      </a:pPr>
                      <a:r>
                        <a:rPr lang="en-US" sz="1100" b="1" kern="100">
                          <a:solidFill>
                            <a:schemeClr val="tx2"/>
                          </a:solidFill>
                          <a:effectLst/>
                        </a:rPr>
                        <a:t>575160</a:t>
                      </a:r>
                      <a:endParaRPr lang="zh-CN" sz="1050" b="1" kern="100">
                        <a:solidFill>
                          <a:schemeClr val="tx2"/>
                        </a:solidFill>
                        <a:effectLst/>
                        <a:latin typeface="Calibri"/>
                        <a:ea typeface="宋体"/>
                        <a:cs typeface="Times New Roman"/>
                      </a:endParaRPr>
                    </a:p>
                  </a:txBody>
                  <a:tcPr marL="31699" marR="31699" marT="0" marB="0"/>
                </a:tc>
                <a:tc>
                  <a:txBody>
                    <a:bodyPr/>
                    <a:lstStyle/>
                    <a:p>
                      <a:pPr algn="ctr">
                        <a:spcAft>
                          <a:spcPts val="0"/>
                        </a:spcAft>
                      </a:pPr>
                      <a:r>
                        <a:rPr lang="en-US" sz="1100" b="1" kern="100">
                          <a:solidFill>
                            <a:schemeClr val="tx2"/>
                          </a:solidFill>
                          <a:effectLst/>
                        </a:rPr>
                        <a:t>13450037</a:t>
                      </a:r>
                      <a:endParaRPr lang="zh-CN" sz="1050" b="1" kern="100">
                        <a:solidFill>
                          <a:schemeClr val="tx2"/>
                        </a:solidFill>
                        <a:effectLst/>
                        <a:latin typeface="Calibri"/>
                        <a:ea typeface="宋体"/>
                        <a:cs typeface="Times New Roman"/>
                      </a:endParaRPr>
                    </a:p>
                  </a:txBody>
                  <a:tcPr marL="31699" marR="31699" marT="0" marB="0"/>
                </a:tc>
                <a:tc>
                  <a:txBody>
                    <a:bodyPr/>
                    <a:lstStyle/>
                    <a:p>
                      <a:pPr algn="ctr">
                        <a:spcAft>
                          <a:spcPts val="0"/>
                        </a:spcAft>
                      </a:pPr>
                      <a:r>
                        <a:rPr lang="en-US" sz="1100" b="1" kern="100">
                          <a:solidFill>
                            <a:schemeClr val="tx2"/>
                          </a:solidFill>
                          <a:effectLst/>
                        </a:rPr>
                        <a:t>4610422</a:t>
                      </a:r>
                      <a:endParaRPr lang="zh-CN" sz="1050" b="1" kern="100">
                        <a:solidFill>
                          <a:schemeClr val="tx2"/>
                        </a:solidFill>
                        <a:effectLst/>
                        <a:latin typeface="Calibri"/>
                        <a:ea typeface="宋体"/>
                        <a:cs typeface="Times New Roman"/>
                      </a:endParaRPr>
                    </a:p>
                  </a:txBody>
                  <a:tcPr marL="31699" marR="31699" marT="0" marB="0"/>
                </a:tc>
                <a:tc>
                  <a:txBody>
                    <a:bodyPr/>
                    <a:lstStyle/>
                    <a:p>
                      <a:pPr algn="ctr">
                        <a:spcAft>
                          <a:spcPts val="0"/>
                        </a:spcAft>
                      </a:pPr>
                      <a:r>
                        <a:rPr lang="en-US" sz="1100" b="1" kern="100">
                          <a:solidFill>
                            <a:schemeClr val="tx2"/>
                          </a:solidFill>
                          <a:effectLst/>
                        </a:rPr>
                        <a:t>212.38</a:t>
                      </a:r>
                      <a:endParaRPr lang="zh-CN" sz="1050" b="1" kern="100">
                        <a:solidFill>
                          <a:schemeClr val="tx2"/>
                        </a:solidFill>
                        <a:effectLst/>
                        <a:latin typeface="Calibri"/>
                        <a:ea typeface="宋体"/>
                        <a:cs typeface="Times New Roman"/>
                      </a:endParaRPr>
                    </a:p>
                  </a:txBody>
                  <a:tcPr marL="31699" marR="31699" marT="0" marB="0" anchor="ctr"/>
                </a:tc>
                <a:tc>
                  <a:txBody>
                    <a:bodyPr/>
                    <a:lstStyle/>
                    <a:p>
                      <a:pPr algn="ctr">
                        <a:spcAft>
                          <a:spcPts val="0"/>
                        </a:spcAft>
                      </a:pPr>
                      <a:r>
                        <a:rPr lang="en-US" sz="1100" b="1" kern="100" dirty="0">
                          <a:solidFill>
                            <a:schemeClr val="tx2"/>
                          </a:solidFill>
                          <a:effectLst/>
                        </a:rPr>
                        <a:t>699.99</a:t>
                      </a:r>
                      <a:endParaRPr lang="zh-CN" sz="1050" b="1" kern="100" dirty="0">
                        <a:solidFill>
                          <a:schemeClr val="tx2"/>
                        </a:solidFill>
                        <a:effectLst/>
                        <a:latin typeface="Calibri"/>
                        <a:ea typeface="宋体"/>
                        <a:cs typeface="Times New Roman"/>
                      </a:endParaRPr>
                    </a:p>
                  </a:txBody>
                  <a:tcPr marL="31699" marR="31699" marT="0" marB="0" anchor="ctr"/>
                </a:tc>
              </a:tr>
              <a:tr h="316835">
                <a:tc>
                  <a:txBody>
                    <a:bodyPr/>
                    <a:lstStyle/>
                    <a:p>
                      <a:pPr algn="ctr">
                        <a:spcAft>
                          <a:spcPts val="0"/>
                        </a:spcAft>
                      </a:pPr>
                      <a:r>
                        <a:rPr lang="en-US" sz="1100" b="1" kern="100">
                          <a:solidFill>
                            <a:schemeClr val="tx2"/>
                          </a:solidFill>
                          <a:effectLst/>
                        </a:rPr>
                        <a:t>2008</a:t>
                      </a:r>
                      <a:endParaRPr lang="zh-CN" sz="1050" b="1" kern="100">
                        <a:solidFill>
                          <a:schemeClr val="tx2"/>
                        </a:solidFill>
                        <a:effectLst/>
                        <a:latin typeface="Calibri"/>
                        <a:ea typeface="宋体"/>
                        <a:cs typeface="Times New Roman"/>
                      </a:endParaRPr>
                    </a:p>
                  </a:txBody>
                  <a:tcPr marL="31699" marR="31699" marT="0" marB="0" anchor="ctr"/>
                </a:tc>
                <a:tc>
                  <a:txBody>
                    <a:bodyPr/>
                    <a:lstStyle/>
                    <a:p>
                      <a:pPr algn="ctr">
                        <a:spcAft>
                          <a:spcPts val="0"/>
                        </a:spcAft>
                      </a:pPr>
                      <a:r>
                        <a:rPr lang="en-US" sz="1100" b="1" kern="100">
                          <a:solidFill>
                            <a:schemeClr val="tx2"/>
                          </a:solidFill>
                          <a:effectLst/>
                        </a:rPr>
                        <a:t>65632</a:t>
                      </a:r>
                      <a:endParaRPr lang="zh-CN" sz="1050" b="1" kern="100">
                        <a:solidFill>
                          <a:schemeClr val="tx2"/>
                        </a:solidFill>
                        <a:effectLst/>
                        <a:latin typeface="Calibri"/>
                        <a:ea typeface="宋体"/>
                        <a:cs typeface="Times New Roman"/>
                      </a:endParaRPr>
                    </a:p>
                  </a:txBody>
                  <a:tcPr marL="31699" marR="31699" marT="0" marB="0"/>
                </a:tc>
                <a:tc>
                  <a:txBody>
                    <a:bodyPr/>
                    <a:lstStyle/>
                    <a:p>
                      <a:pPr algn="ctr">
                        <a:spcAft>
                          <a:spcPts val="0"/>
                        </a:spcAft>
                      </a:pPr>
                      <a:r>
                        <a:rPr lang="en-US" sz="1100" b="1" kern="100">
                          <a:solidFill>
                            <a:schemeClr val="tx2"/>
                          </a:solidFill>
                          <a:effectLst/>
                        </a:rPr>
                        <a:t>298939</a:t>
                      </a:r>
                      <a:endParaRPr lang="zh-CN" sz="1050" b="1" kern="100">
                        <a:solidFill>
                          <a:schemeClr val="tx2"/>
                        </a:solidFill>
                        <a:effectLst/>
                        <a:latin typeface="Calibri"/>
                        <a:ea typeface="宋体"/>
                        <a:cs typeface="Times New Roman"/>
                      </a:endParaRPr>
                    </a:p>
                  </a:txBody>
                  <a:tcPr marL="31699" marR="31699" marT="0" marB="0"/>
                </a:tc>
                <a:tc>
                  <a:txBody>
                    <a:bodyPr/>
                    <a:lstStyle/>
                    <a:p>
                      <a:pPr algn="ctr">
                        <a:spcAft>
                          <a:spcPts val="0"/>
                        </a:spcAft>
                      </a:pPr>
                      <a:r>
                        <a:rPr lang="en-US" sz="1100" b="1" kern="100">
                          <a:solidFill>
                            <a:schemeClr val="tx2"/>
                          </a:solidFill>
                          <a:effectLst/>
                        </a:rPr>
                        <a:t>585852</a:t>
                      </a:r>
                      <a:endParaRPr lang="zh-CN" sz="1050" b="1" kern="100">
                        <a:solidFill>
                          <a:schemeClr val="tx2"/>
                        </a:solidFill>
                        <a:effectLst/>
                        <a:latin typeface="Calibri"/>
                        <a:ea typeface="宋体"/>
                        <a:cs typeface="Times New Roman"/>
                      </a:endParaRPr>
                    </a:p>
                  </a:txBody>
                  <a:tcPr marL="31699" marR="31699" marT="0" marB="0"/>
                </a:tc>
                <a:tc>
                  <a:txBody>
                    <a:bodyPr/>
                    <a:lstStyle/>
                    <a:p>
                      <a:pPr algn="ctr">
                        <a:spcAft>
                          <a:spcPts val="0"/>
                        </a:spcAft>
                      </a:pPr>
                      <a:r>
                        <a:rPr lang="en-US" sz="1100" b="1" kern="100">
                          <a:solidFill>
                            <a:schemeClr val="tx2"/>
                          </a:solidFill>
                          <a:effectLst/>
                        </a:rPr>
                        <a:t>14676043</a:t>
                      </a:r>
                      <a:endParaRPr lang="zh-CN" sz="1050" b="1" kern="100">
                        <a:solidFill>
                          <a:schemeClr val="tx2"/>
                        </a:solidFill>
                        <a:effectLst/>
                        <a:latin typeface="Calibri"/>
                        <a:ea typeface="宋体"/>
                        <a:cs typeface="Times New Roman"/>
                      </a:endParaRPr>
                    </a:p>
                  </a:txBody>
                  <a:tcPr marL="31699" marR="31699" marT="0" marB="0"/>
                </a:tc>
                <a:tc>
                  <a:txBody>
                    <a:bodyPr/>
                    <a:lstStyle/>
                    <a:p>
                      <a:pPr algn="ctr">
                        <a:spcAft>
                          <a:spcPts val="0"/>
                        </a:spcAft>
                      </a:pPr>
                      <a:r>
                        <a:rPr lang="en-US" sz="1100" b="1" kern="100">
                          <a:solidFill>
                            <a:schemeClr val="tx2"/>
                          </a:solidFill>
                          <a:effectLst/>
                        </a:rPr>
                        <a:t>4404897</a:t>
                      </a:r>
                      <a:endParaRPr lang="zh-CN" sz="1050" b="1" kern="100">
                        <a:solidFill>
                          <a:schemeClr val="tx2"/>
                        </a:solidFill>
                        <a:effectLst/>
                        <a:latin typeface="Calibri"/>
                        <a:ea typeface="宋体"/>
                        <a:cs typeface="Times New Roman"/>
                      </a:endParaRPr>
                    </a:p>
                  </a:txBody>
                  <a:tcPr marL="31699" marR="31699" marT="0" marB="0"/>
                </a:tc>
                <a:tc>
                  <a:txBody>
                    <a:bodyPr/>
                    <a:lstStyle/>
                    <a:p>
                      <a:pPr algn="ctr">
                        <a:spcAft>
                          <a:spcPts val="0"/>
                        </a:spcAft>
                      </a:pPr>
                      <a:r>
                        <a:rPr lang="en-US" sz="1100" b="1" kern="100">
                          <a:solidFill>
                            <a:schemeClr val="tx2"/>
                          </a:solidFill>
                          <a:effectLst/>
                        </a:rPr>
                        <a:t>228.07</a:t>
                      </a:r>
                      <a:endParaRPr lang="zh-CN" sz="1050" b="1" kern="100">
                        <a:solidFill>
                          <a:schemeClr val="tx2"/>
                        </a:solidFill>
                        <a:effectLst/>
                        <a:latin typeface="Calibri"/>
                        <a:ea typeface="宋体"/>
                        <a:cs typeface="Times New Roman"/>
                      </a:endParaRPr>
                    </a:p>
                  </a:txBody>
                  <a:tcPr marL="31699" marR="31699" marT="0" marB="0" anchor="ctr"/>
                </a:tc>
                <a:tc>
                  <a:txBody>
                    <a:bodyPr/>
                    <a:lstStyle/>
                    <a:p>
                      <a:pPr algn="ctr">
                        <a:spcAft>
                          <a:spcPts val="0"/>
                        </a:spcAft>
                      </a:pPr>
                      <a:r>
                        <a:rPr lang="en-US" sz="1100" b="1" kern="100" dirty="0">
                          <a:solidFill>
                            <a:schemeClr val="tx2"/>
                          </a:solidFill>
                          <a:effectLst/>
                        </a:rPr>
                        <a:t>726.21</a:t>
                      </a:r>
                      <a:endParaRPr lang="zh-CN" sz="1050" b="1" kern="100" dirty="0">
                        <a:solidFill>
                          <a:schemeClr val="tx2"/>
                        </a:solidFill>
                        <a:effectLst/>
                        <a:latin typeface="Calibri"/>
                        <a:ea typeface="宋体"/>
                        <a:cs typeface="Times New Roman"/>
                      </a:endParaRPr>
                    </a:p>
                  </a:txBody>
                  <a:tcPr marL="31699" marR="31699" marT="0" marB="0" anchor="ctr"/>
                </a:tc>
              </a:tr>
              <a:tr h="316835">
                <a:tc>
                  <a:txBody>
                    <a:bodyPr/>
                    <a:lstStyle/>
                    <a:p>
                      <a:pPr algn="ctr">
                        <a:spcAft>
                          <a:spcPts val="0"/>
                        </a:spcAft>
                      </a:pPr>
                      <a:r>
                        <a:rPr lang="en-US" sz="1100" b="1" kern="100">
                          <a:solidFill>
                            <a:schemeClr val="tx2"/>
                          </a:solidFill>
                          <a:effectLst/>
                        </a:rPr>
                        <a:t>2009</a:t>
                      </a:r>
                      <a:endParaRPr lang="zh-CN" sz="1050" b="1" kern="100">
                        <a:solidFill>
                          <a:schemeClr val="tx2"/>
                        </a:solidFill>
                        <a:effectLst/>
                        <a:latin typeface="Calibri"/>
                        <a:ea typeface="宋体"/>
                        <a:cs typeface="Times New Roman"/>
                      </a:endParaRPr>
                    </a:p>
                  </a:txBody>
                  <a:tcPr marL="31699" marR="31699" marT="0" marB="0" anchor="ctr"/>
                </a:tc>
                <a:tc>
                  <a:txBody>
                    <a:bodyPr/>
                    <a:lstStyle/>
                    <a:p>
                      <a:pPr algn="ctr">
                        <a:spcAft>
                          <a:spcPts val="0"/>
                        </a:spcAft>
                      </a:pPr>
                      <a:r>
                        <a:rPr lang="en-US" sz="1100" b="1" kern="100">
                          <a:solidFill>
                            <a:schemeClr val="tx2"/>
                          </a:solidFill>
                          <a:effectLst/>
                        </a:rPr>
                        <a:t>66952</a:t>
                      </a:r>
                      <a:endParaRPr lang="zh-CN" sz="1050" b="1" kern="100">
                        <a:solidFill>
                          <a:schemeClr val="tx2"/>
                        </a:solidFill>
                        <a:effectLst/>
                        <a:latin typeface="Calibri"/>
                        <a:ea typeface="宋体"/>
                        <a:cs typeface="Times New Roman"/>
                      </a:endParaRPr>
                    </a:p>
                  </a:txBody>
                  <a:tcPr marL="31699" marR="31699" marT="0" marB="0"/>
                </a:tc>
                <a:tc>
                  <a:txBody>
                    <a:bodyPr/>
                    <a:lstStyle/>
                    <a:p>
                      <a:pPr algn="ctr">
                        <a:spcAft>
                          <a:spcPts val="0"/>
                        </a:spcAft>
                      </a:pPr>
                      <a:r>
                        <a:rPr lang="en-US" sz="1100" b="1" kern="100">
                          <a:solidFill>
                            <a:schemeClr val="tx2"/>
                          </a:solidFill>
                          <a:effectLst/>
                        </a:rPr>
                        <a:t>316024</a:t>
                      </a:r>
                      <a:endParaRPr lang="zh-CN" sz="1050" b="1" kern="100">
                        <a:solidFill>
                          <a:schemeClr val="tx2"/>
                        </a:solidFill>
                        <a:effectLst/>
                        <a:latin typeface="Calibri"/>
                        <a:ea typeface="宋体"/>
                        <a:cs typeface="Times New Roman"/>
                      </a:endParaRPr>
                    </a:p>
                  </a:txBody>
                  <a:tcPr marL="31699" marR="31699" marT="0" marB="0"/>
                </a:tc>
                <a:tc>
                  <a:txBody>
                    <a:bodyPr/>
                    <a:lstStyle/>
                    <a:p>
                      <a:pPr algn="ctr">
                        <a:spcAft>
                          <a:spcPts val="0"/>
                        </a:spcAft>
                      </a:pPr>
                      <a:r>
                        <a:rPr lang="en-US" sz="1100" b="1" kern="100">
                          <a:solidFill>
                            <a:schemeClr val="tx2"/>
                          </a:solidFill>
                          <a:effectLst/>
                        </a:rPr>
                        <a:t>589481</a:t>
                      </a:r>
                      <a:endParaRPr lang="zh-CN" sz="1050" b="1" kern="100">
                        <a:solidFill>
                          <a:schemeClr val="tx2"/>
                        </a:solidFill>
                        <a:effectLst/>
                        <a:latin typeface="Calibri"/>
                        <a:ea typeface="宋体"/>
                        <a:cs typeface="Times New Roman"/>
                      </a:endParaRPr>
                    </a:p>
                  </a:txBody>
                  <a:tcPr marL="31699" marR="31699" marT="0" marB="0"/>
                </a:tc>
                <a:tc>
                  <a:txBody>
                    <a:bodyPr/>
                    <a:lstStyle/>
                    <a:p>
                      <a:pPr algn="ctr">
                        <a:spcAft>
                          <a:spcPts val="0"/>
                        </a:spcAft>
                      </a:pPr>
                      <a:r>
                        <a:rPr lang="en-US" sz="1100" b="1" kern="100">
                          <a:solidFill>
                            <a:schemeClr val="tx2"/>
                          </a:solidFill>
                          <a:effectLst/>
                        </a:rPr>
                        <a:t>17091514</a:t>
                      </a:r>
                      <a:endParaRPr lang="zh-CN" sz="1050" b="1" kern="100">
                        <a:solidFill>
                          <a:schemeClr val="tx2"/>
                        </a:solidFill>
                        <a:effectLst/>
                        <a:latin typeface="Calibri"/>
                        <a:ea typeface="宋体"/>
                        <a:cs typeface="Times New Roman"/>
                      </a:endParaRPr>
                    </a:p>
                  </a:txBody>
                  <a:tcPr marL="31699" marR="31699" marT="0" marB="0"/>
                </a:tc>
                <a:tc>
                  <a:txBody>
                    <a:bodyPr/>
                    <a:lstStyle/>
                    <a:p>
                      <a:pPr algn="ctr">
                        <a:spcAft>
                          <a:spcPts val="0"/>
                        </a:spcAft>
                      </a:pPr>
                      <a:r>
                        <a:rPr lang="en-US" sz="1100" b="1" kern="100">
                          <a:solidFill>
                            <a:schemeClr val="tx2"/>
                          </a:solidFill>
                          <a:effectLst/>
                        </a:rPr>
                        <a:t>4374590</a:t>
                      </a:r>
                      <a:endParaRPr lang="zh-CN" sz="1050" b="1" kern="100">
                        <a:solidFill>
                          <a:schemeClr val="tx2"/>
                        </a:solidFill>
                        <a:effectLst/>
                        <a:latin typeface="Calibri"/>
                        <a:ea typeface="宋体"/>
                        <a:cs typeface="Times New Roman"/>
                      </a:endParaRPr>
                    </a:p>
                  </a:txBody>
                  <a:tcPr marL="31699" marR="31699" marT="0" marB="0"/>
                </a:tc>
                <a:tc>
                  <a:txBody>
                    <a:bodyPr/>
                    <a:lstStyle/>
                    <a:p>
                      <a:pPr algn="ctr">
                        <a:spcAft>
                          <a:spcPts val="0"/>
                        </a:spcAft>
                      </a:pPr>
                      <a:r>
                        <a:rPr lang="en-US" sz="1100" b="1" kern="100">
                          <a:solidFill>
                            <a:schemeClr val="tx2"/>
                          </a:solidFill>
                          <a:effectLst/>
                        </a:rPr>
                        <a:t>241.45</a:t>
                      </a:r>
                      <a:endParaRPr lang="zh-CN" sz="1050" b="1" kern="100">
                        <a:solidFill>
                          <a:schemeClr val="tx2"/>
                        </a:solidFill>
                        <a:effectLst/>
                        <a:latin typeface="Calibri"/>
                        <a:ea typeface="宋体"/>
                        <a:cs typeface="Times New Roman"/>
                      </a:endParaRPr>
                    </a:p>
                  </a:txBody>
                  <a:tcPr marL="31699" marR="31699" marT="0" marB="0" anchor="ctr"/>
                </a:tc>
                <a:tc>
                  <a:txBody>
                    <a:bodyPr/>
                    <a:lstStyle/>
                    <a:p>
                      <a:pPr algn="ctr">
                        <a:spcAft>
                          <a:spcPts val="0"/>
                        </a:spcAft>
                      </a:pPr>
                      <a:r>
                        <a:rPr lang="en-US" sz="1100" b="1" kern="100" dirty="0">
                          <a:solidFill>
                            <a:schemeClr val="tx2"/>
                          </a:solidFill>
                          <a:effectLst/>
                        </a:rPr>
                        <a:t>753.56</a:t>
                      </a:r>
                      <a:endParaRPr lang="zh-CN" sz="1050" b="1" kern="100" dirty="0">
                        <a:solidFill>
                          <a:schemeClr val="tx2"/>
                        </a:solidFill>
                        <a:effectLst/>
                        <a:latin typeface="Calibri"/>
                        <a:ea typeface="宋体"/>
                        <a:cs typeface="Times New Roman"/>
                      </a:endParaRPr>
                    </a:p>
                  </a:txBody>
                  <a:tcPr marL="31699" marR="31699" marT="0" marB="0" anchor="ctr"/>
                </a:tc>
              </a:tr>
              <a:tr h="316835">
                <a:tc>
                  <a:txBody>
                    <a:bodyPr/>
                    <a:lstStyle/>
                    <a:p>
                      <a:pPr algn="ctr">
                        <a:spcAft>
                          <a:spcPts val="0"/>
                        </a:spcAft>
                      </a:pPr>
                      <a:r>
                        <a:rPr lang="en-US" sz="1100" b="1" kern="100">
                          <a:solidFill>
                            <a:schemeClr val="tx2"/>
                          </a:solidFill>
                          <a:effectLst/>
                        </a:rPr>
                        <a:t>2010</a:t>
                      </a:r>
                      <a:endParaRPr lang="zh-CN" sz="1050" b="1" kern="100">
                        <a:solidFill>
                          <a:schemeClr val="tx2"/>
                        </a:solidFill>
                        <a:effectLst/>
                        <a:latin typeface="Calibri"/>
                        <a:ea typeface="宋体"/>
                        <a:cs typeface="Times New Roman"/>
                      </a:endParaRPr>
                    </a:p>
                  </a:txBody>
                  <a:tcPr marL="31699" marR="31699" marT="0" marB="0" anchor="ctr"/>
                </a:tc>
                <a:tc>
                  <a:txBody>
                    <a:bodyPr/>
                    <a:lstStyle/>
                    <a:p>
                      <a:pPr algn="ctr">
                        <a:spcAft>
                          <a:spcPts val="0"/>
                        </a:spcAft>
                      </a:pPr>
                      <a:r>
                        <a:rPr lang="en-US" sz="1100" b="1" kern="100">
                          <a:solidFill>
                            <a:schemeClr val="tx2"/>
                          </a:solidFill>
                          <a:effectLst/>
                        </a:rPr>
                        <a:t>67324</a:t>
                      </a:r>
                      <a:endParaRPr lang="zh-CN" sz="1050" b="1" kern="100">
                        <a:solidFill>
                          <a:schemeClr val="tx2"/>
                        </a:solidFill>
                        <a:effectLst/>
                        <a:latin typeface="Calibri"/>
                        <a:ea typeface="宋体"/>
                        <a:cs typeface="Times New Roman"/>
                      </a:endParaRPr>
                    </a:p>
                  </a:txBody>
                  <a:tcPr marL="31699" marR="31699" marT="0" marB="0"/>
                </a:tc>
                <a:tc>
                  <a:txBody>
                    <a:bodyPr/>
                    <a:lstStyle/>
                    <a:p>
                      <a:pPr algn="ctr">
                        <a:spcAft>
                          <a:spcPts val="0"/>
                        </a:spcAft>
                      </a:pPr>
                      <a:r>
                        <a:rPr lang="en-US" sz="1100" b="1" kern="100">
                          <a:solidFill>
                            <a:schemeClr val="tx2"/>
                          </a:solidFill>
                          <a:effectLst/>
                        </a:rPr>
                        <a:t>334752</a:t>
                      </a:r>
                      <a:endParaRPr lang="zh-CN" sz="1050" b="1" kern="100">
                        <a:solidFill>
                          <a:schemeClr val="tx2"/>
                        </a:solidFill>
                        <a:effectLst/>
                        <a:latin typeface="Calibri"/>
                        <a:ea typeface="宋体"/>
                        <a:cs typeface="Times New Roman"/>
                      </a:endParaRPr>
                    </a:p>
                  </a:txBody>
                  <a:tcPr marL="31699" marR="31699" marT="0" marB="0"/>
                </a:tc>
                <a:tc>
                  <a:txBody>
                    <a:bodyPr/>
                    <a:lstStyle/>
                    <a:p>
                      <a:pPr algn="ctr">
                        <a:spcAft>
                          <a:spcPts val="0"/>
                        </a:spcAft>
                      </a:pPr>
                      <a:r>
                        <a:rPr lang="en-US" sz="1100" b="1" kern="100">
                          <a:solidFill>
                            <a:schemeClr val="tx2"/>
                          </a:solidFill>
                          <a:effectLst/>
                        </a:rPr>
                        <a:t>618459</a:t>
                      </a:r>
                      <a:endParaRPr lang="zh-CN" sz="1050" b="1" kern="100">
                        <a:solidFill>
                          <a:schemeClr val="tx2"/>
                        </a:solidFill>
                        <a:effectLst/>
                        <a:latin typeface="Calibri"/>
                        <a:ea typeface="宋体"/>
                        <a:cs typeface="Times New Roman"/>
                      </a:endParaRPr>
                    </a:p>
                  </a:txBody>
                  <a:tcPr marL="31699" marR="31699" marT="0" marB="0"/>
                </a:tc>
                <a:tc>
                  <a:txBody>
                    <a:bodyPr/>
                    <a:lstStyle/>
                    <a:p>
                      <a:pPr algn="ctr">
                        <a:spcAft>
                          <a:spcPts val="0"/>
                        </a:spcAft>
                      </a:pPr>
                      <a:r>
                        <a:rPr lang="en-US" sz="1100" b="1" kern="100">
                          <a:solidFill>
                            <a:schemeClr val="tx2"/>
                          </a:solidFill>
                          <a:effectLst/>
                        </a:rPr>
                        <a:t>19447008</a:t>
                      </a:r>
                      <a:endParaRPr lang="zh-CN" sz="1050" b="1" kern="100">
                        <a:solidFill>
                          <a:schemeClr val="tx2"/>
                        </a:solidFill>
                        <a:effectLst/>
                        <a:latin typeface="Calibri"/>
                        <a:ea typeface="宋体"/>
                        <a:cs typeface="Times New Roman"/>
                      </a:endParaRPr>
                    </a:p>
                  </a:txBody>
                  <a:tcPr marL="31699" marR="31699" marT="0" marB="0"/>
                </a:tc>
                <a:tc>
                  <a:txBody>
                    <a:bodyPr/>
                    <a:lstStyle/>
                    <a:p>
                      <a:pPr algn="ctr">
                        <a:spcAft>
                          <a:spcPts val="0"/>
                        </a:spcAft>
                      </a:pPr>
                      <a:r>
                        <a:rPr lang="en-US" sz="1100" b="1" kern="100">
                          <a:solidFill>
                            <a:schemeClr val="tx2"/>
                          </a:solidFill>
                          <a:effectLst/>
                        </a:rPr>
                        <a:t>4584693</a:t>
                      </a:r>
                      <a:endParaRPr lang="zh-CN" sz="1050" b="1" kern="100">
                        <a:solidFill>
                          <a:schemeClr val="tx2"/>
                        </a:solidFill>
                        <a:effectLst/>
                        <a:latin typeface="Calibri"/>
                        <a:ea typeface="宋体"/>
                        <a:cs typeface="Times New Roman"/>
                      </a:endParaRPr>
                    </a:p>
                  </a:txBody>
                  <a:tcPr marL="31699" marR="31699" marT="0" marB="0"/>
                </a:tc>
                <a:tc>
                  <a:txBody>
                    <a:bodyPr/>
                    <a:lstStyle/>
                    <a:p>
                      <a:pPr algn="ctr">
                        <a:spcAft>
                          <a:spcPts val="0"/>
                        </a:spcAft>
                      </a:pPr>
                      <a:r>
                        <a:rPr lang="en-US" sz="1100" b="1" kern="100">
                          <a:solidFill>
                            <a:schemeClr val="tx2"/>
                          </a:solidFill>
                          <a:effectLst/>
                        </a:rPr>
                        <a:t>251.03</a:t>
                      </a:r>
                      <a:endParaRPr lang="zh-CN" sz="1050" b="1" kern="100">
                        <a:solidFill>
                          <a:schemeClr val="tx2"/>
                        </a:solidFill>
                        <a:effectLst/>
                        <a:latin typeface="Calibri"/>
                        <a:ea typeface="宋体"/>
                        <a:cs typeface="Times New Roman"/>
                      </a:endParaRPr>
                    </a:p>
                  </a:txBody>
                  <a:tcPr marL="31699" marR="31699" marT="0" marB="0" anchor="ctr"/>
                </a:tc>
                <a:tc>
                  <a:txBody>
                    <a:bodyPr/>
                    <a:lstStyle/>
                    <a:p>
                      <a:pPr algn="ctr">
                        <a:spcAft>
                          <a:spcPts val="0"/>
                        </a:spcAft>
                      </a:pPr>
                      <a:r>
                        <a:rPr lang="en-US" sz="1100" b="1" kern="100" dirty="0">
                          <a:solidFill>
                            <a:schemeClr val="tx2"/>
                          </a:solidFill>
                          <a:effectLst/>
                        </a:rPr>
                        <a:t>786.17</a:t>
                      </a:r>
                      <a:endParaRPr lang="zh-CN" sz="1050" b="1" kern="100" dirty="0">
                        <a:solidFill>
                          <a:schemeClr val="tx2"/>
                        </a:solidFill>
                        <a:effectLst/>
                        <a:latin typeface="Calibri"/>
                        <a:ea typeface="宋体"/>
                        <a:cs typeface="Times New Roman"/>
                      </a:endParaRPr>
                    </a:p>
                  </a:txBody>
                  <a:tcPr marL="31699" marR="31699" marT="0" marB="0" anchor="ctr"/>
                </a:tc>
              </a:tr>
            </a:tbl>
          </a:graphicData>
        </a:graphic>
      </p:graphicFrame>
    </p:spTree>
    <p:extLst>
      <p:ext uri="{BB962C8B-B14F-4D97-AF65-F5344CB8AC3E}">
        <p14:creationId xmlns:p14="http://schemas.microsoft.com/office/powerpoint/2010/main" val="29046214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变量的声明</a:t>
            </a:r>
            <a:endParaRPr lang="zh-CN" altLang="en-US" dirty="0"/>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lstStyle/>
              <a:p>
                <a14:m>
                  <m:oMath xmlns:m="http://schemas.openxmlformats.org/officeDocument/2006/math">
                    <m:sSub>
                      <m:sSubPr>
                        <m:ctrlPr>
                          <a:rPr lang="zh-CN" altLang="zh-CN" i="1">
                            <a:latin typeface="Cambria Math"/>
                          </a:rPr>
                        </m:ctrlPr>
                      </m:sSubPr>
                      <m:e>
                        <m:r>
                          <a:rPr lang="en-US" altLang="zh-CN" i="1">
                            <a:latin typeface="Cambria Math"/>
                          </a:rPr>
                          <m:t>𝑋</m:t>
                        </m:r>
                      </m:e>
                      <m:sub>
                        <m:r>
                          <a:rPr lang="en-US" altLang="zh-CN" i="1">
                            <a:latin typeface="Cambria Math"/>
                          </a:rPr>
                          <m:t>1</m:t>
                        </m:r>
                      </m:sub>
                    </m:sSub>
                    <m:r>
                      <a:rPr lang="zh-CN" altLang="zh-CN">
                        <a:latin typeface="Cambria Math"/>
                      </a:rPr>
                      <m:t>普通高等学校在校学生数</m:t>
                    </m:r>
                  </m:oMath>
                </a14:m>
                <a:endParaRPr lang="zh-CN" altLang="zh-CN" dirty="0"/>
              </a:p>
              <a:p>
                <a14:m>
                  <m:oMath xmlns:m="http://schemas.openxmlformats.org/officeDocument/2006/math">
                    <m:sSub>
                      <m:sSubPr>
                        <m:ctrlPr>
                          <a:rPr lang="zh-CN" altLang="zh-CN" i="1">
                            <a:latin typeface="Cambria Math"/>
                          </a:rPr>
                        </m:ctrlPr>
                      </m:sSubPr>
                      <m:e>
                        <m:r>
                          <a:rPr lang="en-US" altLang="zh-CN" i="1">
                            <a:latin typeface="Cambria Math"/>
                          </a:rPr>
                          <m:t>𝑋</m:t>
                        </m:r>
                      </m:e>
                      <m:sub>
                        <m:r>
                          <a:rPr lang="en-US" altLang="zh-CN" i="1">
                            <a:latin typeface="Cambria Math"/>
                          </a:rPr>
                          <m:t>2</m:t>
                        </m:r>
                      </m:sub>
                    </m:sSub>
                    <m:r>
                      <a:rPr lang="zh-CN" altLang="zh-CN">
                        <a:latin typeface="Cambria Math"/>
                      </a:rPr>
                      <m:t>普通中学在校学生数</m:t>
                    </m:r>
                  </m:oMath>
                </a14:m>
                <a:endParaRPr lang="zh-CN" altLang="zh-CN" dirty="0"/>
              </a:p>
              <a:p>
                <a14:m>
                  <m:oMath xmlns:m="http://schemas.openxmlformats.org/officeDocument/2006/math">
                    <m:sSub>
                      <m:sSubPr>
                        <m:ctrlPr>
                          <a:rPr lang="zh-CN" altLang="zh-CN" i="1">
                            <a:latin typeface="Cambria Math"/>
                          </a:rPr>
                        </m:ctrlPr>
                      </m:sSubPr>
                      <m:e>
                        <m:r>
                          <a:rPr lang="en-US" altLang="zh-CN" i="1">
                            <a:latin typeface="Cambria Math"/>
                          </a:rPr>
                          <m:t>𝑋</m:t>
                        </m:r>
                      </m:e>
                      <m:sub>
                        <m:r>
                          <a:rPr lang="en-US" altLang="zh-CN" i="1">
                            <a:latin typeface="Cambria Math"/>
                          </a:rPr>
                          <m:t>3</m:t>
                        </m:r>
                      </m:sub>
                    </m:sSub>
                    <m:r>
                      <a:rPr lang="zh-CN" altLang="zh-CN">
                        <a:latin typeface="Cambria Math"/>
                      </a:rPr>
                      <m:t>小学在校学生数</m:t>
                    </m:r>
                  </m:oMath>
                </a14:m>
                <a:endParaRPr lang="zh-CN" altLang="zh-CN" dirty="0"/>
              </a:p>
              <a:p>
                <a14:m>
                  <m:oMath xmlns:m="http://schemas.openxmlformats.org/officeDocument/2006/math">
                    <m:sSub>
                      <m:sSubPr>
                        <m:ctrlPr>
                          <a:rPr lang="zh-CN" altLang="zh-CN" i="1">
                            <a:latin typeface="Cambria Math"/>
                          </a:rPr>
                        </m:ctrlPr>
                      </m:sSubPr>
                      <m:e>
                        <m:r>
                          <a:rPr lang="en-US" altLang="zh-CN" i="1">
                            <a:latin typeface="Cambria Math"/>
                          </a:rPr>
                          <m:t>𝑋</m:t>
                        </m:r>
                      </m:e>
                      <m:sub>
                        <m:r>
                          <a:rPr lang="en-US" altLang="zh-CN" i="1">
                            <a:latin typeface="Cambria Math"/>
                          </a:rPr>
                          <m:t>4</m:t>
                        </m:r>
                      </m:sub>
                    </m:sSub>
                    <m:r>
                      <a:rPr lang="zh-CN" altLang="zh-CN">
                        <a:latin typeface="Cambria Math"/>
                      </a:rPr>
                      <m:t>全社会固定资产投资额（万元）</m:t>
                    </m:r>
                  </m:oMath>
                </a14:m>
                <a:endParaRPr lang="zh-CN" altLang="zh-CN" dirty="0"/>
              </a:p>
              <a:p>
                <a14:m>
                  <m:oMath xmlns:m="http://schemas.openxmlformats.org/officeDocument/2006/math">
                    <m:sSub>
                      <m:sSubPr>
                        <m:ctrlPr>
                          <a:rPr lang="zh-CN" altLang="zh-CN" i="1">
                            <a:latin typeface="Cambria Math"/>
                          </a:rPr>
                        </m:ctrlPr>
                      </m:sSubPr>
                      <m:e>
                        <m:r>
                          <a:rPr lang="en-US" altLang="zh-CN" i="1">
                            <a:latin typeface="Cambria Math"/>
                          </a:rPr>
                          <m:t>𝑋</m:t>
                        </m:r>
                      </m:e>
                      <m:sub>
                        <m:r>
                          <a:rPr lang="en-US" altLang="zh-CN" i="1">
                            <a:latin typeface="Cambria Math"/>
                          </a:rPr>
                          <m:t>5</m:t>
                        </m:r>
                      </m:sub>
                    </m:sSub>
                    <m:r>
                      <a:rPr lang="zh-CN" altLang="zh-CN">
                        <a:latin typeface="Cambria Math"/>
                      </a:rPr>
                      <m:t>房地产开发投资</m:t>
                    </m:r>
                  </m:oMath>
                </a14:m>
                <a:endParaRPr lang="zh-CN" altLang="zh-CN" dirty="0"/>
              </a:p>
              <a:p>
                <a14:m>
                  <m:oMath xmlns:m="http://schemas.openxmlformats.org/officeDocument/2006/math">
                    <m:sSub>
                      <m:sSubPr>
                        <m:ctrlPr>
                          <a:rPr lang="zh-CN" altLang="zh-CN" i="1">
                            <a:latin typeface="Cambria Math"/>
                          </a:rPr>
                        </m:ctrlPr>
                      </m:sSubPr>
                      <m:e>
                        <m:r>
                          <a:rPr lang="en-US" altLang="zh-CN" i="1">
                            <a:latin typeface="Cambria Math"/>
                          </a:rPr>
                          <m:t>𝑋</m:t>
                        </m:r>
                      </m:e>
                      <m:sub>
                        <m:r>
                          <a:rPr lang="en-US" altLang="zh-CN" i="1">
                            <a:latin typeface="Cambria Math"/>
                          </a:rPr>
                          <m:t>6</m:t>
                        </m:r>
                      </m:sub>
                    </m:sSub>
                    <m:r>
                      <a:rPr lang="zh-CN" altLang="zh-CN">
                        <a:latin typeface="Cambria Math"/>
                      </a:rPr>
                      <m:t>户籍人口数</m:t>
                    </m:r>
                  </m:oMath>
                </a14:m>
                <a:endParaRPr lang="zh-CN" altLang="zh-CN" dirty="0"/>
              </a:p>
              <a:p>
                <a14:m>
                  <m:oMath xmlns:m="http://schemas.openxmlformats.org/officeDocument/2006/math">
                    <m:sSub>
                      <m:sSubPr>
                        <m:ctrlPr>
                          <a:rPr lang="zh-CN" altLang="zh-CN" i="1">
                            <a:latin typeface="Cambria Math"/>
                          </a:rPr>
                        </m:ctrlPr>
                      </m:sSubPr>
                      <m:e>
                        <m:r>
                          <a:rPr lang="en-US" altLang="zh-CN" i="1">
                            <a:latin typeface="Cambria Math"/>
                          </a:rPr>
                          <m:t>𝑋</m:t>
                        </m:r>
                      </m:e>
                      <m:sub>
                        <m:r>
                          <a:rPr lang="en-US" altLang="zh-CN" i="1">
                            <a:latin typeface="Cambria Math"/>
                          </a:rPr>
                          <m:t>7</m:t>
                        </m:r>
                      </m:sub>
                    </m:sSub>
                    <m:r>
                      <a:rPr lang="zh-CN" altLang="zh-CN">
                        <a:latin typeface="Cambria Math"/>
                      </a:rPr>
                      <m:t>非户籍人口数</m:t>
                    </m:r>
                  </m:oMath>
                </a14:m>
                <a:endParaRPr lang="zh-CN" altLang="zh-CN" dirty="0"/>
              </a:p>
              <a:p>
                <a:endParaRPr lang="zh-CN" altLang="en-US"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rotWithShape="1">
                <a:blip r:embed="rId2" cstate="print"/>
                <a:stretch>
                  <a:fillRect/>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8232664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Effect transition="in" filter="fade">
                                      <p:cBhvr>
                                        <p:cTn id="20" dur="1000"/>
                                        <p:tgtEl>
                                          <p:spTgt spid="3">
                                            <p:txEl>
                                              <p:pRg st="1" end="1"/>
                                            </p:txEl>
                                          </p:spTgt>
                                        </p:tgtEl>
                                      </p:cBhvr>
                                    </p:animEffect>
                                    <p:anim calcmode="lin" valueType="num">
                                      <p:cBhvr>
                                        <p:cTn id="21"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2"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Effect transition="in" filter="fade">
                                      <p:cBhvr>
                                        <p:cTn id="27" dur="1000"/>
                                        <p:tgtEl>
                                          <p:spTgt spid="3">
                                            <p:txEl>
                                              <p:pRg st="2" end="2"/>
                                            </p:txEl>
                                          </p:spTgt>
                                        </p:tgtEl>
                                      </p:cBhvr>
                                    </p:animEffect>
                                    <p:anim calcmode="lin" valueType="num">
                                      <p:cBhvr>
                                        <p:cTn id="2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3">
                                            <p:txEl>
                                              <p:pRg st="3" end="3"/>
                                            </p:txEl>
                                          </p:spTgt>
                                        </p:tgtEl>
                                        <p:attrNameLst>
                                          <p:attrName>style.visibility</p:attrName>
                                        </p:attrNameLst>
                                      </p:cBhvr>
                                      <p:to>
                                        <p:strVal val="visible"/>
                                      </p:to>
                                    </p:set>
                                    <p:animEffect transition="in" filter="fade">
                                      <p:cBhvr>
                                        <p:cTn id="34" dur="1000"/>
                                        <p:tgtEl>
                                          <p:spTgt spid="3">
                                            <p:txEl>
                                              <p:pRg st="3" end="3"/>
                                            </p:txEl>
                                          </p:spTgt>
                                        </p:tgtEl>
                                      </p:cBhvr>
                                    </p:animEffect>
                                    <p:anim calcmode="lin" valueType="num">
                                      <p:cBhvr>
                                        <p:cTn id="3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6"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3">
                                            <p:txEl>
                                              <p:pRg st="4" end="4"/>
                                            </p:txEl>
                                          </p:spTgt>
                                        </p:tgtEl>
                                        <p:attrNameLst>
                                          <p:attrName>style.visibility</p:attrName>
                                        </p:attrNameLst>
                                      </p:cBhvr>
                                      <p:to>
                                        <p:strVal val="visible"/>
                                      </p:to>
                                    </p:set>
                                    <p:animEffect transition="in" filter="fade">
                                      <p:cBhvr>
                                        <p:cTn id="41" dur="1000"/>
                                        <p:tgtEl>
                                          <p:spTgt spid="3">
                                            <p:txEl>
                                              <p:pRg st="4" end="4"/>
                                            </p:txEl>
                                          </p:spTgt>
                                        </p:tgtEl>
                                      </p:cBhvr>
                                    </p:animEffect>
                                    <p:anim calcmode="lin" valueType="num">
                                      <p:cBhvr>
                                        <p:cTn id="4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4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grpId="0" nodeType="clickEffect">
                                  <p:stCondLst>
                                    <p:cond delay="0"/>
                                  </p:stCondLst>
                                  <p:childTnLst>
                                    <p:set>
                                      <p:cBhvr>
                                        <p:cTn id="47" dur="1" fill="hold">
                                          <p:stCondLst>
                                            <p:cond delay="0"/>
                                          </p:stCondLst>
                                        </p:cTn>
                                        <p:tgtEl>
                                          <p:spTgt spid="3">
                                            <p:txEl>
                                              <p:pRg st="5" end="5"/>
                                            </p:txEl>
                                          </p:spTgt>
                                        </p:tgtEl>
                                        <p:attrNameLst>
                                          <p:attrName>style.visibility</p:attrName>
                                        </p:attrNameLst>
                                      </p:cBhvr>
                                      <p:to>
                                        <p:strVal val="visible"/>
                                      </p:to>
                                    </p:set>
                                    <p:animEffect transition="in" filter="fade">
                                      <p:cBhvr>
                                        <p:cTn id="48" dur="1000"/>
                                        <p:tgtEl>
                                          <p:spTgt spid="3">
                                            <p:txEl>
                                              <p:pRg st="5" end="5"/>
                                            </p:txEl>
                                          </p:spTgt>
                                        </p:tgtEl>
                                      </p:cBhvr>
                                    </p:animEffect>
                                    <p:anim calcmode="lin" valueType="num">
                                      <p:cBhvr>
                                        <p:cTn id="49"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50"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42" presetClass="entr" presetSubtype="0" fill="hold" grpId="0" nodeType="clickEffect">
                                  <p:stCondLst>
                                    <p:cond delay="0"/>
                                  </p:stCondLst>
                                  <p:childTnLst>
                                    <p:set>
                                      <p:cBhvr>
                                        <p:cTn id="54" dur="1" fill="hold">
                                          <p:stCondLst>
                                            <p:cond delay="0"/>
                                          </p:stCondLst>
                                        </p:cTn>
                                        <p:tgtEl>
                                          <p:spTgt spid="3">
                                            <p:txEl>
                                              <p:pRg st="6" end="6"/>
                                            </p:txEl>
                                          </p:spTgt>
                                        </p:tgtEl>
                                        <p:attrNameLst>
                                          <p:attrName>style.visibility</p:attrName>
                                        </p:attrNameLst>
                                      </p:cBhvr>
                                      <p:to>
                                        <p:strVal val="visible"/>
                                      </p:to>
                                    </p:set>
                                    <p:animEffect transition="in" filter="fade">
                                      <p:cBhvr>
                                        <p:cTn id="55" dur="1000"/>
                                        <p:tgtEl>
                                          <p:spTgt spid="3">
                                            <p:txEl>
                                              <p:pRg st="6" end="6"/>
                                            </p:txEl>
                                          </p:spTgt>
                                        </p:tgtEl>
                                      </p:cBhvr>
                                    </p:animEffect>
                                    <p:anim calcmode="lin" valueType="num">
                                      <p:cBhvr>
                                        <p:cTn id="56"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7"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Stepwise</a:t>
            </a:r>
            <a:r>
              <a:rPr lang="zh-CN" altLang="en-US" dirty="0" smtClean="0"/>
              <a:t>分析</a:t>
            </a:r>
            <a:endParaRPr lang="zh-CN" altLang="en-US" dirty="0"/>
          </a:p>
        </p:txBody>
      </p:sp>
      <p:pic>
        <p:nvPicPr>
          <p:cNvPr id="4" name="内容占位符 3"/>
          <p:cNvPicPr>
            <a:picLocks noGrp="1"/>
          </p:cNvPicPr>
          <p:nvPr>
            <p:ph idx="1"/>
          </p:nvPr>
        </p:nvPicPr>
        <p:blipFill>
          <a:blip r:embed="rId2" cstate="print">
            <a:extLst>
              <a:ext uri="{28A0092B-C50C-407E-A947-70E740481C1C}">
                <a14:useLocalDpi xmlns:a14="http://schemas.microsoft.com/office/drawing/2010/main" val="0"/>
              </a:ext>
            </a:extLst>
          </a:blip>
          <a:stretch>
            <a:fillRect/>
          </a:stretch>
        </p:blipFill>
        <p:spPr>
          <a:xfrm>
            <a:off x="1076325" y="1696244"/>
            <a:ext cx="6991350" cy="4333875"/>
          </a:xfrm>
          <a:prstGeom prst="rect">
            <a:avLst/>
          </a:prstGeom>
        </p:spPr>
      </p:pic>
    </p:spTree>
    <p:extLst>
      <p:ext uri="{BB962C8B-B14F-4D97-AF65-F5344CB8AC3E}">
        <p14:creationId xmlns:p14="http://schemas.microsoft.com/office/powerpoint/2010/main" val="36447603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七个变量间的相关性</a:t>
            </a:r>
            <a:endParaRPr lang="zh-CN" altLang="en-US" dirty="0"/>
          </a:p>
        </p:txBody>
      </p:sp>
      <p:graphicFrame>
        <p:nvGraphicFramePr>
          <p:cNvPr id="6" name="内容占位符 5"/>
          <p:cNvGraphicFramePr>
            <a:graphicFrameLocks noGrp="1"/>
          </p:cNvGraphicFramePr>
          <p:nvPr>
            <p:ph idx="1"/>
            <p:extLst>
              <p:ext uri="{D42A27DB-BD31-4B8C-83A1-F6EECF244321}">
                <p14:modId xmlns:p14="http://schemas.microsoft.com/office/powerpoint/2010/main" val="943503345"/>
              </p:ext>
            </p:extLst>
          </p:nvPr>
        </p:nvGraphicFramePr>
        <p:xfrm>
          <a:off x="251519" y="2812207"/>
          <a:ext cx="8640962" cy="2068836"/>
        </p:xfrm>
        <a:graphic>
          <a:graphicData uri="http://schemas.openxmlformats.org/drawingml/2006/table">
            <a:tbl>
              <a:tblPr firstRow="1" firstCol="1" bandRow="1">
                <a:tableStyleId>{5C22544A-7EE6-4342-B048-85BDC9FD1C3A}</a:tableStyleId>
              </a:tblPr>
              <a:tblGrid>
                <a:gridCol w="1233989"/>
                <a:gridCol w="1233989"/>
                <a:gridCol w="1233989"/>
                <a:gridCol w="1233989"/>
                <a:gridCol w="1235002"/>
                <a:gridCol w="1235002"/>
                <a:gridCol w="1235002"/>
              </a:tblGrid>
              <a:tr h="295548">
                <a:tc>
                  <a:txBody>
                    <a:bodyPr/>
                    <a:lstStyle/>
                    <a:p>
                      <a:pPr algn="ctr">
                        <a:spcAft>
                          <a:spcPts val="0"/>
                        </a:spcAft>
                      </a:pPr>
                      <a:r>
                        <a:rPr lang="en-US" sz="1900" kern="100" dirty="0">
                          <a:solidFill>
                            <a:schemeClr val="tx2"/>
                          </a:solidFill>
                          <a:effectLst/>
                        </a:rPr>
                        <a:t>1.0000</a:t>
                      </a:r>
                      <a:endParaRPr lang="zh-CN" sz="1600" kern="100" dirty="0">
                        <a:solidFill>
                          <a:schemeClr val="tx2"/>
                        </a:solidFill>
                        <a:effectLst/>
                        <a:latin typeface="Calibri"/>
                        <a:ea typeface="宋体"/>
                        <a:cs typeface="Times New Roman"/>
                      </a:endParaRPr>
                    </a:p>
                  </a:txBody>
                  <a:tcPr marL="109507" marR="109507" marT="0" marB="0"/>
                </a:tc>
                <a:tc>
                  <a:txBody>
                    <a:bodyPr/>
                    <a:lstStyle/>
                    <a:p>
                      <a:pPr algn="ctr">
                        <a:spcAft>
                          <a:spcPts val="0"/>
                        </a:spcAft>
                      </a:pPr>
                      <a:r>
                        <a:rPr lang="en-US" sz="1900" kern="100">
                          <a:solidFill>
                            <a:schemeClr val="tx2"/>
                          </a:solidFill>
                          <a:effectLst/>
                        </a:rPr>
                        <a:t>0.9971</a:t>
                      </a:r>
                      <a:endParaRPr lang="zh-CN" sz="1600" kern="100">
                        <a:solidFill>
                          <a:schemeClr val="tx2"/>
                        </a:solidFill>
                        <a:effectLst/>
                        <a:latin typeface="Calibri"/>
                        <a:ea typeface="宋体"/>
                        <a:cs typeface="Times New Roman"/>
                      </a:endParaRPr>
                    </a:p>
                  </a:txBody>
                  <a:tcPr marL="109507" marR="109507" marT="0" marB="0"/>
                </a:tc>
                <a:tc>
                  <a:txBody>
                    <a:bodyPr/>
                    <a:lstStyle/>
                    <a:p>
                      <a:pPr algn="ctr">
                        <a:spcAft>
                          <a:spcPts val="0"/>
                        </a:spcAft>
                      </a:pPr>
                      <a:r>
                        <a:rPr lang="en-US" sz="1900" kern="100">
                          <a:solidFill>
                            <a:schemeClr val="tx2"/>
                          </a:solidFill>
                          <a:effectLst/>
                        </a:rPr>
                        <a:t>0.9625</a:t>
                      </a:r>
                      <a:endParaRPr lang="zh-CN" sz="1600" kern="100">
                        <a:solidFill>
                          <a:schemeClr val="tx2"/>
                        </a:solidFill>
                        <a:effectLst/>
                        <a:latin typeface="Calibri"/>
                        <a:ea typeface="宋体"/>
                        <a:cs typeface="Times New Roman"/>
                      </a:endParaRPr>
                    </a:p>
                  </a:txBody>
                  <a:tcPr marL="109507" marR="109507" marT="0" marB="0"/>
                </a:tc>
                <a:tc>
                  <a:txBody>
                    <a:bodyPr/>
                    <a:lstStyle/>
                    <a:p>
                      <a:pPr algn="ctr">
                        <a:spcAft>
                          <a:spcPts val="0"/>
                        </a:spcAft>
                      </a:pPr>
                      <a:r>
                        <a:rPr lang="en-US" sz="1900" kern="100">
                          <a:solidFill>
                            <a:schemeClr val="tx2"/>
                          </a:solidFill>
                          <a:effectLst/>
                        </a:rPr>
                        <a:t>0.9779</a:t>
                      </a:r>
                      <a:endParaRPr lang="zh-CN" sz="1600" kern="100">
                        <a:solidFill>
                          <a:schemeClr val="tx2"/>
                        </a:solidFill>
                        <a:effectLst/>
                        <a:latin typeface="Calibri"/>
                        <a:ea typeface="宋体"/>
                        <a:cs typeface="Times New Roman"/>
                      </a:endParaRPr>
                    </a:p>
                  </a:txBody>
                  <a:tcPr marL="109507" marR="109507" marT="0" marB="0"/>
                </a:tc>
                <a:tc>
                  <a:txBody>
                    <a:bodyPr/>
                    <a:lstStyle/>
                    <a:p>
                      <a:pPr algn="ctr">
                        <a:spcAft>
                          <a:spcPts val="0"/>
                        </a:spcAft>
                      </a:pPr>
                      <a:r>
                        <a:rPr lang="en-US" sz="1900" kern="100" dirty="0">
                          <a:solidFill>
                            <a:schemeClr val="tx2"/>
                          </a:solidFill>
                          <a:effectLst/>
                        </a:rPr>
                        <a:t>0.9077</a:t>
                      </a:r>
                      <a:endParaRPr lang="zh-CN" sz="1600" kern="100" dirty="0">
                        <a:solidFill>
                          <a:schemeClr val="tx2"/>
                        </a:solidFill>
                        <a:effectLst/>
                        <a:latin typeface="Calibri"/>
                        <a:ea typeface="宋体"/>
                        <a:cs typeface="Times New Roman"/>
                      </a:endParaRPr>
                    </a:p>
                  </a:txBody>
                  <a:tcPr marL="109507" marR="109507" marT="0" marB="0"/>
                </a:tc>
                <a:tc>
                  <a:txBody>
                    <a:bodyPr/>
                    <a:lstStyle/>
                    <a:p>
                      <a:pPr algn="ctr">
                        <a:spcAft>
                          <a:spcPts val="0"/>
                        </a:spcAft>
                      </a:pPr>
                      <a:r>
                        <a:rPr lang="en-US" sz="1900" kern="100">
                          <a:solidFill>
                            <a:schemeClr val="tx2"/>
                          </a:solidFill>
                          <a:effectLst/>
                        </a:rPr>
                        <a:t>0.9836</a:t>
                      </a:r>
                      <a:endParaRPr lang="zh-CN" sz="1600" kern="100">
                        <a:solidFill>
                          <a:schemeClr val="tx2"/>
                        </a:solidFill>
                        <a:effectLst/>
                        <a:latin typeface="Calibri"/>
                        <a:ea typeface="宋体"/>
                        <a:cs typeface="Times New Roman"/>
                      </a:endParaRPr>
                    </a:p>
                  </a:txBody>
                  <a:tcPr marL="109507" marR="109507" marT="0" marB="0"/>
                </a:tc>
                <a:tc>
                  <a:txBody>
                    <a:bodyPr/>
                    <a:lstStyle/>
                    <a:p>
                      <a:pPr algn="ctr">
                        <a:spcAft>
                          <a:spcPts val="0"/>
                        </a:spcAft>
                      </a:pPr>
                      <a:r>
                        <a:rPr lang="en-US" sz="1900" kern="100" dirty="0">
                          <a:solidFill>
                            <a:schemeClr val="tx2"/>
                          </a:solidFill>
                          <a:effectLst/>
                        </a:rPr>
                        <a:t>0.8619</a:t>
                      </a:r>
                      <a:endParaRPr lang="zh-CN" sz="1600" kern="100" dirty="0">
                        <a:solidFill>
                          <a:schemeClr val="tx2"/>
                        </a:solidFill>
                        <a:effectLst/>
                        <a:latin typeface="Calibri"/>
                        <a:ea typeface="宋体"/>
                        <a:cs typeface="Times New Roman"/>
                      </a:endParaRPr>
                    </a:p>
                  </a:txBody>
                  <a:tcPr marL="109507" marR="109507" marT="0" marB="0"/>
                </a:tc>
              </a:tr>
              <a:tr h="295548">
                <a:tc>
                  <a:txBody>
                    <a:bodyPr/>
                    <a:lstStyle/>
                    <a:p>
                      <a:pPr algn="ctr">
                        <a:spcAft>
                          <a:spcPts val="0"/>
                        </a:spcAft>
                      </a:pPr>
                      <a:r>
                        <a:rPr lang="en-US" sz="1900" kern="100">
                          <a:solidFill>
                            <a:schemeClr val="tx2"/>
                          </a:solidFill>
                          <a:effectLst/>
                        </a:rPr>
                        <a:t>0.9971</a:t>
                      </a:r>
                      <a:endParaRPr lang="zh-CN" sz="1600" kern="100">
                        <a:solidFill>
                          <a:schemeClr val="tx2"/>
                        </a:solidFill>
                        <a:effectLst/>
                        <a:latin typeface="Calibri"/>
                        <a:ea typeface="宋体"/>
                        <a:cs typeface="Times New Roman"/>
                      </a:endParaRPr>
                    </a:p>
                  </a:txBody>
                  <a:tcPr marL="109507" marR="109507" marT="0" marB="0"/>
                </a:tc>
                <a:tc>
                  <a:txBody>
                    <a:bodyPr/>
                    <a:lstStyle/>
                    <a:p>
                      <a:pPr algn="ctr">
                        <a:spcAft>
                          <a:spcPts val="0"/>
                        </a:spcAft>
                      </a:pPr>
                      <a:r>
                        <a:rPr lang="en-US" sz="1900" kern="100">
                          <a:solidFill>
                            <a:schemeClr val="tx2"/>
                          </a:solidFill>
                          <a:effectLst/>
                        </a:rPr>
                        <a:t>1.0000</a:t>
                      </a:r>
                      <a:endParaRPr lang="zh-CN" sz="1600" kern="100">
                        <a:solidFill>
                          <a:schemeClr val="tx2"/>
                        </a:solidFill>
                        <a:effectLst/>
                        <a:latin typeface="Calibri"/>
                        <a:ea typeface="宋体"/>
                        <a:cs typeface="Times New Roman"/>
                      </a:endParaRPr>
                    </a:p>
                  </a:txBody>
                  <a:tcPr marL="109507" marR="109507" marT="0" marB="0"/>
                </a:tc>
                <a:tc>
                  <a:txBody>
                    <a:bodyPr/>
                    <a:lstStyle/>
                    <a:p>
                      <a:pPr algn="ctr">
                        <a:spcAft>
                          <a:spcPts val="0"/>
                        </a:spcAft>
                      </a:pPr>
                      <a:r>
                        <a:rPr lang="en-US" sz="1900" kern="100">
                          <a:solidFill>
                            <a:schemeClr val="tx2"/>
                          </a:solidFill>
                          <a:effectLst/>
                        </a:rPr>
                        <a:t>0.9683</a:t>
                      </a:r>
                      <a:endParaRPr lang="zh-CN" sz="1600" kern="100">
                        <a:solidFill>
                          <a:schemeClr val="tx2"/>
                        </a:solidFill>
                        <a:effectLst/>
                        <a:latin typeface="Calibri"/>
                        <a:ea typeface="宋体"/>
                        <a:cs typeface="Times New Roman"/>
                      </a:endParaRPr>
                    </a:p>
                  </a:txBody>
                  <a:tcPr marL="109507" marR="109507" marT="0" marB="0"/>
                </a:tc>
                <a:tc>
                  <a:txBody>
                    <a:bodyPr/>
                    <a:lstStyle/>
                    <a:p>
                      <a:pPr algn="ctr">
                        <a:spcAft>
                          <a:spcPts val="0"/>
                        </a:spcAft>
                      </a:pPr>
                      <a:r>
                        <a:rPr lang="en-US" sz="1900" kern="100">
                          <a:solidFill>
                            <a:schemeClr val="tx2"/>
                          </a:solidFill>
                          <a:effectLst/>
                        </a:rPr>
                        <a:t>0.9884</a:t>
                      </a:r>
                      <a:endParaRPr lang="zh-CN" sz="1600" kern="100">
                        <a:solidFill>
                          <a:schemeClr val="tx2"/>
                        </a:solidFill>
                        <a:effectLst/>
                        <a:latin typeface="Calibri"/>
                        <a:ea typeface="宋体"/>
                        <a:cs typeface="Times New Roman"/>
                      </a:endParaRPr>
                    </a:p>
                  </a:txBody>
                  <a:tcPr marL="109507" marR="109507" marT="0" marB="0"/>
                </a:tc>
                <a:tc>
                  <a:txBody>
                    <a:bodyPr/>
                    <a:lstStyle/>
                    <a:p>
                      <a:pPr algn="ctr">
                        <a:spcAft>
                          <a:spcPts val="0"/>
                        </a:spcAft>
                      </a:pPr>
                      <a:r>
                        <a:rPr lang="en-US" sz="1900" kern="100">
                          <a:solidFill>
                            <a:schemeClr val="tx2"/>
                          </a:solidFill>
                          <a:effectLst/>
                        </a:rPr>
                        <a:t>0.9179</a:t>
                      </a:r>
                      <a:endParaRPr lang="zh-CN" sz="1600" kern="100">
                        <a:solidFill>
                          <a:schemeClr val="tx2"/>
                        </a:solidFill>
                        <a:effectLst/>
                        <a:latin typeface="Calibri"/>
                        <a:ea typeface="宋体"/>
                        <a:cs typeface="Times New Roman"/>
                      </a:endParaRPr>
                    </a:p>
                  </a:txBody>
                  <a:tcPr marL="109507" marR="109507" marT="0" marB="0"/>
                </a:tc>
                <a:tc>
                  <a:txBody>
                    <a:bodyPr/>
                    <a:lstStyle/>
                    <a:p>
                      <a:pPr algn="ctr">
                        <a:spcAft>
                          <a:spcPts val="0"/>
                        </a:spcAft>
                      </a:pPr>
                      <a:r>
                        <a:rPr lang="en-US" sz="1900" kern="100">
                          <a:solidFill>
                            <a:schemeClr val="tx2"/>
                          </a:solidFill>
                          <a:effectLst/>
                        </a:rPr>
                        <a:t>0.9911</a:t>
                      </a:r>
                      <a:endParaRPr lang="zh-CN" sz="1600" kern="100">
                        <a:solidFill>
                          <a:schemeClr val="tx2"/>
                        </a:solidFill>
                        <a:effectLst/>
                        <a:latin typeface="Calibri"/>
                        <a:ea typeface="宋体"/>
                        <a:cs typeface="Times New Roman"/>
                      </a:endParaRPr>
                    </a:p>
                  </a:txBody>
                  <a:tcPr marL="109507" marR="109507" marT="0" marB="0"/>
                </a:tc>
                <a:tc>
                  <a:txBody>
                    <a:bodyPr/>
                    <a:lstStyle/>
                    <a:p>
                      <a:pPr algn="ctr">
                        <a:spcAft>
                          <a:spcPts val="0"/>
                        </a:spcAft>
                      </a:pPr>
                      <a:r>
                        <a:rPr lang="en-US" sz="1900" kern="100">
                          <a:solidFill>
                            <a:schemeClr val="tx2"/>
                          </a:solidFill>
                          <a:effectLst/>
                        </a:rPr>
                        <a:t>0.8829</a:t>
                      </a:r>
                      <a:endParaRPr lang="zh-CN" sz="1600" kern="100">
                        <a:solidFill>
                          <a:schemeClr val="tx2"/>
                        </a:solidFill>
                        <a:effectLst/>
                        <a:latin typeface="Calibri"/>
                        <a:ea typeface="宋体"/>
                        <a:cs typeface="Times New Roman"/>
                      </a:endParaRPr>
                    </a:p>
                  </a:txBody>
                  <a:tcPr marL="109507" marR="109507" marT="0" marB="0"/>
                </a:tc>
              </a:tr>
              <a:tr h="295548">
                <a:tc>
                  <a:txBody>
                    <a:bodyPr/>
                    <a:lstStyle/>
                    <a:p>
                      <a:pPr algn="ctr">
                        <a:spcAft>
                          <a:spcPts val="0"/>
                        </a:spcAft>
                      </a:pPr>
                      <a:r>
                        <a:rPr lang="en-US" sz="1900" kern="100">
                          <a:solidFill>
                            <a:schemeClr val="tx2"/>
                          </a:solidFill>
                          <a:effectLst/>
                        </a:rPr>
                        <a:t>0.9625</a:t>
                      </a:r>
                      <a:endParaRPr lang="zh-CN" sz="1600" kern="100">
                        <a:solidFill>
                          <a:schemeClr val="tx2"/>
                        </a:solidFill>
                        <a:effectLst/>
                        <a:latin typeface="Calibri"/>
                        <a:ea typeface="宋体"/>
                        <a:cs typeface="Times New Roman"/>
                      </a:endParaRPr>
                    </a:p>
                  </a:txBody>
                  <a:tcPr marL="109507" marR="109507" marT="0" marB="0"/>
                </a:tc>
                <a:tc>
                  <a:txBody>
                    <a:bodyPr/>
                    <a:lstStyle/>
                    <a:p>
                      <a:pPr algn="ctr">
                        <a:spcAft>
                          <a:spcPts val="0"/>
                        </a:spcAft>
                      </a:pPr>
                      <a:r>
                        <a:rPr lang="en-US" sz="1900" kern="100">
                          <a:solidFill>
                            <a:schemeClr val="tx2"/>
                          </a:solidFill>
                          <a:effectLst/>
                        </a:rPr>
                        <a:t>0.9683</a:t>
                      </a:r>
                      <a:endParaRPr lang="zh-CN" sz="1600" kern="100">
                        <a:solidFill>
                          <a:schemeClr val="tx2"/>
                        </a:solidFill>
                        <a:effectLst/>
                        <a:latin typeface="Calibri"/>
                        <a:ea typeface="宋体"/>
                        <a:cs typeface="Times New Roman"/>
                      </a:endParaRPr>
                    </a:p>
                  </a:txBody>
                  <a:tcPr marL="109507" marR="109507" marT="0" marB="0"/>
                </a:tc>
                <a:tc>
                  <a:txBody>
                    <a:bodyPr/>
                    <a:lstStyle/>
                    <a:p>
                      <a:pPr algn="ctr">
                        <a:spcAft>
                          <a:spcPts val="0"/>
                        </a:spcAft>
                      </a:pPr>
                      <a:r>
                        <a:rPr lang="en-US" sz="1900" kern="100">
                          <a:solidFill>
                            <a:schemeClr val="tx2"/>
                          </a:solidFill>
                          <a:effectLst/>
                        </a:rPr>
                        <a:t>1.0000</a:t>
                      </a:r>
                      <a:endParaRPr lang="zh-CN" sz="1600" kern="100">
                        <a:solidFill>
                          <a:schemeClr val="tx2"/>
                        </a:solidFill>
                        <a:effectLst/>
                        <a:latin typeface="Calibri"/>
                        <a:ea typeface="宋体"/>
                        <a:cs typeface="Times New Roman"/>
                      </a:endParaRPr>
                    </a:p>
                  </a:txBody>
                  <a:tcPr marL="109507" marR="109507" marT="0" marB="0"/>
                </a:tc>
                <a:tc>
                  <a:txBody>
                    <a:bodyPr/>
                    <a:lstStyle/>
                    <a:p>
                      <a:pPr algn="ctr">
                        <a:spcAft>
                          <a:spcPts val="0"/>
                        </a:spcAft>
                      </a:pPr>
                      <a:r>
                        <a:rPr lang="en-US" sz="1900" kern="100">
                          <a:solidFill>
                            <a:schemeClr val="tx2"/>
                          </a:solidFill>
                          <a:effectLst/>
                        </a:rPr>
                        <a:t>0.9642</a:t>
                      </a:r>
                      <a:endParaRPr lang="zh-CN" sz="1600" kern="100">
                        <a:solidFill>
                          <a:schemeClr val="tx2"/>
                        </a:solidFill>
                        <a:effectLst/>
                        <a:latin typeface="Calibri"/>
                        <a:ea typeface="宋体"/>
                        <a:cs typeface="Times New Roman"/>
                      </a:endParaRPr>
                    </a:p>
                  </a:txBody>
                  <a:tcPr marL="109507" marR="109507" marT="0" marB="0"/>
                </a:tc>
                <a:tc>
                  <a:txBody>
                    <a:bodyPr/>
                    <a:lstStyle/>
                    <a:p>
                      <a:pPr algn="ctr">
                        <a:spcAft>
                          <a:spcPts val="0"/>
                        </a:spcAft>
                      </a:pPr>
                      <a:r>
                        <a:rPr lang="en-US" sz="1900" kern="100">
                          <a:solidFill>
                            <a:schemeClr val="tx2"/>
                          </a:solidFill>
                          <a:effectLst/>
                        </a:rPr>
                        <a:t>0.9818</a:t>
                      </a:r>
                      <a:endParaRPr lang="zh-CN" sz="1600" kern="100">
                        <a:solidFill>
                          <a:schemeClr val="tx2"/>
                        </a:solidFill>
                        <a:effectLst/>
                        <a:latin typeface="Calibri"/>
                        <a:ea typeface="宋体"/>
                        <a:cs typeface="Times New Roman"/>
                      </a:endParaRPr>
                    </a:p>
                  </a:txBody>
                  <a:tcPr marL="109507" marR="109507" marT="0" marB="0"/>
                </a:tc>
                <a:tc>
                  <a:txBody>
                    <a:bodyPr/>
                    <a:lstStyle/>
                    <a:p>
                      <a:pPr algn="ctr">
                        <a:spcAft>
                          <a:spcPts val="0"/>
                        </a:spcAft>
                      </a:pPr>
                      <a:r>
                        <a:rPr lang="en-US" sz="1900" kern="100">
                          <a:solidFill>
                            <a:schemeClr val="tx2"/>
                          </a:solidFill>
                          <a:effectLst/>
                        </a:rPr>
                        <a:t>0.9547</a:t>
                      </a:r>
                      <a:endParaRPr lang="zh-CN" sz="1600" kern="100">
                        <a:solidFill>
                          <a:schemeClr val="tx2"/>
                        </a:solidFill>
                        <a:effectLst/>
                        <a:latin typeface="Calibri"/>
                        <a:ea typeface="宋体"/>
                        <a:cs typeface="Times New Roman"/>
                      </a:endParaRPr>
                    </a:p>
                  </a:txBody>
                  <a:tcPr marL="109507" marR="109507" marT="0" marB="0"/>
                </a:tc>
                <a:tc>
                  <a:txBody>
                    <a:bodyPr/>
                    <a:lstStyle/>
                    <a:p>
                      <a:pPr algn="ctr">
                        <a:spcAft>
                          <a:spcPts val="0"/>
                        </a:spcAft>
                      </a:pPr>
                      <a:r>
                        <a:rPr lang="en-US" sz="1900" kern="100">
                          <a:solidFill>
                            <a:schemeClr val="tx2"/>
                          </a:solidFill>
                          <a:effectLst/>
                        </a:rPr>
                        <a:t>0.9330</a:t>
                      </a:r>
                      <a:endParaRPr lang="zh-CN" sz="1600" kern="100">
                        <a:solidFill>
                          <a:schemeClr val="tx2"/>
                        </a:solidFill>
                        <a:effectLst/>
                        <a:latin typeface="Calibri"/>
                        <a:ea typeface="宋体"/>
                        <a:cs typeface="Times New Roman"/>
                      </a:endParaRPr>
                    </a:p>
                  </a:txBody>
                  <a:tcPr marL="109507" marR="109507" marT="0" marB="0"/>
                </a:tc>
              </a:tr>
              <a:tr h="295548">
                <a:tc>
                  <a:txBody>
                    <a:bodyPr/>
                    <a:lstStyle/>
                    <a:p>
                      <a:pPr algn="ctr">
                        <a:spcAft>
                          <a:spcPts val="0"/>
                        </a:spcAft>
                      </a:pPr>
                      <a:r>
                        <a:rPr lang="en-US" sz="1900" kern="100">
                          <a:solidFill>
                            <a:schemeClr val="tx2"/>
                          </a:solidFill>
                          <a:effectLst/>
                        </a:rPr>
                        <a:t>0.9779</a:t>
                      </a:r>
                      <a:endParaRPr lang="zh-CN" sz="1600" kern="100">
                        <a:solidFill>
                          <a:schemeClr val="tx2"/>
                        </a:solidFill>
                        <a:effectLst/>
                        <a:latin typeface="Calibri"/>
                        <a:ea typeface="宋体"/>
                        <a:cs typeface="Times New Roman"/>
                      </a:endParaRPr>
                    </a:p>
                  </a:txBody>
                  <a:tcPr marL="109507" marR="109507" marT="0" marB="0"/>
                </a:tc>
                <a:tc>
                  <a:txBody>
                    <a:bodyPr/>
                    <a:lstStyle/>
                    <a:p>
                      <a:pPr algn="ctr">
                        <a:spcAft>
                          <a:spcPts val="0"/>
                        </a:spcAft>
                      </a:pPr>
                      <a:r>
                        <a:rPr lang="en-US" sz="1900" kern="100">
                          <a:solidFill>
                            <a:schemeClr val="tx2"/>
                          </a:solidFill>
                          <a:effectLst/>
                        </a:rPr>
                        <a:t>0.9884</a:t>
                      </a:r>
                      <a:endParaRPr lang="zh-CN" sz="1600" kern="100">
                        <a:solidFill>
                          <a:schemeClr val="tx2"/>
                        </a:solidFill>
                        <a:effectLst/>
                        <a:latin typeface="Calibri"/>
                        <a:ea typeface="宋体"/>
                        <a:cs typeface="Times New Roman"/>
                      </a:endParaRPr>
                    </a:p>
                  </a:txBody>
                  <a:tcPr marL="109507" marR="109507" marT="0" marB="0"/>
                </a:tc>
                <a:tc>
                  <a:txBody>
                    <a:bodyPr/>
                    <a:lstStyle/>
                    <a:p>
                      <a:pPr algn="ctr">
                        <a:spcAft>
                          <a:spcPts val="0"/>
                        </a:spcAft>
                      </a:pPr>
                      <a:r>
                        <a:rPr lang="en-US" sz="1900" kern="100">
                          <a:solidFill>
                            <a:schemeClr val="tx2"/>
                          </a:solidFill>
                          <a:effectLst/>
                        </a:rPr>
                        <a:t>0.9642</a:t>
                      </a:r>
                      <a:endParaRPr lang="zh-CN" sz="1600" kern="100">
                        <a:solidFill>
                          <a:schemeClr val="tx2"/>
                        </a:solidFill>
                        <a:effectLst/>
                        <a:latin typeface="Calibri"/>
                        <a:ea typeface="宋体"/>
                        <a:cs typeface="Times New Roman"/>
                      </a:endParaRPr>
                    </a:p>
                  </a:txBody>
                  <a:tcPr marL="109507" marR="109507" marT="0" marB="0"/>
                </a:tc>
                <a:tc>
                  <a:txBody>
                    <a:bodyPr/>
                    <a:lstStyle/>
                    <a:p>
                      <a:pPr algn="ctr">
                        <a:spcAft>
                          <a:spcPts val="0"/>
                        </a:spcAft>
                      </a:pPr>
                      <a:r>
                        <a:rPr lang="en-US" sz="1900" kern="100">
                          <a:solidFill>
                            <a:schemeClr val="tx2"/>
                          </a:solidFill>
                          <a:effectLst/>
                        </a:rPr>
                        <a:t>1.0000</a:t>
                      </a:r>
                      <a:endParaRPr lang="zh-CN" sz="1600" kern="100">
                        <a:solidFill>
                          <a:schemeClr val="tx2"/>
                        </a:solidFill>
                        <a:effectLst/>
                        <a:latin typeface="Calibri"/>
                        <a:ea typeface="宋体"/>
                        <a:cs typeface="Times New Roman"/>
                      </a:endParaRPr>
                    </a:p>
                  </a:txBody>
                  <a:tcPr marL="109507" marR="109507" marT="0" marB="0"/>
                </a:tc>
                <a:tc>
                  <a:txBody>
                    <a:bodyPr/>
                    <a:lstStyle/>
                    <a:p>
                      <a:pPr algn="ctr">
                        <a:spcAft>
                          <a:spcPts val="0"/>
                        </a:spcAft>
                      </a:pPr>
                      <a:r>
                        <a:rPr lang="en-US" sz="1900" kern="100" dirty="0">
                          <a:solidFill>
                            <a:schemeClr val="tx2"/>
                          </a:solidFill>
                          <a:effectLst/>
                        </a:rPr>
                        <a:t>0.9262</a:t>
                      </a:r>
                      <a:endParaRPr lang="zh-CN" sz="1600" kern="100" dirty="0">
                        <a:solidFill>
                          <a:schemeClr val="tx2"/>
                        </a:solidFill>
                        <a:effectLst/>
                        <a:latin typeface="Calibri"/>
                        <a:ea typeface="宋体"/>
                        <a:cs typeface="Times New Roman"/>
                      </a:endParaRPr>
                    </a:p>
                  </a:txBody>
                  <a:tcPr marL="109507" marR="109507" marT="0" marB="0"/>
                </a:tc>
                <a:tc>
                  <a:txBody>
                    <a:bodyPr/>
                    <a:lstStyle/>
                    <a:p>
                      <a:pPr algn="ctr">
                        <a:spcAft>
                          <a:spcPts val="0"/>
                        </a:spcAft>
                      </a:pPr>
                      <a:r>
                        <a:rPr lang="en-US" sz="1900" kern="100">
                          <a:solidFill>
                            <a:schemeClr val="tx2"/>
                          </a:solidFill>
                          <a:effectLst/>
                        </a:rPr>
                        <a:t>0.9934</a:t>
                      </a:r>
                      <a:endParaRPr lang="zh-CN" sz="1600" kern="100">
                        <a:solidFill>
                          <a:schemeClr val="tx2"/>
                        </a:solidFill>
                        <a:effectLst/>
                        <a:latin typeface="Calibri"/>
                        <a:ea typeface="宋体"/>
                        <a:cs typeface="Times New Roman"/>
                      </a:endParaRPr>
                    </a:p>
                  </a:txBody>
                  <a:tcPr marL="109507" marR="109507" marT="0" marB="0"/>
                </a:tc>
                <a:tc>
                  <a:txBody>
                    <a:bodyPr/>
                    <a:lstStyle/>
                    <a:p>
                      <a:pPr algn="ctr">
                        <a:spcAft>
                          <a:spcPts val="0"/>
                        </a:spcAft>
                      </a:pPr>
                      <a:r>
                        <a:rPr lang="en-US" sz="1900" kern="100">
                          <a:solidFill>
                            <a:schemeClr val="tx2"/>
                          </a:solidFill>
                          <a:effectLst/>
                        </a:rPr>
                        <a:t>0.9193</a:t>
                      </a:r>
                      <a:endParaRPr lang="zh-CN" sz="1600" kern="100">
                        <a:solidFill>
                          <a:schemeClr val="tx2"/>
                        </a:solidFill>
                        <a:effectLst/>
                        <a:latin typeface="Calibri"/>
                        <a:ea typeface="宋体"/>
                        <a:cs typeface="Times New Roman"/>
                      </a:endParaRPr>
                    </a:p>
                  </a:txBody>
                  <a:tcPr marL="109507" marR="109507" marT="0" marB="0"/>
                </a:tc>
              </a:tr>
              <a:tr h="295548">
                <a:tc>
                  <a:txBody>
                    <a:bodyPr/>
                    <a:lstStyle/>
                    <a:p>
                      <a:pPr algn="ctr">
                        <a:spcAft>
                          <a:spcPts val="0"/>
                        </a:spcAft>
                      </a:pPr>
                      <a:r>
                        <a:rPr lang="en-US" sz="1900" kern="100">
                          <a:solidFill>
                            <a:schemeClr val="tx2"/>
                          </a:solidFill>
                          <a:effectLst/>
                        </a:rPr>
                        <a:t>0.9077</a:t>
                      </a:r>
                      <a:endParaRPr lang="zh-CN" sz="1600" kern="100">
                        <a:solidFill>
                          <a:schemeClr val="tx2"/>
                        </a:solidFill>
                        <a:effectLst/>
                        <a:latin typeface="Calibri"/>
                        <a:ea typeface="宋体"/>
                        <a:cs typeface="Times New Roman"/>
                      </a:endParaRPr>
                    </a:p>
                  </a:txBody>
                  <a:tcPr marL="109507" marR="109507" marT="0" marB="0"/>
                </a:tc>
                <a:tc>
                  <a:txBody>
                    <a:bodyPr/>
                    <a:lstStyle/>
                    <a:p>
                      <a:pPr algn="ctr">
                        <a:spcAft>
                          <a:spcPts val="0"/>
                        </a:spcAft>
                      </a:pPr>
                      <a:r>
                        <a:rPr lang="en-US" sz="1900" kern="100">
                          <a:solidFill>
                            <a:schemeClr val="tx2"/>
                          </a:solidFill>
                          <a:effectLst/>
                        </a:rPr>
                        <a:t>0.9179</a:t>
                      </a:r>
                      <a:endParaRPr lang="zh-CN" sz="1600" kern="100">
                        <a:solidFill>
                          <a:schemeClr val="tx2"/>
                        </a:solidFill>
                        <a:effectLst/>
                        <a:latin typeface="Calibri"/>
                        <a:ea typeface="宋体"/>
                        <a:cs typeface="Times New Roman"/>
                      </a:endParaRPr>
                    </a:p>
                  </a:txBody>
                  <a:tcPr marL="109507" marR="109507" marT="0" marB="0"/>
                </a:tc>
                <a:tc>
                  <a:txBody>
                    <a:bodyPr/>
                    <a:lstStyle/>
                    <a:p>
                      <a:pPr algn="ctr">
                        <a:spcAft>
                          <a:spcPts val="0"/>
                        </a:spcAft>
                      </a:pPr>
                      <a:r>
                        <a:rPr lang="en-US" sz="1900" kern="100">
                          <a:solidFill>
                            <a:schemeClr val="tx2"/>
                          </a:solidFill>
                          <a:effectLst/>
                        </a:rPr>
                        <a:t>0.9818</a:t>
                      </a:r>
                      <a:endParaRPr lang="zh-CN" sz="1600" kern="100">
                        <a:solidFill>
                          <a:schemeClr val="tx2"/>
                        </a:solidFill>
                        <a:effectLst/>
                        <a:latin typeface="Calibri"/>
                        <a:ea typeface="宋体"/>
                        <a:cs typeface="Times New Roman"/>
                      </a:endParaRPr>
                    </a:p>
                  </a:txBody>
                  <a:tcPr marL="109507" marR="109507" marT="0" marB="0"/>
                </a:tc>
                <a:tc>
                  <a:txBody>
                    <a:bodyPr/>
                    <a:lstStyle/>
                    <a:p>
                      <a:pPr algn="ctr">
                        <a:spcAft>
                          <a:spcPts val="0"/>
                        </a:spcAft>
                      </a:pPr>
                      <a:r>
                        <a:rPr lang="en-US" sz="1900" kern="100">
                          <a:solidFill>
                            <a:schemeClr val="tx2"/>
                          </a:solidFill>
                          <a:effectLst/>
                        </a:rPr>
                        <a:t>0.9262</a:t>
                      </a:r>
                      <a:endParaRPr lang="zh-CN" sz="1600" kern="100">
                        <a:solidFill>
                          <a:schemeClr val="tx2"/>
                        </a:solidFill>
                        <a:effectLst/>
                        <a:latin typeface="Calibri"/>
                        <a:ea typeface="宋体"/>
                        <a:cs typeface="Times New Roman"/>
                      </a:endParaRPr>
                    </a:p>
                  </a:txBody>
                  <a:tcPr marL="109507" marR="109507" marT="0" marB="0"/>
                </a:tc>
                <a:tc>
                  <a:txBody>
                    <a:bodyPr/>
                    <a:lstStyle/>
                    <a:p>
                      <a:pPr algn="ctr">
                        <a:spcAft>
                          <a:spcPts val="0"/>
                        </a:spcAft>
                      </a:pPr>
                      <a:r>
                        <a:rPr lang="en-US" sz="1900" kern="100">
                          <a:solidFill>
                            <a:schemeClr val="tx2"/>
                          </a:solidFill>
                          <a:effectLst/>
                        </a:rPr>
                        <a:t>1.0000</a:t>
                      </a:r>
                      <a:endParaRPr lang="zh-CN" sz="1600" kern="100">
                        <a:solidFill>
                          <a:schemeClr val="tx2"/>
                        </a:solidFill>
                        <a:effectLst/>
                        <a:latin typeface="Calibri"/>
                        <a:ea typeface="宋体"/>
                        <a:cs typeface="Times New Roman"/>
                      </a:endParaRPr>
                    </a:p>
                  </a:txBody>
                  <a:tcPr marL="109507" marR="109507" marT="0" marB="0"/>
                </a:tc>
                <a:tc>
                  <a:txBody>
                    <a:bodyPr/>
                    <a:lstStyle/>
                    <a:p>
                      <a:pPr algn="ctr">
                        <a:spcAft>
                          <a:spcPts val="0"/>
                        </a:spcAft>
                      </a:pPr>
                      <a:r>
                        <a:rPr lang="en-US" sz="1900" kern="100">
                          <a:solidFill>
                            <a:schemeClr val="tx2"/>
                          </a:solidFill>
                          <a:effectLst/>
                        </a:rPr>
                        <a:t>0.9124</a:t>
                      </a:r>
                      <a:endParaRPr lang="zh-CN" sz="1600" kern="100">
                        <a:solidFill>
                          <a:schemeClr val="tx2"/>
                        </a:solidFill>
                        <a:effectLst/>
                        <a:latin typeface="Calibri"/>
                        <a:ea typeface="宋体"/>
                        <a:cs typeface="Times New Roman"/>
                      </a:endParaRPr>
                    </a:p>
                  </a:txBody>
                  <a:tcPr marL="109507" marR="109507" marT="0" marB="0"/>
                </a:tc>
                <a:tc>
                  <a:txBody>
                    <a:bodyPr/>
                    <a:lstStyle/>
                    <a:p>
                      <a:pPr algn="ctr">
                        <a:spcAft>
                          <a:spcPts val="0"/>
                        </a:spcAft>
                      </a:pPr>
                      <a:r>
                        <a:rPr lang="en-US" sz="1900" kern="100">
                          <a:solidFill>
                            <a:schemeClr val="tx2"/>
                          </a:solidFill>
                          <a:effectLst/>
                        </a:rPr>
                        <a:t>0.9571</a:t>
                      </a:r>
                      <a:endParaRPr lang="zh-CN" sz="1600" kern="100">
                        <a:solidFill>
                          <a:schemeClr val="tx2"/>
                        </a:solidFill>
                        <a:effectLst/>
                        <a:latin typeface="Calibri"/>
                        <a:ea typeface="宋体"/>
                        <a:cs typeface="Times New Roman"/>
                      </a:endParaRPr>
                    </a:p>
                  </a:txBody>
                  <a:tcPr marL="109507" marR="109507" marT="0" marB="0"/>
                </a:tc>
              </a:tr>
              <a:tr h="295548">
                <a:tc>
                  <a:txBody>
                    <a:bodyPr/>
                    <a:lstStyle/>
                    <a:p>
                      <a:pPr algn="ctr">
                        <a:spcAft>
                          <a:spcPts val="0"/>
                        </a:spcAft>
                      </a:pPr>
                      <a:r>
                        <a:rPr lang="en-US" sz="1900" kern="100">
                          <a:solidFill>
                            <a:schemeClr val="tx2"/>
                          </a:solidFill>
                          <a:effectLst/>
                        </a:rPr>
                        <a:t>0.9836</a:t>
                      </a:r>
                      <a:endParaRPr lang="zh-CN" sz="1600" kern="100">
                        <a:solidFill>
                          <a:schemeClr val="tx2"/>
                        </a:solidFill>
                        <a:effectLst/>
                        <a:latin typeface="Calibri"/>
                        <a:ea typeface="宋体"/>
                        <a:cs typeface="Times New Roman"/>
                      </a:endParaRPr>
                    </a:p>
                  </a:txBody>
                  <a:tcPr marL="109507" marR="109507" marT="0" marB="0"/>
                </a:tc>
                <a:tc>
                  <a:txBody>
                    <a:bodyPr/>
                    <a:lstStyle/>
                    <a:p>
                      <a:pPr algn="ctr">
                        <a:spcAft>
                          <a:spcPts val="0"/>
                        </a:spcAft>
                      </a:pPr>
                      <a:r>
                        <a:rPr lang="en-US" sz="1900" kern="100">
                          <a:solidFill>
                            <a:schemeClr val="tx2"/>
                          </a:solidFill>
                          <a:effectLst/>
                        </a:rPr>
                        <a:t>0.9911</a:t>
                      </a:r>
                      <a:endParaRPr lang="zh-CN" sz="1600" kern="100">
                        <a:solidFill>
                          <a:schemeClr val="tx2"/>
                        </a:solidFill>
                        <a:effectLst/>
                        <a:latin typeface="Calibri"/>
                        <a:ea typeface="宋体"/>
                        <a:cs typeface="Times New Roman"/>
                      </a:endParaRPr>
                    </a:p>
                  </a:txBody>
                  <a:tcPr marL="109507" marR="109507" marT="0" marB="0"/>
                </a:tc>
                <a:tc>
                  <a:txBody>
                    <a:bodyPr/>
                    <a:lstStyle/>
                    <a:p>
                      <a:pPr algn="ctr">
                        <a:spcAft>
                          <a:spcPts val="0"/>
                        </a:spcAft>
                      </a:pPr>
                      <a:r>
                        <a:rPr lang="en-US" sz="1900" kern="100">
                          <a:solidFill>
                            <a:schemeClr val="tx2"/>
                          </a:solidFill>
                          <a:effectLst/>
                        </a:rPr>
                        <a:t>0.9547</a:t>
                      </a:r>
                      <a:endParaRPr lang="zh-CN" sz="1600" kern="100">
                        <a:solidFill>
                          <a:schemeClr val="tx2"/>
                        </a:solidFill>
                        <a:effectLst/>
                        <a:latin typeface="Calibri"/>
                        <a:ea typeface="宋体"/>
                        <a:cs typeface="Times New Roman"/>
                      </a:endParaRPr>
                    </a:p>
                  </a:txBody>
                  <a:tcPr marL="109507" marR="109507" marT="0" marB="0"/>
                </a:tc>
                <a:tc>
                  <a:txBody>
                    <a:bodyPr/>
                    <a:lstStyle/>
                    <a:p>
                      <a:pPr algn="ctr">
                        <a:spcAft>
                          <a:spcPts val="0"/>
                        </a:spcAft>
                      </a:pPr>
                      <a:r>
                        <a:rPr lang="en-US" sz="1900" kern="100">
                          <a:solidFill>
                            <a:schemeClr val="tx2"/>
                          </a:solidFill>
                          <a:effectLst/>
                        </a:rPr>
                        <a:t>0.9934</a:t>
                      </a:r>
                      <a:endParaRPr lang="zh-CN" sz="1600" kern="100">
                        <a:solidFill>
                          <a:schemeClr val="tx2"/>
                        </a:solidFill>
                        <a:effectLst/>
                        <a:latin typeface="Calibri"/>
                        <a:ea typeface="宋体"/>
                        <a:cs typeface="Times New Roman"/>
                      </a:endParaRPr>
                    </a:p>
                  </a:txBody>
                  <a:tcPr marL="109507" marR="109507" marT="0" marB="0"/>
                </a:tc>
                <a:tc>
                  <a:txBody>
                    <a:bodyPr/>
                    <a:lstStyle/>
                    <a:p>
                      <a:pPr algn="ctr">
                        <a:spcAft>
                          <a:spcPts val="0"/>
                        </a:spcAft>
                      </a:pPr>
                      <a:r>
                        <a:rPr lang="en-US" sz="1900" kern="100">
                          <a:solidFill>
                            <a:schemeClr val="tx2"/>
                          </a:solidFill>
                          <a:effectLst/>
                        </a:rPr>
                        <a:t>0.9124</a:t>
                      </a:r>
                      <a:endParaRPr lang="zh-CN" sz="1600" kern="100">
                        <a:solidFill>
                          <a:schemeClr val="tx2"/>
                        </a:solidFill>
                        <a:effectLst/>
                        <a:latin typeface="Calibri"/>
                        <a:ea typeface="宋体"/>
                        <a:cs typeface="Times New Roman"/>
                      </a:endParaRPr>
                    </a:p>
                  </a:txBody>
                  <a:tcPr marL="109507" marR="109507" marT="0" marB="0"/>
                </a:tc>
                <a:tc>
                  <a:txBody>
                    <a:bodyPr/>
                    <a:lstStyle/>
                    <a:p>
                      <a:pPr algn="ctr">
                        <a:spcAft>
                          <a:spcPts val="0"/>
                        </a:spcAft>
                      </a:pPr>
                      <a:r>
                        <a:rPr lang="en-US" sz="1900" kern="100">
                          <a:solidFill>
                            <a:schemeClr val="tx2"/>
                          </a:solidFill>
                          <a:effectLst/>
                        </a:rPr>
                        <a:t>1.0000</a:t>
                      </a:r>
                      <a:endParaRPr lang="zh-CN" sz="1600" kern="100">
                        <a:solidFill>
                          <a:schemeClr val="tx2"/>
                        </a:solidFill>
                        <a:effectLst/>
                        <a:latin typeface="Calibri"/>
                        <a:ea typeface="宋体"/>
                        <a:cs typeface="Times New Roman"/>
                      </a:endParaRPr>
                    </a:p>
                  </a:txBody>
                  <a:tcPr marL="109507" marR="109507" marT="0" marB="0"/>
                </a:tc>
                <a:tc>
                  <a:txBody>
                    <a:bodyPr/>
                    <a:lstStyle/>
                    <a:p>
                      <a:pPr algn="ctr">
                        <a:spcAft>
                          <a:spcPts val="0"/>
                        </a:spcAft>
                      </a:pPr>
                      <a:r>
                        <a:rPr lang="en-US" sz="1900" kern="100">
                          <a:solidFill>
                            <a:schemeClr val="tx2"/>
                          </a:solidFill>
                          <a:effectLst/>
                        </a:rPr>
                        <a:t>0.9137</a:t>
                      </a:r>
                      <a:endParaRPr lang="zh-CN" sz="1600" kern="100">
                        <a:solidFill>
                          <a:schemeClr val="tx2"/>
                        </a:solidFill>
                        <a:effectLst/>
                        <a:latin typeface="Calibri"/>
                        <a:ea typeface="宋体"/>
                        <a:cs typeface="Times New Roman"/>
                      </a:endParaRPr>
                    </a:p>
                  </a:txBody>
                  <a:tcPr marL="109507" marR="109507" marT="0" marB="0"/>
                </a:tc>
              </a:tr>
              <a:tr h="295548">
                <a:tc>
                  <a:txBody>
                    <a:bodyPr/>
                    <a:lstStyle/>
                    <a:p>
                      <a:pPr algn="ctr">
                        <a:spcAft>
                          <a:spcPts val="0"/>
                        </a:spcAft>
                      </a:pPr>
                      <a:r>
                        <a:rPr lang="en-US" sz="1900" kern="100">
                          <a:solidFill>
                            <a:schemeClr val="tx2"/>
                          </a:solidFill>
                          <a:effectLst/>
                        </a:rPr>
                        <a:t>0.8619</a:t>
                      </a:r>
                      <a:endParaRPr lang="zh-CN" sz="1600" kern="100">
                        <a:solidFill>
                          <a:schemeClr val="tx2"/>
                        </a:solidFill>
                        <a:effectLst/>
                        <a:latin typeface="Calibri"/>
                        <a:ea typeface="宋体"/>
                        <a:cs typeface="Times New Roman"/>
                      </a:endParaRPr>
                    </a:p>
                  </a:txBody>
                  <a:tcPr marL="109507" marR="109507" marT="0" marB="0"/>
                </a:tc>
                <a:tc>
                  <a:txBody>
                    <a:bodyPr/>
                    <a:lstStyle/>
                    <a:p>
                      <a:pPr algn="ctr">
                        <a:spcAft>
                          <a:spcPts val="0"/>
                        </a:spcAft>
                      </a:pPr>
                      <a:r>
                        <a:rPr lang="en-US" sz="1900" kern="100">
                          <a:solidFill>
                            <a:schemeClr val="tx2"/>
                          </a:solidFill>
                          <a:effectLst/>
                        </a:rPr>
                        <a:t>0.8829</a:t>
                      </a:r>
                      <a:endParaRPr lang="zh-CN" sz="1600" kern="100">
                        <a:solidFill>
                          <a:schemeClr val="tx2"/>
                        </a:solidFill>
                        <a:effectLst/>
                        <a:latin typeface="Calibri"/>
                        <a:ea typeface="宋体"/>
                        <a:cs typeface="Times New Roman"/>
                      </a:endParaRPr>
                    </a:p>
                  </a:txBody>
                  <a:tcPr marL="109507" marR="109507" marT="0" marB="0"/>
                </a:tc>
                <a:tc>
                  <a:txBody>
                    <a:bodyPr/>
                    <a:lstStyle/>
                    <a:p>
                      <a:pPr algn="ctr">
                        <a:spcAft>
                          <a:spcPts val="0"/>
                        </a:spcAft>
                      </a:pPr>
                      <a:r>
                        <a:rPr lang="en-US" sz="1900" kern="100">
                          <a:solidFill>
                            <a:schemeClr val="tx2"/>
                          </a:solidFill>
                          <a:effectLst/>
                        </a:rPr>
                        <a:t>0.9330</a:t>
                      </a:r>
                      <a:endParaRPr lang="zh-CN" sz="1600" kern="100">
                        <a:solidFill>
                          <a:schemeClr val="tx2"/>
                        </a:solidFill>
                        <a:effectLst/>
                        <a:latin typeface="Calibri"/>
                        <a:ea typeface="宋体"/>
                        <a:cs typeface="Times New Roman"/>
                      </a:endParaRPr>
                    </a:p>
                  </a:txBody>
                  <a:tcPr marL="109507" marR="109507" marT="0" marB="0"/>
                </a:tc>
                <a:tc>
                  <a:txBody>
                    <a:bodyPr/>
                    <a:lstStyle/>
                    <a:p>
                      <a:pPr algn="ctr">
                        <a:spcAft>
                          <a:spcPts val="0"/>
                        </a:spcAft>
                      </a:pPr>
                      <a:r>
                        <a:rPr lang="en-US" sz="1900" kern="100">
                          <a:solidFill>
                            <a:schemeClr val="tx2"/>
                          </a:solidFill>
                          <a:effectLst/>
                        </a:rPr>
                        <a:t>0.9193</a:t>
                      </a:r>
                      <a:endParaRPr lang="zh-CN" sz="1600" kern="100">
                        <a:solidFill>
                          <a:schemeClr val="tx2"/>
                        </a:solidFill>
                        <a:effectLst/>
                        <a:latin typeface="Calibri"/>
                        <a:ea typeface="宋体"/>
                        <a:cs typeface="Times New Roman"/>
                      </a:endParaRPr>
                    </a:p>
                  </a:txBody>
                  <a:tcPr marL="109507" marR="109507" marT="0" marB="0"/>
                </a:tc>
                <a:tc>
                  <a:txBody>
                    <a:bodyPr/>
                    <a:lstStyle/>
                    <a:p>
                      <a:pPr algn="ctr">
                        <a:spcAft>
                          <a:spcPts val="0"/>
                        </a:spcAft>
                      </a:pPr>
                      <a:r>
                        <a:rPr lang="en-US" sz="1900" kern="100">
                          <a:solidFill>
                            <a:schemeClr val="tx2"/>
                          </a:solidFill>
                          <a:effectLst/>
                        </a:rPr>
                        <a:t>0.9571</a:t>
                      </a:r>
                      <a:endParaRPr lang="zh-CN" sz="1600" kern="100">
                        <a:solidFill>
                          <a:schemeClr val="tx2"/>
                        </a:solidFill>
                        <a:effectLst/>
                        <a:latin typeface="Calibri"/>
                        <a:ea typeface="宋体"/>
                        <a:cs typeface="Times New Roman"/>
                      </a:endParaRPr>
                    </a:p>
                  </a:txBody>
                  <a:tcPr marL="109507" marR="109507" marT="0" marB="0"/>
                </a:tc>
                <a:tc>
                  <a:txBody>
                    <a:bodyPr/>
                    <a:lstStyle/>
                    <a:p>
                      <a:pPr algn="ctr">
                        <a:spcAft>
                          <a:spcPts val="0"/>
                        </a:spcAft>
                      </a:pPr>
                      <a:r>
                        <a:rPr lang="en-US" sz="1900" kern="100">
                          <a:solidFill>
                            <a:schemeClr val="tx2"/>
                          </a:solidFill>
                          <a:effectLst/>
                        </a:rPr>
                        <a:t>0.9137</a:t>
                      </a:r>
                      <a:endParaRPr lang="zh-CN" sz="1600" kern="100">
                        <a:solidFill>
                          <a:schemeClr val="tx2"/>
                        </a:solidFill>
                        <a:effectLst/>
                        <a:latin typeface="Calibri"/>
                        <a:ea typeface="宋体"/>
                        <a:cs typeface="Times New Roman"/>
                      </a:endParaRPr>
                    </a:p>
                  </a:txBody>
                  <a:tcPr marL="109507" marR="109507" marT="0" marB="0"/>
                </a:tc>
                <a:tc>
                  <a:txBody>
                    <a:bodyPr/>
                    <a:lstStyle/>
                    <a:p>
                      <a:pPr algn="ctr">
                        <a:spcAft>
                          <a:spcPts val="0"/>
                        </a:spcAft>
                      </a:pPr>
                      <a:r>
                        <a:rPr lang="en-US" sz="1900" kern="100" dirty="0">
                          <a:solidFill>
                            <a:schemeClr val="tx2"/>
                          </a:solidFill>
                          <a:effectLst/>
                        </a:rPr>
                        <a:t>1.0000</a:t>
                      </a:r>
                      <a:endParaRPr lang="zh-CN" sz="1600" kern="100" dirty="0">
                        <a:solidFill>
                          <a:schemeClr val="tx2"/>
                        </a:solidFill>
                        <a:effectLst/>
                        <a:latin typeface="Calibri"/>
                        <a:ea typeface="宋体"/>
                        <a:cs typeface="Times New Roman"/>
                      </a:endParaRPr>
                    </a:p>
                  </a:txBody>
                  <a:tcPr marL="109507" marR="109507" marT="0" marB="0"/>
                </a:tc>
              </a:tr>
            </a:tbl>
          </a:graphicData>
        </a:graphic>
      </p:graphicFrame>
    </p:spTree>
    <p:extLst>
      <p:ext uri="{BB962C8B-B14F-4D97-AF65-F5344CB8AC3E}">
        <p14:creationId xmlns:p14="http://schemas.microsoft.com/office/powerpoint/2010/main" val="10867842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回归模型</a:t>
            </a:r>
            <a:r>
              <a:rPr lang="en-US" altLang="zh-CN" dirty="0" smtClean="0"/>
              <a:t>(1)</a:t>
            </a:r>
            <a:endParaRPr lang="zh-CN" altLang="en-US" dirty="0"/>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lstStyle/>
              <a:p>
                <a:r>
                  <a:rPr lang="zh-CN" altLang="zh-CN" dirty="0" smtClean="0"/>
                  <a:t>综上所述，我们引入变量</a:t>
                </a:r>
                <a14:m>
                  <m:oMath xmlns:m="http://schemas.openxmlformats.org/officeDocument/2006/math">
                    <m:sSub>
                      <m:sSubPr>
                        <m:ctrlPr>
                          <a:rPr lang="zh-CN" altLang="zh-CN" i="1">
                            <a:latin typeface="Cambria Math"/>
                          </a:rPr>
                        </m:ctrlPr>
                      </m:sSubPr>
                      <m:e>
                        <m:r>
                          <a:rPr lang="en-US" altLang="zh-CN" i="1">
                            <a:latin typeface="Cambria Math"/>
                          </a:rPr>
                          <m:t>𝑋</m:t>
                        </m:r>
                      </m:e>
                      <m:sub>
                        <m:r>
                          <a:rPr lang="en-US" altLang="zh-CN" i="1">
                            <a:latin typeface="Cambria Math"/>
                          </a:rPr>
                          <m:t>2</m:t>
                        </m:r>
                      </m:sub>
                    </m:sSub>
                    <m:r>
                      <a:rPr lang="zh-CN" altLang="zh-CN">
                        <a:latin typeface="Cambria Math"/>
                      </a:rPr>
                      <m:t>普通中学在校学生数</m:t>
                    </m:r>
                    <m:r>
                      <a:rPr lang="en-US" altLang="zh-CN" b="0" i="0" smtClean="0">
                        <a:latin typeface="Cambria Math"/>
                      </a:rPr>
                      <m:t>,</m:t>
                    </m:r>
                    <m:sSub>
                      <m:sSubPr>
                        <m:ctrlPr>
                          <a:rPr lang="zh-CN" altLang="zh-CN" i="1">
                            <a:latin typeface="Cambria Math"/>
                          </a:rPr>
                        </m:ctrlPr>
                      </m:sSubPr>
                      <m:e>
                        <m:r>
                          <a:rPr lang="en-US" altLang="zh-CN" i="1">
                            <a:latin typeface="Cambria Math"/>
                          </a:rPr>
                          <m:t>𝑋</m:t>
                        </m:r>
                      </m:e>
                      <m:sub>
                        <m:r>
                          <a:rPr lang="en-US" altLang="zh-CN" i="1">
                            <a:latin typeface="Cambria Math"/>
                          </a:rPr>
                          <m:t>3</m:t>
                        </m:r>
                      </m:sub>
                    </m:sSub>
                    <m:r>
                      <a:rPr lang="zh-CN" altLang="zh-CN">
                        <a:latin typeface="Cambria Math"/>
                      </a:rPr>
                      <m:t>小学在校学生数</m:t>
                    </m:r>
                  </m:oMath>
                </a14:m>
                <a:r>
                  <a:rPr lang="zh-CN" altLang="zh-CN" dirty="0"/>
                  <a:t>与</a:t>
                </a:r>
                <a14:m>
                  <m:oMath xmlns:m="http://schemas.openxmlformats.org/officeDocument/2006/math">
                    <m:sSub>
                      <m:sSubPr>
                        <m:ctrlPr>
                          <a:rPr lang="zh-CN" altLang="zh-CN" i="1">
                            <a:latin typeface="Cambria Math"/>
                          </a:rPr>
                        </m:ctrlPr>
                      </m:sSubPr>
                      <m:e>
                        <m:r>
                          <a:rPr lang="en-US" altLang="zh-CN" i="1">
                            <a:latin typeface="Cambria Math"/>
                          </a:rPr>
                          <m:t>𝑋</m:t>
                        </m:r>
                      </m:e>
                      <m:sub>
                        <m:r>
                          <a:rPr lang="en-US" altLang="zh-CN" i="1">
                            <a:latin typeface="Cambria Math"/>
                          </a:rPr>
                          <m:t>7</m:t>
                        </m:r>
                      </m:sub>
                    </m:sSub>
                    <m:r>
                      <a:rPr lang="zh-CN" altLang="zh-CN">
                        <a:latin typeface="Cambria Math"/>
                      </a:rPr>
                      <m:t>非户籍人口数</m:t>
                    </m:r>
                  </m:oMath>
                </a14:m>
                <a:r>
                  <a:rPr lang="zh-CN" altLang="zh-CN" dirty="0"/>
                  <a:t>进入我们的回归方程。</a:t>
                </a:r>
              </a:p>
              <a:p>
                <a:r>
                  <a:rPr lang="zh-CN" altLang="zh-CN" dirty="0"/>
                  <a:t>得到</a:t>
                </a:r>
                <a14:m>
                  <m:oMath xmlns:m="http://schemas.openxmlformats.org/officeDocument/2006/math">
                    <m:sSub>
                      <m:sSubPr>
                        <m:ctrlPr>
                          <a:rPr lang="zh-CN" altLang="zh-CN" i="1">
                            <a:latin typeface="Cambria Math"/>
                          </a:rPr>
                        </m:ctrlPr>
                      </m:sSubPr>
                      <m:e>
                        <m:r>
                          <a:rPr lang="en-US" altLang="zh-CN" i="1">
                            <a:latin typeface="Cambria Math"/>
                          </a:rPr>
                          <m:t>𝑋</m:t>
                        </m:r>
                      </m:e>
                      <m:sub>
                        <m:r>
                          <a:rPr lang="en-US" altLang="zh-CN" i="1">
                            <a:latin typeface="Cambria Math"/>
                          </a:rPr>
                          <m:t>6</m:t>
                        </m:r>
                      </m:sub>
                    </m:sSub>
                    <m:r>
                      <a:rPr lang="en-US" altLang="zh-CN" i="1">
                        <a:latin typeface="Cambria Math"/>
                      </a:rPr>
                      <m:t>=</m:t>
                    </m:r>
                    <m:sSub>
                      <m:sSubPr>
                        <m:ctrlPr>
                          <a:rPr lang="zh-CN" altLang="zh-CN" i="1">
                            <a:latin typeface="Cambria Math"/>
                          </a:rPr>
                        </m:ctrlPr>
                      </m:sSubPr>
                      <m:e>
                        <m:r>
                          <a:rPr lang="en-US" altLang="zh-CN" i="1">
                            <a:latin typeface="Cambria Math"/>
                          </a:rPr>
                          <m:t>𝛽</m:t>
                        </m:r>
                      </m:e>
                      <m:sub>
                        <m:r>
                          <a:rPr lang="en-US" altLang="zh-CN" i="1">
                            <a:latin typeface="Cambria Math"/>
                          </a:rPr>
                          <m:t>0</m:t>
                        </m:r>
                      </m:sub>
                    </m:sSub>
                    <m:r>
                      <a:rPr lang="en-US" altLang="zh-CN" i="1">
                        <a:latin typeface="Cambria Math"/>
                      </a:rPr>
                      <m:t>+</m:t>
                    </m:r>
                    <m:sSub>
                      <m:sSubPr>
                        <m:ctrlPr>
                          <a:rPr lang="zh-CN" altLang="zh-CN" i="1">
                            <a:latin typeface="Cambria Math"/>
                          </a:rPr>
                        </m:ctrlPr>
                      </m:sSubPr>
                      <m:e>
                        <m:r>
                          <a:rPr lang="en-US" altLang="zh-CN" i="1">
                            <a:latin typeface="Cambria Math"/>
                          </a:rPr>
                          <m:t>𝛽</m:t>
                        </m:r>
                      </m:e>
                      <m:sub>
                        <m:r>
                          <a:rPr lang="en-US" altLang="zh-CN" i="1">
                            <a:latin typeface="Cambria Math"/>
                          </a:rPr>
                          <m:t>1</m:t>
                        </m:r>
                      </m:sub>
                    </m:sSub>
                    <m:sSub>
                      <m:sSubPr>
                        <m:ctrlPr>
                          <a:rPr lang="zh-CN" altLang="zh-CN" i="1">
                            <a:latin typeface="Cambria Math"/>
                          </a:rPr>
                        </m:ctrlPr>
                      </m:sSubPr>
                      <m:e>
                        <m:r>
                          <a:rPr lang="en-US" altLang="zh-CN" i="1">
                            <a:latin typeface="Cambria Math"/>
                          </a:rPr>
                          <m:t>𝑋</m:t>
                        </m:r>
                      </m:e>
                      <m:sub>
                        <m:r>
                          <a:rPr lang="en-US" altLang="zh-CN" i="1">
                            <a:latin typeface="Cambria Math"/>
                          </a:rPr>
                          <m:t>2</m:t>
                        </m:r>
                      </m:sub>
                    </m:sSub>
                    <m:sSub>
                      <m:sSubPr>
                        <m:ctrlPr>
                          <a:rPr lang="zh-CN" altLang="zh-CN" i="1">
                            <a:latin typeface="Cambria Math"/>
                          </a:rPr>
                        </m:ctrlPr>
                      </m:sSubPr>
                      <m:e>
                        <m:r>
                          <a:rPr lang="en-US" altLang="zh-CN">
                            <a:latin typeface="Cambria Math"/>
                          </a:rPr>
                          <m:t>+</m:t>
                        </m:r>
                        <m:sSub>
                          <m:sSubPr>
                            <m:ctrlPr>
                              <a:rPr lang="zh-CN" altLang="zh-CN" i="1">
                                <a:latin typeface="Cambria Math"/>
                              </a:rPr>
                            </m:ctrlPr>
                          </m:sSubPr>
                          <m:e>
                            <m:r>
                              <a:rPr lang="en-US" altLang="zh-CN" i="1">
                                <a:latin typeface="Cambria Math"/>
                              </a:rPr>
                              <m:t>𝛽</m:t>
                            </m:r>
                          </m:e>
                          <m:sub>
                            <m:r>
                              <a:rPr lang="en-US" altLang="zh-CN" i="1">
                                <a:latin typeface="Cambria Math"/>
                              </a:rPr>
                              <m:t>3</m:t>
                            </m:r>
                          </m:sub>
                        </m:sSub>
                        <m:r>
                          <a:rPr lang="en-US" altLang="zh-CN" i="1">
                            <a:latin typeface="Cambria Math"/>
                          </a:rPr>
                          <m:t>𝑋</m:t>
                        </m:r>
                      </m:e>
                      <m:sub>
                        <m:r>
                          <a:rPr lang="en-US" altLang="zh-CN" i="1">
                            <a:latin typeface="Cambria Math"/>
                          </a:rPr>
                          <m:t>3</m:t>
                        </m:r>
                      </m:sub>
                    </m:sSub>
                    <m:r>
                      <a:rPr lang="en-US" altLang="zh-CN" i="1">
                        <a:latin typeface="Cambria Math"/>
                      </a:rPr>
                      <m:t>+</m:t>
                    </m:r>
                    <m:sSub>
                      <m:sSubPr>
                        <m:ctrlPr>
                          <a:rPr lang="zh-CN" altLang="zh-CN" i="1">
                            <a:latin typeface="Cambria Math"/>
                          </a:rPr>
                        </m:ctrlPr>
                      </m:sSubPr>
                      <m:e>
                        <m:r>
                          <a:rPr lang="en-US" altLang="zh-CN" i="1">
                            <a:latin typeface="Cambria Math"/>
                          </a:rPr>
                          <m:t>𝛽</m:t>
                        </m:r>
                      </m:e>
                      <m:sub>
                        <m:r>
                          <a:rPr lang="en-US" altLang="zh-CN" i="1">
                            <a:latin typeface="Cambria Math"/>
                          </a:rPr>
                          <m:t>4</m:t>
                        </m:r>
                      </m:sub>
                    </m:sSub>
                    <m:sSub>
                      <m:sSubPr>
                        <m:ctrlPr>
                          <a:rPr lang="zh-CN" altLang="zh-CN" i="1">
                            <a:latin typeface="Cambria Math"/>
                          </a:rPr>
                        </m:ctrlPr>
                      </m:sSubPr>
                      <m:e>
                        <m:r>
                          <a:rPr lang="en-US" altLang="zh-CN" i="1">
                            <a:latin typeface="Cambria Math"/>
                          </a:rPr>
                          <m:t>𝑋</m:t>
                        </m:r>
                      </m:e>
                      <m:sub>
                        <m:r>
                          <a:rPr lang="en-US" altLang="zh-CN" i="1">
                            <a:latin typeface="Cambria Math"/>
                          </a:rPr>
                          <m:t>7</m:t>
                        </m:r>
                      </m:sub>
                    </m:sSub>
                    <m:r>
                      <a:rPr lang="en-US" altLang="zh-CN">
                        <a:latin typeface="Cambria Math"/>
                      </a:rPr>
                      <m:t>+</m:t>
                    </m:r>
                    <m:r>
                      <m:rPr>
                        <m:sty m:val="p"/>
                      </m:rPr>
                      <a:rPr lang="en-US" altLang="zh-CN">
                        <a:latin typeface="Cambria Math"/>
                      </a:rPr>
                      <m:t>ε</m:t>
                    </m:r>
                  </m:oMath>
                </a14:m>
                <a:endParaRPr lang="zh-CN" altLang="zh-CN" dirty="0"/>
              </a:p>
              <a:p>
                <a:r>
                  <a:rPr lang="zh-CN" altLang="zh-CN" dirty="0"/>
                  <a:t>于是我们用</a:t>
                </a:r>
                <a:r>
                  <a:rPr lang="en-US" altLang="zh-CN" dirty="0"/>
                  <a:t>regress</a:t>
                </a:r>
                <a:r>
                  <a:rPr lang="zh-CN" altLang="zh-CN" dirty="0"/>
                  <a:t>函数进行回归，置信水平</a:t>
                </a:r>
                <a14:m>
                  <m:oMath xmlns:m="http://schemas.openxmlformats.org/officeDocument/2006/math">
                    <m:r>
                      <m:rPr>
                        <m:sty m:val="p"/>
                      </m:rPr>
                      <a:rPr lang="en-US" altLang="zh-CN">
                        <a:latin typeface="Cambria Math"/>
                      </a:rPr>
                      <m:t>α</m:t>
                    </m:r>
                    <m:r>
                      <a:rPr lang="en-US" altLang="zh-CN">
                        <a:latin typeface="Cambria Math"/>
                      </a:rPr>
                      <m:t>=0.05</m:t>
                    </m:r>
                  </m:oMath>
                </a14:m>
                <a:r>
                  <a:rPr lang="zh-CN" altLang="zh-CN" dirty="0"/>
                  <a:t>，代入得到模型的计算结果</a:t>
                </a:r>
              </a:p>
              <a:p>
                <a:endParaRPr lang="zh-CN" altLang="en-US"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rotWithShape="1">
                <a:blip r:embed="rId2" cstate="print"/>
                <a:stretch>
                  <a:fillRect l="-1630" t="-1752"/>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1215501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Effect transition="in" filter="fade">
                                      <p:cBhvr>
                                        <p:cTn id="20" dur="1000"/>
                                        <p:tgtEl>
                                          <p:spTgt spid="3">
                                            <p:txEl>
                                              <p:pRg st="1" end="1"/>
                                            </p:txEl>
                                          </p:spTgt>
                                        </p:tgtEl>
                                      </p:cBhvr>
                                    </p:animEffect>
                                    <p:anim calcmode="lin" valueType="num">
                                      <p:cBhvr>
                                        <p:cTn id="21"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2"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Effect transition="in" filter="fade">
                                      <p:cBhvr>
                                        <p:cTn id="27" dur="1000"/>
                                        <p:tgtEl>
                                          <p:spTgt spid="3">
                                            <p:txEl>
                                              <p:pRg st="2" end="2"/>
                                            </p:txEl>
                                          </p:spTgt>
                                        </p:tgtEl>
                                      </p:cBhvr>
                                    </p:animEffect>
                                    <p:anim calcmode="lin" valueType="num">
                                      <p:cBhvr>
                                        <p:cTn id="2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回归模型</a:t>
            </a:r>
            <a:r>
              <a:rPr lang="en-US" altLang="zh-CN" dirty="0"/>
              <a:t>(1)</a:t>
            </a:r>
            <a:endParaRPr lang="zh-CN" altLang="en-US" dirty="0"/>
          </a:p>
        </p:txBody>
      </p:sp>
      <mc:AlternateContent xmlns:mc="http://schemas.openxmlformats.org/markup-compatibility/2006" xmlns:a14="http://schemas.microsoft.com/office/drawing/2010/main">
        <mc:Choice Requires="a14">
          <p:graphicFrame>
            <p:nvGraphicFramePr>
              <p:cNvPr id="4" name="内容占位符 3"/>
              <p:cNvGraphicFramePr>
                <a:graphicFrameLocks noGrp="1"/>
              </p:cNvGraphicFramePr>
              <p:nvPr>
                <p:ph idx="1"/>
                <p:extLst>
                  <p:ext uri="{D42A27DB-BD31-4B8C-83A1-F6EECF244321}">
                    <p14:modId xmlns:p14="http://schemas.microsoft.com/office/powerpoint/2010/main" val="927385802"/>
                  </p:ext>
                </p:extLst>
              </p:nvPr>
            </p:nvGraphicFramePr>
            <p:xfrm>
              <a:off x="176816" y="1628800"/>
              <a:ext cx="8967184" cy="1965055"/>
            </p:xfrm>
            <a:graphic>
              <a:graphicData uri="http://schemas.openxmlformats.org/drawingml/2006/table">
                <a:tbl>
                  <a:tblPr firstRow="1" firstCol="1" bandRow="1">
                    <a:tableStyleId>{5C22544A-7EE6-4342-B048-85BDC9FD1C3A}</a:tableStyleId>
                  </a:tblPr>
                  <a:tblGrid>
                    <a:gridCol w="2988360"/>
                    <a:gridCol w="2989412"/>
                    <a:gridCol w="2989412"/>
                  </a:tblGrid>
                  <a:tr h="303045">
                    <a:tc>
                      <a:txBody>
                        <a:bodyPr/>
                        <a:lstStyle/>
                        <a:p>
                          <a:pPr algn="ctr">
                            <a:spcAft>
                              <a:spcPts val="0"/>
                            </a:spcAft>
                          </a:pPr>
                          <a:r>
                            <a:rPr lang="zh-CN" sz="1200" kern="100" dirty="0">
                              <a:solidFill>
                                <a:schemeClr val="tx2"/>
                              </a:solidFill>
                              <a:effectLst/>
                            </a:rPr>
                            <a:t>参数</a:t>
                          </a:r>
                          <a:endParaRPr lang="zh-CN" sz="1050" kern="100" dirty="0">
                            <a:solidFill>
                              <a:schemeClr val="tx2"/>
                            </a:solidFill>
                            <a:effectLst/>
                            <a:latin typeface="Calibri"/>
                            <a:ea typeface="宋体"/>
                            <a:cs typeface="Times New Roman"/>
                          </a:endParaRPr>
                        </a:p>
                      </a:txBody>
                      <a:tcPr marL="68580" marR="68580" marT="0" marB="0"/>
                    </a:tc>
                    <a:tc>
                      <a:txBody>
                        <a:bodyPr/>
                        <a:lstStyle/>
                        <a:p>
                          <a:pPr algn="ctr">
                            <a:spcAft>
                              <a:spcPts val="0"/>
                            </a:spcAft>
                          </a:pPr>
                          <a:r>
                            <a:rPr lang="zh-CN" sz="1200" kern="100">
                              <a:solidFill>
                                <a:schemeClr val="tx2"/>
                              </a:solidFill>
                              <a:effectLst/>
                            </a:rPr>
                            <a:t>参数估计值</a:t>
                          </a:r>
                          <a:endParaRPr lang="zh-CN" sz="1050" kern="100">
                            <a:solidFill>
                              <a:schemeClr val="tx2"/>
                            </a:solidFill>
                            <a:effectLst/>
                            <a:latin typeface="Calibri"/>
                            <a:ea typeface="宋体"/>
                            <a:cs typeface="Times New Roman"/>
                          </a:endParaRPr>
                        </a:p>
                      </a:txBody>
                      <a:tcPr marL="68580" marR="68580" marT="0" marB="0"/>
                    </a:tc>
                    <a:tc>
                      <a:txBody>
                        <a:bodyPr/>
                        <a:lstStyle/>
                        <a:p>
                          <a:pPr algn="ctr">
                            <a:spcAft>
                              <a:spcPts val="0"/>
                            </a:spcAft>
                          </a:pPr>
                          <a:r>
                            <a:rPr lang="zh-CN" sz="1200" kern="100">
                              <a:solidFill>
                                <a:schemeClr val="tx2"/>
                              </a:solidFill>
                              <a:effectLst/>
                            </a:rPr>
                            <a:t>参数置信区间</a:t>
                          </a:r>
                          <a:endParaRPr lang="zh-CN" sz="1050" kern="100">
                            <a:solidFill>
                              <a:schemeClr val="tx2"/>
                            </a:solidFill>
                            <a:effectLst/>
                            <a:latin typeface="Calibri"/>
                            <a:ea typeface="宋体"/>
                            <a:cs typeface="Times New Roman"/>
                          </a:endParaRPr>
                        </a:p>
                      </a:txBody>
                      <a:tcPr marL="68580" marR="68580" marT="0" marB="0"/>
                    </a:tc>
                  </a:tr>
                  <a:tr h="333980">
                    <a:tc>
                      <a:txBody>
                        <a:bodyPr/>
                        <a:lstStyle/>
                        <a:p>
                          <a:pPr algn="just">
                            <a:spcAft>
                              <a:spcPts val="0"/>
                            </a:spcAft>
                          </a:pPr>
                          <a14:m>
                            <m:oMathPara xmlns:m="http://schemas.openxmlformats.org/officeDocument/2006/math">
                              <m:oMathParaPr>
                                <m:jc m:val="centerGroup"/>
                              </m:oMathParaPr>
                              <m:oMath xmlns:m="http://schemas.openxmlformats.org/officeDocument/2006/math">
                                <m:sSub>
                                  <m:sSubPr>
                                    <m:ctrlPr>
                                      <a:rPr lang="zh-CN" sz="1200" i="1" kern="100" smtClean="0">
                                        <a:solidFill>
                                          <a:schemeClr val="tx2"/>
                                        </a:solidFill>
                                        <a:effectLst/>
                                        <a:latin typeface="Cambria Math"/>
                                      </a:rPr>
                                    </m:ctrlPr>
                                  </m:sSubPr>
                                  <m:e>
                                    <m:r>
                                      <a:rPr lang="en-US" sz="1200" kern="100">
                                        <a:solidFill>
                                          <a:schemeClr val="tx2"/>
                                        </a:solidFill>
                                        <a:effectLst/>
                                        <a:latin typeface="Cambria Math"/>
                                      </a:rPr>
                                      <m:t>𝛽</m:t>
                                    </m:r>
                                  </m:e>
                                  <m:sub>
                                    <m:r>
                                      <a:rPr lang="en-US" sz="1200" kern="100">
                                        <a:solidFill>
                                          <a:schemeClr val="tx2"/>
                                        </a:solidFill>
                                        <a:effectLst/>
                                        <a:latin typeface="Cambria Math"/>
                                      </a:rPr>
                                      <m:t>0</m:t>
                                    </m:r>
                                  </m:sub>
                                </m:sSub>
                              </m:oMath>
                            </m:oMathPara>
                          </a14:m>
                          <a:endParaRPr lang="zh-CN" sz="1050" kern="100">
                            <a:solidFill>
                              <a:schemeClr val="tx2"/>
                            </a:solidFill>
                            <a:effectLst/>
                            <a:latin typeface="Calibri"/>
                            <a:ea typeface="宋体"/>
                            <a:cs typeface="Times New Roman"/>
                          </a:endParaRPr>
                        </a:p>
                      </a:txBody>
                      <a:tcPr marL="68580" marR="68580" marT="0" marB="0"/>
                    </a:tc>
                    <a:tc>
                      <a:txBody>
                        <a:bodyPr/>
                        <a:lstStyle/>
                        <a:p>
                          <a:pPr algn="ctr">
                            <a:spcAft>
                              <a:spcPts val="0"/>
                            </a:spcAft>
                          </a:pPr>
                          <a:r>
                            <a:rPr lang="en-US" sz="1200" kern="100">
                              <a:solidFill>
                                <a:schemeClr val="tx2"/>
                              </a:solidFill>
                              <a:effectLst/>
                            </a:rPr>
                            <a:t>39.1515</a:t>
                          </a:r>
                          <a:endParaRPr lang="zh-CN" sz="1050" kern="100">
                            <a:solidFill>
                              <a:schemeClr val="tx2"/>
                            </a:solidFill>
                            <a:effectLst/>
                            <a:latin typeface="Calibri"/>
                            <a:ea typeface="宋体"/>
                            <a:cs typeface="Times New Roman"/>
                          </a:endParaRPr>
                        </a:p>
                      </a:txBody>
                      <a:tcPr marL="68580" marR="68580" marT="0" marB="0"/>
                    </a:tc>
                    <a:tc>
                      <a:txBody>
                        <a:bodyPr/>
                        <a:lstStyle/>
                        <a:p>
                          <a:pPr algn="ctr">
                            <a:spcAft>
                              <a:spcPts val="0"/>
                            </a:spcAft>
                          </a:pPr>
                          <a:r>
                            <a:rPr lang="en-US" sz="1200" kern="100">
                              <a:solidFill>
                                <a:schemeClr val="tx2"/>
                              </a:solidFill>
                              <a:effectLst/>
                            </a:rPr>
                            <a:t>[36.63377,41.6693]</a:t>
                          </a:r>
                          <a:endParaRPr lang="zh-CN" sz="1050" kern="100">
                            <a:solidFill>
                              <a:schemeClr val="tx2"/>
                            </a:solidFill>
                            <a:effectLst/>
                            <a:latin typeface="Calibri"/>
                            <a:ea typeface="宋体"/>
                            <a:cs typeface="Times New Roman"/>
                          </a:endParaRPr>
                        </a:p>
                      </a:txBody>
                      <a:tcPr marL="68580" marR="68580" marT="0" marB="0"/>
                    </a:tc>
                  </a:tr>
                  <a:tr h="332507">
                    <a:tc>
                      <a:txBody>
                        <a:bodyPr/>
                        <a:lstStyle/>
                        <a:p>
                          <a:pPr algn="just">
                            <a:spcAft>
                              <a:spcPts val="0"/>
                            </a:spcAft>
                          </a:pPr>
                          <a14:m>
                            <m:oMathPara xmlns:m="http://schemas.openxmlformats.org/officeDocument/2006/math">
                              <m:oMathParaPr>
                                <m:jc m:val="centerGroup"/>
                              </m:oMathParaPr>
                              <m:oMath xmlns:m="http://schemas.openxmlformats.org/officeDocument/2006/math">
                                <m:sSub>
                                  <m:sSubPr>
                                    <m:ctrlPr>
                                      <a:rPr lang="zh-CN" sz="1200" i="1" kern="100" smtClean="0">
                                        <a:solidFill>
                                          <a:schemeClr val="tx2"/>
                                        </a:solidFill>
                                        <a:effectLst/>
                                        <a:latin typeface="Cambria Math"/>
                                      </a:rPr>
                                    </m:ctrlPr>
                                  </m:sSubPr>
                                  <m:e>
                                    <m:r>
                                      <a:rPr lang="en-US" sz="1200" kern="100">
                                        <a:solidFill>
                                          <a:schemeClr val="tx2"/>
                                        </a:solidFill>
                                        <a:effectLst/>
                                        <a:latin typeface="Cambria Math"/>
                                      </a:rPr>
                                      <m:t>𝛽</m:t>
                                    </m:r>
                                  </m:e>
                                  <m:sub>
                                    <m:r>
                                      <a:rPr lang="en-US" sz="1200" kern="100">
                                        <a:solidFill>
                                          <a:schemeClr val="tx2"/>
                                        </a:solidFill>
                                        <a:effectLst/>
                                        <a:latin typeface="Cambria Math"/>
                                      </a:rPr>
                                      <m:t>1</m:t>
                                    </m:r>
                                  </m:sub>
                                </m:sSub>
                              </m:oMath>
                            </m:oMathPara>
                          </a14:m>
                          <a:endParaRPr lang="zh-CN" sz="1050" kern="100">
                            <a:solidFill>
                              <a:schemeClr val="tx2"/>
                            </a:solidFill>
                            <a:effectLst/>
                            <a:latin typeface="Calibri"/>
                            <a:ea typeface="宋体"/>
                            <a:cs typeface="Times New Roman"/>
                          </a:endParaRPr>
                        </a:p>
                      </a:txBody>
                      <a:tcPr marL="68580" marR="68580" marT="0" marB="0"/>
                    </a:tc>
                    <a:tc>
                      <a:txBody>
                        <a:bodyPr/>
                        <a:lstStyle/>
                        <a:p>
                          <a:pPr algn="ctr">
                            <a:spcAft>
                              <a:spcPts val="0"/>
                            </a:spcAft>
                          </a:pPr>
                          <a:r>
                            <a:rPr lang="en-US" sz="1200" kern="100" dirty="0">
                              <a:solidFill>
                                <a:schemeClr val="tx2"/>
                              </a:solidFill>
                              <a:effectLst/>
                            </a:rPr>
                            <a:t>0.0006751</a:t>
                          </a:r>
                          <a:endParaRPr lang="zh-CN" sz="1050" kern="100" dirty="0">
                            <a:solidFill>
                              <a:schemeClr val="tx2"/>
                            </a:solidFill>
                            <a:effectLst/>
                            <a:latin typeface="Calibri"/>
                            <a:ea typeface="宋体"/>
                            <a:cs typeface="Times New Roman"/>
                          </a:endParaRPr>
                        </a:p>
                      </a:txBody>
                      <a:tcPr marL="68580" marR="68580" marT="0" marB="0"/>
                    </a:tc>
                    <a:tc>
                      <a:txBody>
                        <a:bodyPr/>
                        <a:lstStyle/>
                        <a:p>
                          <a:pPr algn="ctr">
                            <a:spcAft>
                              <a:spcPts val="0"/>
                            </a:spcAft>
                          </a:pPr>
                          <a:r>
                            <a:rPr lang="en-US" sz="1200" kern="100">
                              <a:solidFill>
                                <a:schemeClr val="tx2"/>
                              </a:solidFill>
                              <a:effectLst/>
                            </a:rPr>
                            <a:t>[0.0006175,0.0007328]</a:t>
                          </a:r>
                          <a:endParaRPr lang="zh-CN" sz="1050" kern="100">
                            <a:solidFill>
                              <a:schemeClr val="tx2"/>
                            </a:solidFill>
                            <a:effectLst/>
                            <a:latin typeface="Calibri"/>
                            <a:ea typeface="宋体"/>
                            <a:cs typeface="Times New Roman"/>
                          </a:endParaRPr>
                        </a:p>
                      </a:txBody>
                      <a:tcPr marL="68580" marR="68580" marT="0" marB="0"/>
                    </a:tc>
                  </a:tr>
                  <a:tr h="333980">
                    <a:tc>
                      <a:txBody>
                        <a:bodyPr/>
                        <a:lstStyle/>
                        <a:p>
                          <a:pPr algn="just">
                            <a:spcAft>
                              <a:spcPts val="0"/>
                            </a:spcAft>
                          </a:pPr>
                          <a14:m>
                            <m:oMathPara xmlns:m="http://schemas.openxmlformats.org/officeDocument/2006/math">
                              <m:oMathParaPr>
                                <m:jc m:val="centerGroup"/>
                              </m:oMathParaPr>
                              <m:oMath xmlns:m="http://schemas.openxmlformats.org/officeDocument/2006/math">
                                <m:sSub>
                                  <m:sSubPr>
                                    <m:ctrlPr>
                                      <a:rPr lang="zh-CN" sz="1200" i="1" kern="100" smtClean="0">
                                        <a:solidFill>
                                          <a:schemeClr val="tx2"/>
                                        </a:solidFill>
                                        <a:effectLst/>
                                        <a:latin typeface="Cambria Math"/>
                                      </a:rPr>
                                    </m:ctrlPr>
                                  </m:sSubPr>
                                  <m:e>
                                    <m:r>
                                      <a:rPr lang="en-US" sz="1200" kern="100">
                                        <a:solidFill>
                                          <a:schemeClr val="tx2"/>
                                        </a:solidFill>
                                        <a:effectLst/>
                                        <a:latin typeface="Cambria Math"/>
                                      </a:rPr>
                                      <m:t>𝛽</m:t>
                                    </m:r>
                                  </m:e>
                                  <m:sub>
                                    <m:r>
                                      <a:rPr lang="en-US" sz="1200" kern="100">
                                        <a:solidFill>
                                          <a:schemeClr val="tx2"/>
                                        </a:solidFill>
                                        <a:effectLst/>
                                        <a:latin typeface="Cambria Math"/>
                                      </a:rPr>
                                      <m:t>3</m:t>
                                    </m:r>
                                  </m:sub>
                                </m:sSub>
                              </m:oMath>
                            </m:oMathPara>
                          </a14:m>
                          <a:endParaRPr lang="zh-CN" sz="1050" kern="100">
                            <a:solidFill>
                              <a:schemeClr val="tx2"/>
                            </a:solidFill>
                            <a:effectLst/>
                            <a:latin typeface="Calibri"/>
                            <a:ea typeface="宋体"/>
                            <a:cs typeface="Times New Roman"/>
                          </a:endParaRPr>
                        </a:p>
                      </a:txBody>
                      <a:tcPr marL="68580" marR="68580" marT="0" marB="0"/>
                    </a:tc>
                    <a:tc>
                      <a:txBody>
                        <a:bodyPr/>
                        <a:lstStyle/>
                        <a:p>
                          <a:pPr algn="ctr">
                            <a:spcAft>
                              <a:spcPts val="0"/>
                            </a:spcAft>
                          </a:pPr>
                          <a:r>
                            <a:rPr lang="en-US" sz="1200" kern="100">
                              <a:solidFill>
                                <a:schemeClr val="tx2"/>
                              </a:solidFill>
                              <a:effectLst/>
                            </a:rPr>
                            <a:t>-0.0001639</a:t>
                          </a:r>
                          <a:endParaRPr lang="zh-CN" sz="1050" kern="100">
                            <a:solidFill>
                              <a:schemeClr val="tx2"/>
                            </a:solidFill>
                            <a:effectLst/>
                            <a:latin typeface="Calibri"/>
                            <a:ea typeface="宋体"/>
                            <a:cs typeface="Times New Roman"/>
                          </a:endParaRPr>
                        </a:p>
                      </a:txBody>
                      <a:tcPr marL="68580" marR="68580" marT="0" marB="0"/>
                    </a:tc>
                    <a:tc>
                      <a:txBody>
                        <a:bodyPr/>
                        <a:lstStyle/>
                        <a:p>
                          <a:pPr algn="ctr">
                            <a:spcAft>
                              <a:spcPts val="0"/>
                            </a:spcAft>
                          </a:pPr>
                          <a:r>
                            <a:rPr lang="en-US" sz="1200" kern="100">
                              <a:solidFill>
                                <a:schemeClr val="tx2"/>
                              </a:solidFill>
                              <a:effectLst/>
                            </a:rPr>
                            <a:t>[-0.0002015,-0.0001264]</a:t>
                          </a:r>
                          <a:endParaRPr lang="zh-CN" sz="1050" kern="100">
                            <a:solidFill>
                              <a:schemeClr val="tx2"/>
                            </a:solidFill>
                            <a:effectLst/>
                            <a:latin typeface="Calibri"/>
                            <a:ea typeface="宋体"/>
                            <a:cs typeface="Times New Roman"/>
                          </a:endParaRPr>
                        </a:p>
                      </a:txBody>
                      <a:tcPr marL="68580" marR="68580" marT="0" marB="0"/>
                    </a:tc>
                  </a:tr>
                  <a:tr h="332507">
                    <a:tc>
                      <a:txBody>
                        <a:bodyPr/>
                        <a:lstStyle/>
                        <a:p>
                          <a:pPr algn="just">
                            <a:spcAft>
                              <a:spcPts val="0"/>
                            </a:spcAft>
                          </a:pPr>
                          <a14:m>
                            <m:oMathPara xmlns:m="http://schemas.openxmlformats.org/officeDocument/2006/math">
                              <m:oMathParaPr>
                                <m:jc m:val="centerGroup"/>
                              </m:oMathParaPr>
                              <m:oMath xmlns:m="http://schemas.openxmlformats.org/officeDocument/2006/math">
                                <m:sSub>
                                  <m:sSubPr>
                                    <m:ctrlPr>
                                      <a:rPr lang="zh-CN" sz="1200" i="1" kern="100" smtClean="0">
                                        <a:solidFill>
                                          <a:schemeClr val="tx2"/>
                                        </a:solidFill>
                                        <a:effectLst/>
                                        <a:latin typeface="Cambria Math"/>
                                      </a:rPr>
                                    </m:ctrlPr>
                                  </m:sSubPr>
                                  <m:e>
                                    <m:r>
                                      <a:rPr lang="en-US" sz="1200" kern="100">
                                        <a:solidFill>
                                          <a:schemeClr val="tx2"/>
                                        </a:solidFill>
                                        <a:effectLst/>
                                        <a:latin typeface="Cambria Math"/>
                                      </a:rPr>
                                      <m:t>𝛽</m:t>
                                    </m:r>
                                  </m:e>
                                  <m:sub>
                                    <m:r>
                                      <a:rPr lang="en-US" sz="1200" kern="100">
                                        <a:solidFill>
                                          <a:schemeClr val="tx2"/>
                                        </a:solidFill>
                                        <a:effectLst/>
                                        <a:latin typeface="Cambria Math"/>
                                      </a:rPr>
                                      <m:t>4</m:t>
                                    </m:r>
                                  </m:sub>
                                </m:sSub>
                              </m:oMath>
                            </m:oMathPara>
                          </a14:m>
                          <a:endParaRPr lang="zh-CN" sz="1050" kern="100">
                            <a:solidFill>
                              <a:schemeClr val="tx2"/>
                            </a:solidFill>
                            <a:effectLst/>
                            <a:latin typeface="Calibri"/>
                            <a:ea typeface="宋体"/>
                            <a:cs typeface="Times New Roman"/>
                          </a:endParaRPr>
                        </a:p>
                      </a:txBody>
                      <a:tcPr marL="68580" marR="68580" marT="0" marB="0"/>
                    </a:tc>
                    <a:tc>
                      <a:txBody>
                        <a:bodyPr/>
                        <a:lstStyle/>
                        <a:p>
                          <a:pPr algn="ctr">
                            <a:spcAft>
                              <a:spcPts val="0"/>
                            </a:spcAft>
                          </a:pPr>
                          <a:r>
                            <a:rPr lang="en-US" sz="1200" kern="100">
                              <a:solidFill>
                                <a:schemeClr val="tx2"/>
                              </a:solidFill>
                              <a:effectLst/>
                            </a:rPr>
                            <a:t>0.1124</a:t>
                          </a:r>
                          <a:endParaRPr lang="zh-CN" sz="1050" kern="100">
                            <a:solidFill>
                              <a:schemeClr val="tx2"/>
                            </a:solidFill>
                            <a:effectLst/>
                            <a:latin typeface="Calibri"/>
                            <a:ea typeface="宋体"/>
                            <a:cs typeface="Times New Roman"/>
                          </a:endParaRPr>
                        </a:p>
                      </a:txBody>
                      <a:tcPr marL="68580" marR="68580" marT="0" marB="0"/>
                    </a:tc>
                    <a:tc>
                      <a:txBody>
                        <a:bodyPr/>
                        <a:lstStyle/>
                        <a:p>
                          <a:pPr algn="ctr">
                            <a:spcAft>
                              <a:spcPts val="0"/>
                            </a:spcAft>
                          </a:pPr>
                          <a:r>
                            <a:rPr lang="en-US" sz="1200" kern="100">
                              <a:solidFill>
                                <a:schemeClr val="tx2"/>
                              </a:solidFill>
                              <a:effectLst/>
                            </a:rPr>
                            <a:t>[0.09782,0.1271]</a:t>
                          </a:r>
                          <a:endParaRPr lang="zh-CN" sz="1050" kern="100">
                            <a:solidFill>
                              <a:schemeClr val="tx2"/>
                            </a:solidFill>
                            <a:effectLst/>
                            <a:latin typeface="Calibri"/>
                            <a:ea typeface="宋体"/>
                            <a:cs typeface="Times New Roman"/>
                          </a:endParaRPr>
                        </a:p>
                      </a:txBody>
                      <a:tcPr marL="68580" marR="68580" marT="0" marB="0"/>
                    </a:tc>
                  </a:tr>
                  <a:tr h="329036">
                    <a:tc gridSpan="3">
                      <a:txBody>
                        <a:bodyPr/>
                        <a:lstStyle/>
                        <a:p>
                          <a:pPr algn="ctr">
                            <a:spcAft>
                              <a:spcPts val="0"/>
                            </a:spcAft>
                          </a:pPr>
                          <a14:m>
                            <m:oMath xmlns:m="http://schemas.openxmlformats.org/officeDocument/2006/math">
                              <m:sSup>
                                <m:sSupPr>
                                  <m:ctrlPr>
                                    <a:rPr lang="zh-CN" sz="1200" i="1" kern="100" smtClean="0">
                                      <a:solidFill>
                                        <a:schemeClr val="tx2"/>
                                      </a:solidFill>
                                      <a:effectLst/>
                                      <a:latin typeface="Cambria Math"/>
                                    </a:rPr>
                                  </m:ctrlPr>
                                </m:sSupPr>
                                <m:e>
                                  <m:r>
                                    <a:rPr lang="en-US" sz="1200" kern="100">
                                      <a:solidFill>
                                        <a:schemeClr val="tx2"/>
                                      </a:solidFill>
                                      <a:effectLst/>
                                      <a:latin typeface="Cambria Math"/>
                                    </a:rPr>
                                    <m:t>𝑅</m:t>
                                  </m:r>
                                </m:e>
                                <m:sup>
                                  <m:r>
                                    <a:rPr lang="en-US" sz="1200" kern="100">
                                      <a:solidFill>
                                        <a:schemeClr val="tx2"/>
                                      </a:solidFill>
                                      <a:effectLst/>
                                      <a:latin typeface="Cambria Math"/>
                                    </a:rPr>
                                    <m:t>2</m:t>
                                  </m:r>
                                </m:sup>
                              </m:sSup>
                              <m:r>
                                <a:rPr lang="en-US" sz="1200" kern="100">
                                  <a:solidFill>
                                    <a:schemeClr val="tx2"/>
                                  </a:solidFill>
                                  <a:effectLst/>
                                  <a:latin typeface="Cambria Math"/>
                                </a:rPr>
                                <m:t>=0.9979</m:t>
                              </m:r>
                            </m:oMath>
                          </a14:m>
                          <a:r>
                            <a:rPr lang="en-US" sz="1200" kern="100" dirty="0">
                              <a:solidFill>
                                <a:schemeClr val="tx2"/>
                              </a:solidFill>
                              <a:effectLst/>
                            </a:rPr>
                            <a:t>,F=3276.68,p&lt;0.0001,</a:t>
                          </a:r>
                          <a14:m>
                            <m:oMath xmlns:m="http://schemas.openxmlformats.org/officeDocument/2006/math">
                              <m:sSup>
                                <m:sSupPr>
                                  <m:ctrlPr>
                                    <a:rPr lang="zh-CN" sz="1200" i="1" kern="100">
                                      <a:solidFill>
                                        <a:schemeClr val="tx2"/>
                                      </a:solidFill>
                                      <a:effectLst/>
                                      <a:latin typeface="Cambria Math"/>
                                    </a:rPr>
                                  </m:ctrlPr>
                                </m:sSupPr>
                                <m:e>
                                  <m:r>
                                    <a:rPr lang="en-US" sz="1200" kern="100">
                                      <a:solidFill>
                                        <a:schemeClr val="tx2"/>
                                      </a:solidFill>
                                      <a:effectLst/>
                                      <a:latin typeface="Cambria Math"/>
                                    </a:rPr>
                                    <m:t>𝑠</m:t>
                                  </m:r>
                                </m:e>
                                <m:sup>
                                  <m:r>
                                    <a:rPr lang="en-US" sz="1200" kern="100">
                                      <a:solidFill>
                                        <a:schemeClr val="tx2"/>
                                      </a:solidFill>
                                      <a:effectLst/>
                                      <a:latin typeface="Cambria Math"/>
                                    </a:rPr>
                                    <m:t>2</m:t>
                                  </m:r>
                                </m:sup>
                              </m:sSup>
                              <m:r>
                                <a:rPr lang="en-US" sz="1200" kern="100">
                                  <a:solidFill>
                                    <a:schemeClr val="tx2"/>
                                  </a:solidFill>
                                  <a:effectLst/>
                                  <a:latin typeface="Cambria Math"/>
                                </a:rPr>
                                <m:t>=8.9495</m:t>
                              </m:r>
                            </m:oMath>
                          </a14:m>
                          <a:endParaRPr lang="zh-CN" sz="1050" kern="100" dirty="0">
                            <a:solidFill>
                              <a:schemeClr val="tx2"/>
                            </a:solidFill>
                            <a:effectLst/>
                            <a:latin typeface="Calibri"/>
                            <a:ea typeface="宋体"/>
                            <a:cs typeface="Times New Roman"/>
                          </a:endParaRPr>
                        </a:p>
                      </a:txBody>
                      <a:tcPr marL="68580" marR="68580" marT="0" marB="0"/>
                    </a:tc>
                    <a:tc hMerge="1">
                      <a:txBody>
                        <a:bodyPr/>
                        <a:lstStyle/>
                        <a:p>
                          <a:endParaRPr lang="zh-CN" altLang="en-US"/>
                        </a:p>
                      </a:txBody>
                      <a:tcPr/>
                    </a:tc>
                    <a:tc hMerge="1">
                      <a:txBody>
                        <a:bodyPr/>
                        <a:lstStyle/>
                        <a:p>
                          <a:endParaRPr lang="zh-CN" altLang="en-US"/>
                        </a:p>
                      </a:txBody>
                      <a:tcPr/>
                    </a:tc>
                  </a:tr>
                </a:tbl>
              </a:graphicData>
            </a:graphic>
          </p:graphicFrame>
        </mc:Choice>
        <mc:Fallback xmlns="">
          <p:graphicFrame>
            <p:nvGraphicFramePr>
              <p:cNvPr id="4" name="内容占位符 3"/>
              <p:cNvGraphicFramePr>
                <a:graphicFrameLocks noGrp="1"/>
              </p:cNvGraphicFramePr>
              <p:nvPr>
                <p:ph idx="1"/>
                <p:extLst>
                  <p:ext uri="{D42A27DB-BD31-4B8C-83A1-F6EECF244321}">
                    <p14:modId xmlns:p14="http://schemas.microsoft.com/office/powerpoint/2010/main" val="927385802"/>
                  </p:ext>
                </p:extLst>
              </p:nvPr>
            </p:nvGraphicFramePr>
            <p:xfrm>
              <a:off x="176816" y="1628800"/>
              <a:ext cx="8967184" cy="1965055"/>
            </p:xfrm>
            <a:graphic>
              <a:graphicData uri="http://schemas.openxmlformats.org/drawingml/2006/table">
                <a:tbl>
                  <a:tblPr firstRow="1" firstCol="1" bandRow="1">
                    <a:tableStyleId>{5C22544A-7EE6-4342-B048-85BDC9FD1C3A}</a:tableStyleId>
                  </a:tblPr>
                  <a:tblGrid>
                    <a:gridCol w="2988360"/>
                    <a:gridCol w="2989412"/>
                    <a:gridCol w="2989412"/>
                  </a:tblGrid>
                  <a:tr h="303045">
                    <a:tc>
                      <a:txBody>
                        <a:bodyPr/>
                        <a:lstStyle/>
                        <a:p>
                          <a:pPr algn="ctr">
                            <a:spcAft>
                              <a:spcPts val="0"/>
                            </a:spcAft>
                          </a:pPr>
                          <a:r>
                            <a:rPr lang="zh-CN" sz="1200" kern="100" dirty="0">
                              <a:solidFill>
                                <a:schemeClr val="tx2"/>
                              </a:solidFill>
                              <a:effectLst/>
                            </a:rPr>
                            <a:t>参数</a:t>
                          </a:r>
                          <a:endParaRPr lang="zh-CN" sz="1050" kern="100" dirty="0">
                            <a:solidFill>
                              <a:schemeClr val="tx2"/>
                            </a:solidFill>
                            <a:effectLst/>
                            <a:latin typeface="Calibri"/>
                            <a:ea typeface="宋体"/>
                            <a:cs typeface="Times New Roman"/>
                          </a:endParaRPr>
                        </a:p>
                      </a:txBody>
                      <a:tcPr marL="68580" marR="68580" marT="0" marB="0"/>
                    </a:tc>
                    <a:tc>
                      <a:txBody>
                        <a:bodyPr/>
                        <a:lstStyle/>
                        <a:p>
                          <a:pPr algn="ctr">
                            <a:spcAft>
                              <a:spcPts val="0"/>
                            </a:spcAft>
                          </a:pPr>
                          <a:r>
                            <a:rPr lang="zh-CN" sz="1200" kern="100">
                              <a:solidFill>
                                <a:schemeClr val="tx2"/>
                              </a:solidFill>
                              <a:effectLst/>
                            </a:rPr>
                            <a:t>参数估计值</a:t>
                          </a:r>
                          <a:endParaRPr lang="zh-CN" sz="1050" kern="100">
                            <a:solidFill>
                              <a:schemeClr val="tx2"/>
                            </a:solidFill>
                            <a:effectLst/>
                            <a:latin typeface="Calibri"/>
                            <a:ea typeface="宋体"/>
                            <a:cs typeface="Times New Roman"/>
                          </a:endParaRPr>
                        </a:p>
                      </a:txBody>
                      <a:tcPr marL="68580" marR="68580" marT="0" marB="0"/>
                    </a:tc>
                    <a:tc>
                      <a:txBody>
                        <a:bodyPr/>
                        <a:lstStyle/>
                        <a:p>
                          <a:pPr algn="ctr">
                            <a:spcAft>
                              <a:spcPts val="0"/>
                            </a:spcAft>
                          </a:pPr>
                          <a:r>
                            <a:rPr lang="zh-CN" sz="1200" kern="100">
                              <a:solidFill>
                                <a:schemeClr val="tx2"/>
                              </a:solidFill>
                              <a:effectLst/>
                            </a:rPr>
                            <a:t>参数置信区间</a:t>
                          </a:r>
                          <a:endParaRPr lang="zh-CN" sz="1050" kern="100">
                            <a:solidFill>
                              <a:schemeClr val="tx2"/>
                            </a:solidFill>
                            <a:effectLst/>
                            <a:latin typeface="Calibri"/>
                            <a:ea typeface="宋体"/>
                            <a:cs typeface="Times New Roman"/>
                          </a:endParaRPr>
                        </a:p>
                      </a:txBody>
                      <a:tcPr marL="68580" marR="68580" marT="0" marB="0"/>
                    </a:tc>
                  </a:tr>
                  <a:tr h="333980">
                    <a:tc>
                      <a:txBody>
                        <a:bodyPr/>
                        <a:lstStyle/>
                        <a:p>
                          <a:endParaRPr lang="zh-CN"/>
                        </a:p>
                      </a:txBody>
                      <a:tcPr marL="68580" marR="68580" marT="0" marB="0">
                        <a:blipFill rotWithShape="1">
                          <a:blip r:embed="rId2"/>
                          <a:stretch>
                            <a:fillRect t="-105455" r="-200204" b="-396364"/>
                          </a:stretch>
                        </a:blipFill>
                      </a:tcPr>
                    </a:tc>
                    <a:tc>
                      <a:txBody>
                        <a:bodyPr/>
                        <a:lstStyle/>
                        <a:p>
                          <a:pPr algn="ctr">
                            <a:spcAft>
                              <a:spcPts val="0"/>
                            </a:spcAft>
                          </a:pPr>
                          <a:r>
                            <a:rPr lang="en-US" sz="1200" kern="100">
                              <a:solidFill>
                                <a:schemeClr val="tx2"/>
                              </a:solidFill>
                              <a:effectLst/>
                            </a:rPr>
                            <a:t>39.1515</a:t>
                          </a:r>
                          <a:endParaRPr lang="zh-CN" sz="1050" kern="100">
                            <a:solidFill>
                              <a:schemeClr val="tx2"/>
                            </a:solidFill>
                            <a:effectLst/>
                            <a:latin typeface="Calibri"/>
                            <a:ea typeface="宋体"/>
                            <a:cs typeface="Times New Roman"/>
                          </a:endParaRPr>
                        </a:p>
                      </a:txBody>
                      <a:tcPr marL="68580" marR="68580" marT="0" marB="0"/>
                    </a:tc>
                    <a:tc>
                      <a:txBody>
                        <a:bodyPr/>
                        <a:lstStyle/>
                        <a:p>
                          <a:pPr algn="ctr">
                            <a:spcAft>
                              <a:spcPts val="0"/>
                            </a:spcAft>
                          </a:pPr>
                          <a:r>
                            <a:rPr lang="en-US" sz="1200" kern="100">
                              <a:solidFill>
                                <a:schemeClr val="tx2"/>
                              </a:solidFill>
                              <a:effectLst/>
                            </a:rPr>
                            <a:t>[36.63377,41.6693]</a:t>
                          </a:r>
                          <a:endParaRPr lang="zh-CN" sz="1050" kern="100">
                            <a:solidFill>
                              <a:schemeClr val="tx2"/>
                            </a:solidFill>
                            <a:effectLst/>
                            <a:latin typeface="Calibri"/>
                            <a:ea typeface="宋体"/>
                            <a:cs typeface="Times New Roman"/>
                          </a:endParaRPr>
                        </a:p>
                      </a:txBody>
                      <a:tcPr marL="68580" marR="68580" marT="0" marB="0"/>
                    </a:tc>
                  </a:tr>
                  <a:tr h="332507">
                    <a:tc>
                      <a:txBody>
                        <a:bodyPr/>
                        <a:lstStyle/>
                        <a:p>
                          <a:endParaRPr lang="zh-CN"/>
                        </a:p>
                      </a:txBody>
                      <a:tcPr marL="68580" marR="68580" marT="0" marB="0">
                        <a:blipFill rotWithShape="1">
                          <a:blip r:embed="rId2"/>
                          <a:stretch>
                            <a:fillRect t="-209259" r="-200204" b="-303704"/>
                          </a:stretch>
                        </a:blipFill>
                      </a:tcPr>
                    </a:tc>
                    <a:tc>
                      <a:txBody>
                        <a:bodyPr/>
                        <a:lstStyle/>
                        <a:p>
                          <a:pPr algn="ctr">
                            <a:spcAft>
                              <a:spcPts val="0"/>
                            </a:spcAft>
                          </a:pPr>
                          <a:r>
                            <a:rPr lang="en-US" sz="1200" kern="100" dirty="0">
                              <a:solidFill>
                                <a:schemeClr val="tx2"/>
                              </a:solidFill>
                              <a:effectLst/>
                            </a:rPr>
                            <a:t>0.0006751</a:t>
                          </a:r>
                          <a:endParaRPr lang="zh-CN" sz="1050" kern="100" dirty="0">
                            <a:solidFill>
                              <a:schemeClr val="tx2"/>
                            </a:solidFill>
                            <a:effectLst/>
                            <a:latin typeface="Calibri"/>
                            <a:ea typeface="宋体"/>
                            <a:cs typeface="Times New Roman"/>
                          </a:endParaRPr>
                        </a:p>
                      </a:txBody>
                      <a:tcPr marL="68580" marR="68580" marT="0" marB="0"/>
                    </a:tc>
                    <a:tc>
                      <a:txBody>
                        <a:bodyPr/>
                        <a:lstStyle/>
                        <a:p>
                          <a:pPr algn="ctr">
                            <a:spcAft>
                              <a:spcPts val="0"/>
                            </a:spcAft>
                          </a:pPr>
                          <a:r>
                            <a:rPr lang="en-US" sz="1200" kern="100">
                              <a:solidFill>
                                <a:schemeClr val="tx2"/>
                              </a:solidFill>
                              <a:effectLst/>
                            </a:rPr>
                            <a:t>[0.0006175,0.0007328]</a:t>
                          </a:r>
                          <a:endParaRPr lang="zh-CN" sz="1050" kern="100">
                            <a:solidFill>
                              <a:schemeClr val="tx2"/>
                            </a:solidFill>
                            <a:effectLst/>
                            <a:latin typeface="Calibri"/>
                            <a:ea typeface="宋体"/>
                            <a:cs typeface="Times New Roman"/>
                          </a:endParaRPr>
                        </a:p>
                      </a:txBody>
                      <a:tcPr marL="68580" marR="68580" marT="0" marB="0"/>
                    </a:tc>
                  </a:tr>
                  <a:tr h="333980">
                    <a:tc>
                      <a:txBody>
                        <a:bodyPr/>
                        <a:lstStyle/>
                        <a:p>
                          <a:endParaRPr lang="zh-CN"/>
                        </a:p>
                      </a:txBody>
                      <a:tcPr marL="68580" marR="68580" marT="0" marB="0">
                        <a:blipFill rotWithShape="1">
                          <a:blip r:embed="rId2"/>
                          <a:stretch>
                            <a:fillRect t="-303636" r="-200204" b="-198182"/>
                          </a:stretch>
                        </a:blipFill>
                      </a:tcPr>
                    </a:tc>
                    <a:tc>
                      <a:txBody>
                        <a:bodyPr/>
                        <a:lstStyle/>
                        <a:p>
                          <a:pPr algn="ctr">
                            <a:spcAft>
                              <a:spcPts val="0"/>
                            </a:spcAft>
                          </a:pPr>
                          <a:r>
                            <a:rPr lang="en-US" sz="1200" kern="100">
                              <a:solidFill>
                                <a:schemeClr val="tx2"/>
                              </a:solidFill>
                              <a:effectLst/>
                            </a:rPr>
                            <a:t>-0.0001639</a:t>
                          </a:r>
                          <a:endParaRPr lang="zh-CN" sz="1050" kern="100">
                            <a:solidFill>
                              <a:schemeClr val="tx2"/>
                            </a:solidFill>
                            <a:effectLst/>
                            <a:latin typeface="Calibri"/>
                            <a:ea typeface="宋体"/>
                            <a:cs typeface="Times New Roman"/>
                          </a:endParaRPr>
                        </a:p>
                      </a:txBody>
                      <a:tcPr marL="68580" marR="68580" marT="0" marB="0"/>
                    </a:tc>
                    <a:tc>
                      <a:txBody>
                        <a:bodyPr/>
                        <a:lstStyle/>
                        <a:p>
                          <a:pPr algn="ctr">
                            <a:spcAft>
                              <a:spcPts val="0"/>
                            </a:spcAft>
                          </a:pPr>
                          <a:r>
                            <a:rPr lang="en-US" sz="1200" kern="100">
                              <a:solidFill>
                                <a:schemeClr val="tx2"/>
                              </a:solidFill>
                              <a:effectLst/>
                            </a:rPr>
                            <a:t>[-0.0002015,-0.0001264]</a:t>
                          </a:r>
                          <a:endParaRPr lang="zh-CN" sz="1050" kern="100">
                            <a:solidFill>
                              <a:schemeClr val="tx2"/>
                            </a:solidFill>
                            <a:effectLst/>
                            <a:latin typeface="Calibri"/>
                            <a:ea typeface="宋体"/>
                            <a:cs typeface="Times New Roman"/>
                          </a:endParaRPr>
                        </a:p>
                      </a:txBody>
                      <a:tcPr marL="68580" marR="68580" marT="0" marB="0"/>
                    </a:tc>
                  </a:tr>
                  <a:tr h="332507">
                    <a:tc>
                      <a:txBody>
                        <a:bodyPr/>
                        <a:lstStyle/>
                        <a:p>
                          <a:endParaRPr lang="zh-CN"/>
                        </a:p>
                      </a:txBody>
                      <a:tcPr marL="68580" marR="68580" marT="0" marB="0">
                        <a:blipFill rotWithShape="1">
                          <a:blip r:embed="rId2"/>
                          <a:stretch>
                            <a:fillRect t="-403636" r="-200204" b="-98182"/>
                          </a:stretch>
                        </a:blipFill>
                      </a:tcPr>
                    </a:tc>
                    <a:tc>
                      <a:txBody>
                        <a:bodyPr/>
                        <a:lstStyle/>
                        <a:p>
                          <a:pPr algn="ctr">
                            <a:spcAft>
                              <a:spcPts val="0"/>
                            </a:spcAft>
                          </a:pPr>
                          <a:r>
                            <a:rPr lang="en-US" sz="1200" kern="100">
                              <a:solidFill>
                                <a:schemeClr val="tx2"/>
                              </a:solidFill>
                              <a:effectLst/>
                            </a:rPr>
                            <a:t>0.1124</a:t>
                          </a:r>
                          <a:endParaRPr lang="zh-CN" sz="1050" kern="100">
                            <a:solidFill>
                              <a:schemeClr val="tx2"/>
                            </a:solidFill>
                            <a:effectLst/>
                            <a:latin typeface="Calibri"/>
                            <a:ea typeface="宋体"/>
                            <a:cs typeface="Times New Roman"/>
                          </a:endParaRPr>
                        </a:p>
                      </a:txBody>
                      <a:tcPr marL="68580" marR="68580" marT="0" marB="0"/>
                    </a:tc>
                    <a:tc>
                      <a:txBody>
                        <a:bodyPr/>
                        <a:lstStyle/>
                        <a:p>
                          <a:pPr algn="ctr">
                            <a:spcAft>
                              <a:spcPts val="0"/>
                            </a:spcAft>
                          </a:pPr>
                          <a:r>
                            <a:rPr lang="en-US" sz="1200" kern="100">
                              <a:solidFill>
                                <a:schemeClr val="tx2"/>
                              </a:solidFill>
                              <a:effectLst/>
                            </a:rPr>
                            <a:t>[0.09782,0.1271]</a:t>
                          </a:r>
                          <a:endParaRPr lang="zh-CN" sz="1050" kern="100">
                            <a:solidFill>
                              <a:schemeClr val="tx2"/>
                            </a:solidFill>
                            <a:effectLst/>
                            <a:latin typeface="Calibri"/>
                            <a:ea typeface="宋体"/>
                            <a:cs typeface="Times New Roman"/>
                          </a:endParaRPr>
                        </a:p>
                      </a:txBody>
                      <a:tcPr marL="68580" marR="68580" marT="0" marB="0"/>
                    </a:tc>
                  </a:tr>
                  <a:tr h="329036">
                    <a:tc gridSpan="3">
                      <a:txBody>
                        <a:bodyPr/>
                        <a:lstStyle/>
                        <a:p>
                          <a:endParaRPr lang="zh-CN"/>
                        </a:p>
                      </a:txBody>
                      <a:tcPr marL="68580" marR="68580" marT="0" marB="0">
                        <a:blipFill rotWithShape="1">
                          <a:blip r:embed="rId2"/>
                          <a:stretch>
                            <a:fillRect t="-512963"/>
                          </a:stretch>
                        </a:blipFill>
                      </a:tcPr>
                    </a:tc>
                    <a:tc hMerge="1">
                      <a:txBody>
                        <a:bodyPr/>
                        <a:lstStyle/>
                        <a:p>
                          <a:endParaRPr lang="zh-CN" altLang="en-US"/>
                        </a:p>
                      </a:txBody>
                      <a:tcPr/>
                    </a:tc>
                    <a:tc hMerge="1">
                      <a:txBody>
                        <a:bodyPr/>
                        <a:lstStyle/>
                        <a:p>
                          <a:endParaRPr lang="zh-CN" altLang="en-US"/>
                        </a:p>
                      </a:txBody>
                      <a:tcPr/>
                    </a:tc>
                  </a:tr>
                </a:tbl>
              </a:graphicData>
            </a:graphic>
          </p:graphicFrame>
        </mc:Fallback>
      </mc:AlternateContent>
      <mc:AlternateContent xmlns:mc="http://schemas.openxmlformats.org/markup-compatibility/2006" xmlns:a14="http://schemas.microsoft.com/office/drawing/2010/main">
        <mc:Choice Requires="a14">
          <p:sp>
            <p:nvSpPr>
              <p:cNvPr id="5" name="矩形 4"/>
              <p:cNvSpPr/>
              <p:nvPr/>
            </p:nvSpPr>
            <p:spPr>
              <a:xfrm>
                <a:off x="1403648" y="3849357"/>
                <a:ext cx="6624736" cy="376513"/>
              </a:xfrm>
              <a:prstGeom prst="rect">
                <a:avLst/>
              </a:prstGeom>
            </p:spPr>
            <p:txBody>
              <a:bodyPr wrap="square">
                <a:spAutoFit/>
              </a:bodyPr>
              <a:lstStyle/>
              <a:p>
                <a:r>
                  <a:rPr lang="zh-CN" altLang="zh-CN" dirty="0"/>
                  <a:t> </a:t>
                </a:r>
                <a14:m>
                  <m:oMath xmlns:m="http://schemas.openxmlformats.org/officeDocument/2006/math">
                    <m:acc>
                      <m:accPr>
                        <m:chr m:val="̂"/>
                        <m:ctrlPr>
                          <a:rPr lang="zh-CN" altLang="zh-CN" i="1">
                            <a:latin typeface="Cambria Math"/>
                          </a:rPr>
                        </m:ctrlPr>
                      </m:accPr>
                      <m:e>
                        <m:sSub>
                          <m:sSubPr>
                            <m:ctrlPr>
                              <a:rPr lang="zh-CN" altLang="zh-CN" i="1">
                                <a:latin typeface="Cambria Math"/>
                              </a:rPr>
                            </m:ctrlPr>
                          </m:sSubPr>
                          <m:e>
                            <m:r>
                              <a:rPr lang="en-US" altLang="zh-CN" i="1">
                                <a:latin typeface="Cambria Math"/>
                              </a:rPr>
                              <m:t>𝑋</m:t>
                            </m:r>
                          </m:e>
                          <m:sub>
                            <m:r>
                              <a:rPr lang="en-US" altLang="zh-CN" i="1">
                                <a:latin typeface="Cambria Math"/>
                              </a:rPr>
                              <m:t>6</m:t>
                            </m:r>
                          </m:sub>
                        </m:sSub>
                      </m:e>
                    </m:acc>
                    <m:r>
                      <a:rPr lang="en-US" altLang="zh-CN" i="1">
                        <a:latin typeface="Cambria Math"/>
                      </a:rPr>
                      <m:t>=</m:t>
                    </m:r>
                    <m:r>
                      <a:rPr lang="en-US" altLang="zh-CN">
                        <a:latin typeface="Cambria Math"/>
                      </a:rPr>
                      <m:t>39.1515+0.0006751</m:t>
                    </m:r>
                    <m:sSub>
                      <m:sSubPr>
                        <m:ctrlPr>
                          <a:rPr lang="zh-CN" altLang="zh-CN" i="1">
                            <a:latin typeface="Cambria Math"/>
                          </a:rPr>
                        </m:ctrlPr>
                      </m:sSubPr>
                      <m:e>
                        <m:r>
                          <a:rPr lang="en-US" altLang="zh-CN" i="1">
                            <a:latin typeface="Cambria Math"/>
                          </a:rPr>
                          <m:t>𝑋</m:t>
                        </m:r>
                      </m:e>
                      <m:sub>
                        <m:r>
                          <a:rPr lang="en-US" altLang="zh-CN" i="1">
                            <a:latin typeface="Cambria Math"/>
                          </a:rPr>
                          <m:t>2</m:t>
                        </m:r>
                      </m:sub>
                    </m:sSub>
                    <m:sSub>
                      <m:sSubPr>
                        <m:ctrlPr>
                          <a:rPr lang="zh-CN" altLang="zh-CN" i="1">
                            <a:latin typeface="Cambria Math"/>
                          </a:rPr>
                        </m:ctrlPr>
                      </m:sSubPr>
                      <m:e>
                        <m:r>
                          <a:rPr lang="en-US" altLang="zh-CN" i="1">
                            <a:latin typeface="Cambria Math"/>
                          </a:rPr>
                          <m:t>−</m:t>
                        </m:r>
                        <m:r>
                          <a:rPr lang="en-US" altLang="zh-CN">
                            <a:latin typeface="Cambria Math"/>
                          </a:rPr>
                          <m:t>0.0001639</m:t>
                        </m:r>
                        <m:r>
                          <a:rPr lang="en-US" altLang="zh-CN" i="1">
                            <a:latin typeface="Cambria Math"/>
                          </a:rPr>
                          <m:t>𝑋</m:t>
                        </m:r>
                      </m:e>
                      <m:sub>
                        <m:r>
                          <a:rPr lang="en-US" altLang="zh-CN" i="1">
                            <a:latin typeface="Cambria Math"/>
                          </a:rPr>
                          <m:t>3</m:t>
                        </m:r>
                      </m:sub>
                    </m:sSub>
                    <m:r>
                      <a:rPr lang="en-US" altLang="zh-CN" i="1">
                        <a:latin typeface="Cambria Math"/>
                      </a:rPr>
                      <m:t>+</m:t>
                    </m:r>
                    <m:r>
                      <a:rPr lang="en-US" altLang="zh-CN">
                        <a:latin typeface="Cambria Math"/>
                      </a:rPr>
                      <m:t>0.1124</m:t>
                    </m:r>
                    <m:sSub>
                      <m:sSubPr>
                        <m:ctrlPr>
                          <a:rPr lang="zh-CN" altLang="zh-CN" i="1">
                            <a:latin typeface="Cambria Math"/>
                          </a:rPr>
                        </m:ctrlPr>
                      </m:sSubPr>
                      <m:e>
                        <m:r>
                          <a:rPr lang="en-US" altLang="zh-CN" i="1">
                            <a:latin typeface="Cambria Math"/>
                          </a:rPr>
                          <m:t>𝑋</m:t>
                        </m:r>
                      </m:e>
                      <m:sub>
                        <m:r>
                          <a:rPr lang="en-US" altLang="zh-CN" i="1">
                            <a:latin typeface="Cambria Math"/>
                          </a:rPr>
                          <m:t>7</m:t>
                        </m:r>
                      </m:sub>
                    </m:sSub>
                  </m:oMath>
                </a14:m>
                <a:endParaRPr lang="zh-CN" altLang="en-US" dirty="0"/>
              </a:p>
            </p:txBody>
          </p:sp>
        </mc:Choice>
        <mc:Fallback xmlns="">
          <p:sp>
            <p:nvSpPr>
              <p:cNvPr id="5" name="矩形 4"/>
              <p:cNvSpPr>
                <a:spLocks noRot="1" noChangeAspect="1" noMove="1" noResize="1" noEditPoints="1" noAdjustHandles="1" noChangeArrowheads="1" noChangeShapeType="1" noTextEdit="1"/>
              </p:cNvSpPr>
              <p:nvPr/>
            </p:nvSpPr>
            <p:spPr>
              <a:xfrm>
                <a:off x="1403648" y="3849357"/>
                <a:ext cx="6624736" cy="376513"/>
              </a:xfrm>
              <a:prstGeom prst="rect">
                <a:avLst/>
              </a:prstGeom>
              <a:blipFill rotWithShape="1">
                <a:blip r:embed="rId3" cstate="print"/>
                <a:stretch>
                  <a:fillRect b="-1613"/>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4523835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1000"/>
                                        <p:tgtEl>
                                          <p:spTgt spid="5"/>
                                        </p:tgtEl>
                                      </p:cBhvr>
                                    </p:animEffect>
                                    <p:anim calcmode="lin" valueType="num">
                                      <p:cBhvr>
                                        <p:cTn id="21" dur="1000" fill="hold"/>
                                        <p:tgtEl>
                                          <p:spTgt spid="5"/>
                                        </p:tgtEl>
                                        <p:attrNameLst>
                                          <p:attrName>ppt_x</p:attrName>
                                        </p:attrNameLst>
                                      </p:cBhvr>
                                      <p:tavLst>
                                        <p:tav tm="0">
                                          <p:val>
                                            <p:strVal val="#ppt_x"/>
                                          </p:val>
                                        </p:tav>
                                        <p:tav tm="100000">
                                          <p:val>
                                            <p:strVal val="#ppt_x"/>
                                          </p:val>
                                        </p:tav>
                                      </p:tavLst>
                                    </p:anim>
                                    <p:anim calcmode="lin" valueType="num">
                                      <p:cBhvr>
                                        <p:cTn id="2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回归模型</a:t>
            </a:r>
            <a:r>
              <a:rPr lang="en-US" altLang="zh-CN" dirty="0"/>
              <a:t>(1)</a:t>
            </a:r>
            <a:endParaRPr lang="zh-CN" altLang="en-US" dirty="0"/>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lstStyle/>
              <a:p>
                <a:r>
                  <a:rPr lang="zh-CN" altLang="en-US" dirty="0" smtClean="0"/>
                  <a:t>缺点：</a:t>
                </a:r>
                <a:r>
                  <a:rPr lang="zh-CN" altLang="zh-CN" dirty="0"/>
                  <a:t>实际上，在对时间序列做回归分析时，模型的随机误差项</a:t>
                </a:r>
                <a14:m>
                  <m:oMath xmlns:m="http://schemas.openxmlformats.org/officeDocument/2006/math">
                    <m:sSub>
                      <m:sSubPr>
                        <m:ctrlPr>
                          <a:rPr lang="zh-CN" altLang="zh-CN" i="1">
                            <a:latin typeface="Cambria Math"/>
                          </a:rPr>
                        </m:ctrlPr>
                      </m:sSubPr>
                      <m:e>
                        <m:r>
                          <m:rPr>
                            <m:sty m:val="p"/>
                          </m:rPr>
                          <a:rPr lang="en-US" altLang="zh-CN">
                            <a:latin typeface="Cambria Math"/>
                          </a:rPr>
                          <m:t>ε</m:t>
                        </m:r>
                      </m:e>
                      <m:sub>
                        <m:r>
                          <a:rPr lang="en-US" altLang="zh-CN" i="1">
                            <a:latin typeface="Cambria Math"/>
                          </a:rPr>
                          <m:t>𝑡</m:t>
                        </m:r>
                      </m:sub>
                    </m:sSub>
                  </m:oMath>
                </a14:m>
                <a:r>
                  <a:rPr lang="zh-CN" altLang="zh-CN" dirty="0"/>
                  <a:t>可能存在着相关性。例如在这种人口模型中，在校人数，非户籍人口数之外的因素（如政策因素）对户籍人口的影响包含在随机误差项</a:t>
                </a:r>
                <a14:m>
                  <m:oMath xmlns:m="http://schemas.openxmlformats.org/officeDocument/2006/math">
                    <m:sSub>
                      <m:sSubPr>
                        <m:ctrlPr>
                          <a:rPr lang="zh-CN" altLang="zh-CN" i="1">
                            <a:latin typeface="Cambria Math"/>
                          </a:rPr>
                        </m:ctrlPr>
                      </m:sSubPr>
                      <m:e>
                        <m:r>
                          <m:rPr>
                            <m:sty m:val="p"/>
                          </m:rPr>
                          <a:rPr lang="en-US" altLang="zh-CN">
                            <a:latin typeface="Cambria Math"/>
                          </a:rPr>
                          <m:t>ε</m:t>
                        </m:r>
                      </m:e>
                      <m:sub>
                        <m:r>
                          <a:rPr lang="en-US" altLang="zh-CN" i="1">
                            <a:latin typeface="Cambria Math"/>
                          </a:rPr>
                          <m:t>𝑡</m:t>
                        </m:r>
                      </m:sub>
                    </m:sSub>
                  </m:oMath>
                </a14:m>
                <a:r>
                  <a:rPr lang="zh-CN" altLang="zh-CN" dirty="0"/>
                  <a:t>中，它们对户籍人口的影响也有时间上的连续，即随机误差会出现（自）相关性。</a:t>
                </a:r>
              </a:p>
              <a:p>
                <a:endParaRPr lang="zh-CN" altLang="en-US"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rotWithShape="1">
                <a:blip r:embed="rId2" cstate="print"/>
                <a:stretch>
                  <a:fillRect l="-1630" t="-1752" r="-6741"/>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9302844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回归模型（</a:t>
            </a:r>
            <a:r>
              <a:rPr lang="en-US" altLang="zh-CN" dirty="0" smtClean="0"/>
              <a:t>1</a:t>
            </a:r>
            <a:r>
              <a:rPr lang="zh-CN" altLang="en-US" dirty="0" smtClean="0"/>
              <a:t>）</a:t>
            </a:r>
            <a:endParaRPr lang="zh-CN" altLang="en-US" dirty="0"/>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lstStyle/>
              <a:p>
                <a:r>
                  <a:rPr lang="zh-CN" altLang="en-US" dirty="0" smtClean="0"/>
                  <a:t>残差的分析</a:t>
                </a:r>
                <a:endParaRPr lang="en-US" altLang="zh-CN" dirty="0" smtClean="0"/>
              </a:p>
              <a:p>
                <a:r>
                  <a:rPr lang="zh-CN" altLang="zh-CN" dirty="0"/>
                  <a:t>残差</a:t>
                </a:r>
                <a14:m>
                  <m:oMath xmlns:m="http://schemas.openxmlformats.org/officeDocument/2006/math">
                    <m:sSub>
                      <m:sSubPr>
                        <m:ctrlPr>
                          <a:rPr lang="zh-CN" altLang="zh-CN" i="1">
                            <a:latin typeface="Cambria Math"/>
                          </a:rPr>
                        </m:ctrlPr>
                      </m:sSubPr>
                      <m:e>
                        <m:r>
                          <a:rPr lang="en-US" altLang="zh-CN" i="1">
                            <a:latin typeface="Cambria Math"/>
                          </a:rPr>
                          <m:t>𝑒</m:t>
                        </m:r>
                      </m:e>
                      <m:sub>
                        <m:r>
                          <a:rPr lang="en-US" altLang="zh-CN" i="1">
                            <a:latin typeface="Cambria Math"/>
                          </a:rPr>
                          <m:t>𝑡</m:t>
                        </m:r>
                      </m:sub>
                    </m:sSub>
                    <m:r>
                      <a:rPr lang="en-US" altLang="zh-CN" i="1">
                        <a:latin typeface="Cambria Math"/>
                      </a:rPr>
                      <m:t>=</m:t>
                    </m:r>
                    <m:sSub>
                      <m:sSubPr>
                        <m:ctrlPr>
                          <a:rPr lang="zh-CN" altLang="zh-CN" i="1">
                            <a:latin typeface="Cambria Math"/>
                          </a:rPr>
                        </m:ctrlPr>
                      </m:sSubPr>
                      <m:e>
                        <m:r>
                          <a:rPr lang="en-US" altLang="zh-CN" i="1">
                            <a:latin typeface="Cambria Math"/>
                          </a:rPr>
                          <m:t>𝑋</m:t>
                        </m:r>
                      </m:e>
                      <m:sub>
                        <m:r>
                          <a:rPr lang="en-US" altLang="zh-CN" i="1">
                            <a:latin typeface="Cambria Math"/>
                          </a:rPr>
                          <m:t>6</m:t>
                        </m:r>
                      </m:sub>
                    </m:sSub>
                    <m:r>
                      <a:rPr lang="en-US" altLang="zh-CN" i="1">
                        <a:latin typeface="Cambria Math"/>
                      </a:rPr>
                      <m:t>−</m:t>
                    </m:r>
                    <m:acc>
                      <m:accPr>
                        <m:chr m:val="̂"/>
                        <m:ctrlPr>
                          <a:rPr lang="zh-CN" altLang="zh-CN" i="1">
                            <a:latin typeface="Cambria Math"/>
                          </a:rPr>
                        </m:ctrlPr>
                      </m:accPr>
                      <m:e>
                        <m:sSub>
                          <m:sSubPr>
                            <m:ctrlPr>
                              <a:rPr lang="zh-CN" altLang="zh-CN" i="1">
                                <a:latin typeface="Cambria Math"/>
                              </a:rPr>
                            </m:ctrlPr>
                          </m:sSubPr>
                          <m:e>
                            <m:r>
                              <a:rPr lang="en-US" altLang="zh-CN" i="1">
                                <a:latin typeface="Cambria Math"/>
                              </a:rPr>
                              <m:t>𝑋</m:t>
                            </m:r>
                          </m:e>
                          <m:sub>
                            <m:r>
                              <a:rPr lang="en-US" altLang="zh-CN" i="1">
                                <a:latin typeface="Cambria Math"/>
                              </a:rPr>
                              <m:t>6</m:t>
                            </m:r>
                          </m:sub>
                        </m:sSub>
                      </m:e>
                    </m:acc>
                  </m:oMath>
                </a14:m>
                <a:r>
                  <a:rPr lang="zh-CN" altLang="zh-CN" dirty="0"/>
                  <a:t>可以作为随机误差</a:t>
                </a:r>
                <a14:m>
                  <m:oMath xmlns:m="http://schemas.openxmlformats.org/officeDocument/2006/math">
                    <m:sSub>
                      <m:sSubPr>
                        <m:ctrlPr>
                          <a:rPr lang="zh-CN" altLang="zh-CN" i="1">
                            <a:latin typeface="Cambria Math"/>
                          </a:rPr>
                        </m:ctrlPr>
                      </m:sSubPr>
                      <m:e>
                        <m:r>
                          <m:rPr>
                            <m:sty m:val="p"/>
                          </m:rPr>
                          <a:rPr lang="en-US" altLang="zh-CN">
                            <a:latin typeface="Cambria Math"/>
                          </a:rPr>
                          <m:t>ε</m:t>
                        </m:r>
                      </m:e>
                      <m:sub>
                        <m:r>
                          <a:rPr lang="en-US" altLang="zh-CN" i="1">
                            <a:latin typeface="Cambria Math"/>
                          </a:rPr>
                          <m:t>𝑡</m:t>
                        </m:r>
                      </m:sub>
                    </m:sSub>
                  </m:oMath>
                </a14:m>
                <a:r>
                  <a:rPr lang="zh-CN" altLang="zh-CN" dirty="0"/>
                  <a:t>的估计值中，画出</a:t>
                </a:r>
                <a14:m>
                  <m:oMath xmlns:m="http://schemas.openxmlformats.org/officeDocument/2006/math">
                    <m:sSub>
                      <m:sSubPr>
                        <m:ctrlPr>
                          <a:rPr lang="zh-CN" altLang="zh-CN" i="1">
                            <a:latin typeface="Cambria Math"/>
                          </a:rPr>
                        </m:ctrlPr>
                      </m:sSubPr>
                      <m:e>
                        <m:r>
                          <a:rPr lang="en-US" altLang="zh-CN" i="1">
                            <a:latin typeface="Cambria Math"/>
                          </a:rPr>
                          <m:t>𝑒</m:t>
                        </m:r>
                      </m:e>
                      <m:sub>
                        <m:r>
                          <a:rPr lang="en-US" altLang="zh-CN" i="1">
                            <a:latin typeface="Cambria Math"/>
                          </a:rPr>
                          <m:t>𝑡</m:t>
                        </m:r>
                      </m:sub>
                    </m:sSub>
                    <m:r>
                      <a:rPr lang="en-US" altLang="zh-CN" i="1">
                        <a:latin typeface="Cambria Math"/>
                      </a:rPr>
                      <m:t>−</m:t>
                    </m:r>
                    <m:sSub>
                      <m:sSubPr>
                        <m:ctrlPr>
                          <a:rPr lang="zh-CN" altLang="zh-CN" i="1">
                            <a:latin typeface="Cambria Math"/>
                          </a:rPr>
                        </m:ctrlPr>
                      </m:sSubPr>
                      <m:e>
                        <m:r>
                          <a:rPr lang="en-US" altLang="zh-CN" i="1">
                            <a:latin typeface="Cambria Math"/>
                          </a:rPr>
                          <m:t>𝑒</m:t>
                        </m:r>
                      </m:e>
                      <m:sub>
                        <m:r>
                          <a:rPr lang="en-US" altLang="zh-CN" i="1">
                            <a:latin typeface="Cambria Math"/>
                          </a:rPr>
                          <m:t>𝑡</m:t>
                        </m:r>
                        <m:r>
                          <a:rPr lang="en-US" altLang="zh-CN" i="1">
                            <a:latin typeface="Cambria Math"/>
                          </a:rPr>
                          <m:t>−</m:t>
                        </m:r>
                        <m:r>
                          <a:rPr lang="en-US" altLang="zh-CN">
                            <a:latin typeface="Cambria Math"/>
                          </a:rPr>
                          <m:t>1</m:t>
                        </m:r>
                      </m:sub>
                    </m:sSub>
                  </m:oMath>
                </a14:m>
                <a:r>
                  <a:rPr lang="zh-CN" altLang="zh-CN" dirty="0"/>
                  <a:t>的散点图，能够从直观上判断</a:t>
                </a:r>
                <a14:m>
                  <m:oMath xmlns:m="http://schemas.openxmlformats.org/officeDocument/2006/math">
                    <m:sSub>
                      <m:sSubPr>
                        <m:ctrlPr>
                          <a:rPr lang="zh-CN" altLang="zh-CN" i="1">
                            <a:latin typeface="Cambria Math"/>
                          </a:rPr>
                        </m:ctrlPr>
                      </m:sSubPr>
                      <m:e>
                        <m:r>
                          <m:rPr>
                            <m:sty m:val="p"/>
                          </m:rPr>
                          <a:rPr lang="en-US" altLang="zh-CN">
                            <a:latin typeface="Cambria Math"/>
                          </a:rPr>
                          <m:t>ε</m:t>
                        </m:r>
                      </m:e>
                      <m:sub>
                        <m:r>
                          <a:rPr lang="en-US" altLang="zh-CN" i="1">
                            <a:latin typeface="Cambria Math"/>
                          </a:rPr>
                          <m:t>𝑡</m:t>
                        </m:r>
                      </m:sub>
                    </m:sSub>
                  </m:oMath>
                </a14:m>
                <a:r>
                  <a:rPr lang="zh-CN" altLang="zh-CN" dirty="0"/>
                  <a:t>的自相关性。模型的残差可有计算而得。</a:t>
                </a:r>
              </a:p>
              <a:p>
                <a:endParaRPr lang="zh-CN" altLang="en-US"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rotWithShape="1">
                <a:blip r:embed="rId2" cstate="print"/>
                <a:stretch>
                  <a:fillRect l="-1630" t="-2156" r="-1259"/>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0006661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Effect transition="in" filter="fade">
                                      <p:cBhvr>
                                        <p:cTn id="20" dur="1000"/>
                                        <p:tgtEl>
                                          <p:spTgt spid="3">
                                            <p:txEl>
                                              <p:pRg st="1" end="1"/>
                                            </p:txEl>
                                          </p:spTgt>
                                        </p:tgtEl>
                                      </p:cBhvr>
                                    </p:animEffect>
                                    <p:anim calcmode="lin" valueType="num">
                                      <p:cBhvr>
                                        <p:cTn id="21"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2"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回归模型（</a:t>
            </a:r>
            <a:r>
              <a:rPr lang="en-US" altLang="zh-CN" dirty="0"/>
              <a:t>1</a:t>
            </a:r>
            <a:r>
              <a:rPr lang="zh-CN" altLang="en-US" dirty="0"/>
              <a:t>）</a:t>
            </a:r>
          </a:p>
        </p:txBody>
      </p:sp>
      <p:pic>
        <p:nvPicPr>
          <p:cNvPr id="4" name="内容占位符 3"/>
          <p:cNvPicPr>
            <a:picLocks noGrp="1"/>
          </p:cNvPicPr>
          <p:nvPr>
            <p:ph idx="1"/>
          </p:nvPr>
        </p:nvPicPr>
        <p:blipFill>
          <a:blip r:embed="rId2" cstate="print">
            <a:extLst>
              <a:ext uri="{28A0092B-C50C-407E-A947-70E740481C1C}">
                <a14:useLocalDpi xmlns:a14="http://schemas.microsoft.com/office/drawing/2010/main" val="0"/>
              </a:ext>
            </a:extLst>
          </a:blip>
          <a:stretch>
            <a:fillRect/>
          </a:stretch>
        </p:blipFill>
        <p:spPr>
          <a:xfrm>
            <a:off x="1900237" y="1862931"/>
            <a:ext cx="5343525" cy="4000500"/>
          </a:xfrm>
          <a:prstGeom prst="rect">
            <a:avLst/>
          </a:prstGeom>
        </p:spPr>
      </p:pic>
    </p:spTree>
    <p:extLst>
      <p:ext uri="{BB962C8B-B14F-4D97-AF65-F5344CB8AC3E}">
        <p14:creationId xmlns:p14="http://schemas.microsoft.com/office/powerpoint/2010/main" val="25716822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回归模型（</a:t>
            </a:r>
            <a:r>
              <a:rPr lang="en-US" altLang="zh-CN" dirty="0" smtClean="0"/>
              <a:t>2</a:t>
            </a:r>
            <a:r>
              <a:rPr lang="zh-CN" altLang="en-US" dirty="0" smtClean="0"/>
              <a:t>）</a:t>
            </a:r>
            <a:endParaRPr lang="zh-CN" altLang="en-US" dirty="0"/>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lstStyle/>
              <a:p>
                <a:r>
                  <a:rPr lang="zh-CN" altLang="zh-CN" dirty="0" smtClean="0"/>
                  <a:t>为了考虑时间对此模型的影响，我们把回归模型修正一下，改为与时间有关，建立模型（</a:t>
                </a:r>
                <a:r>
                  <a:rPr lang="en-US" altLang="zh-CN" dirty="0"/>
                  <a:t>2</a:t>
                </a:r>
                <a:r>
                  <a:rPr lang="zh-CN" altLang="zh-CN" dirty="0"/>
                  <a:t>）</a:t>
                </a:r>
              </a:p>
              <a:p>
                <a14:m>
                  <m:oMath xmlns:m="http://schemas.openxmlformats.org/officeDocument/2006/math">
                    <m:sSub>
                      <m:sSubPr>
                        <m:ctrlPr>
                          <a:rPr lang="zh-CN" altLang="zh-CN" i="1">
                            <a:latin typeface="Cambria Math"/>
                          </a:rPr>
                        </m:ctrlPr>
                      </m:sSubPr>
                      <m:e>
                        <m:r>
                          <a:rPr lang="en-US" altLang="zh-CN" i="1">
                            <a:latin typeface="Cambria Math"/>
                          </a:rPr>
                          <m:t>𝑋</m:t>
                        </m:r>
                      </m:e>
                      <m:sub>
                        <m:r>
                          <a:rPr lang="en-US" altLang="zh-CN" i="1">
                            <a:latin typeface="Cambria Math"/>
                          </a:rPr>
                          <m:t>6</m:t>
                        </m:r>
                        <m:r>
                          <a:rPr lang="en-US" altLang="zh-CN" i="1">
                            <a:latin typeface="Cambria Math"/>
                          </a:rPr>
                          <m:t>𝑡</m:t>
                        </m:r>
                      </m:sub>
                    </m:sSub>
                    <m:r>
                      <a:rPr lang="en-US" altLang="zh-CN" i="1">
                        <a:latin typeface="Cambria Math"/>
                      </a:rPr>
                      <m:t>=</m:t>
                    </m:r>
                    <m:sSub>
                      <m:sSubPr>
                        <m:ctrlPr>
                          <a:rPr lang="zh-CN" altLang="zh-CN" i="1">
                            <a:latin typeface="Cambria Math"/>
                          </a:rPr>
                        </m:ctrlPr>
                      </m:sSubPr>
                      <m:e>
                        <m:r>
                          <a:rPr lang="en-US" altLang="zh-CN" i="1">
                            <a:latin typeface="Cambria Math"/>
                          </a:rPr>
                          <m:t>𝛽</m:t>
                        </m:r>
                      </m:e>
                      <m:sub>
                        <m:r>
                          <a:rPr lang="en-US" altLang="zh-CN" i="1">
                            <a:latin typeface="Cambria Math"/>
                          </a:rPr>
                          <m:t>0</m:t>
                        </m:r>
                      </m:sub>
                    </m:sSub>
                    <m:r>
                      <a:rPr lang="en-US" altLang="zh-CN" i="1">
                        <a:latin typeface="Cambria Math"/>
                      </a:rPr>
                      <m:t>+</m:t>
                    </m:r>
                    <m:sSub>
                      <m:sSubPr>
                        <m:ctrlPr>
                          <a:rPr lang="zh-CN" altLang="zh-CN" i="1">
                            <a:latin typeface="Cambria Math"/>
                          </a:rPr>
                        </m:ctrlPr>
                      </m:sSubPr>
                      <m:e>
                        <m:r>
                          <a:rPr lang="en-US" altLang="zh-CN" i="1">
                            <a:latin typeface="Cambria Math"/>
                          </a:rPr>
                          <m:t>𝛽</m:t>
                        </m:r>
                      </m:e>
                      <m:sub>
                        <m:r>
                          <a:rPr lang="en-US" altLang="zh-CN" i="1">
                            <a:latin typeface="Cambria Math"/>
                          </a:rPr>
                          <m:t>1</m:t>
                        </m:r>
                      </m:sub>
                    </m:sSub>
                    <m:sSub>
                      <m:sSubPr>
                        <m:ctrlPr>
                          <a:rPr lang="zh-CN" altLang="zh-CN" i="1">
                            <a:latin typeface="Cambria Math"/>
                          </a:rPr>
                        </m:ctrlPr>
                      </m:sSubPr>
                      <m:e>
                        <m:r>
                          <a:rPr lang="en-US" altLang="zh-CN" i="1">
                            <a:latin typeface="Cambria Math"/>
                          </a:rPr>
                          <m:t>𝑋</m:t>
                        </m:r>
                      </m:e>
                      <m:sub>
                        <m:r>
                          <a:rPr lang="en-US" altLang="zh-CN" i="1">
                            <a:latin typeface="Cambria Math"/>
                          </a:rPr>
                          <m:t>2</m:t>
                        </m:r>
                        <m:r>
                          <a:rPr lang="en-US" altLang="zh-CN" i="1">
                            <a:latin typeface="Cambria Math"/>
                          </a:rPr>
                          <m:t>𝑡</m:t>
                        </m:r>
                      </m:sub>
                    </m:sSub>
                    <m:sSub>
                      <m:sSubPr>
                        <m:ctrlPr>
                          <a:rPr lang="zh-CN" altLang="zh-CN" i="1">
                            <a:latin typeface="Cambria Math"/>
                          </a:rPr>
                        </m:ctrlPr>
                      </m:sSubPr>
                      <m:e>
                        <m:r>
                          <a:rPr lang="en-US" altLang="zh-CN">
                            <a:latin typeface="Cambria Math"/>
                          </a:rPr>
                          <m:t>+</m:t>
                        </m:r>
                        <m:sSub>
                          <m:sSubPr>
                            <m:ctrlPr>
                              <a:rPr lang="zh-CN" altLang="zh-CN" i="1">
                                <a:latin typeface="Cambria Math"/>
                              </a:rPr>
                            </m:ctrlPr>
                          </m:sSubPr>
                          <m:e>
                            <m:r>
                              <a:rPr lang="en-US" altLang="zh-CN" i="1">
                                <a:latin typeface="Cambria Math"/>
                              </a:rPr>
                              <m:t>𝛽</m:t>
                            </m:r>
                          </m:e>
                          <m:sub>
                            <m:r>
                              <a:rPr lang="en-US" altLang="zh-CN" i="1">
                                <a:latin typeface="Cambria Math"/>
                              </a:rPr>
                              <m:t>3</m:t>
                            </m:r>
                          </m:sub>
                        </m:sSub>
                        <m:r>
                          <a:rPr lang="en-US" altLang="zh-CN" i="1">
                            <a:latin typeface="Cambria Math"/>
                          </a:rPr>
                          <m:t>𝑋</m:t>
                        </m:r>
                      </m:e>
                      <m:sub>
                        <m:r>
                          <a:rPr lang="en-US" altLang="zh-CN" i="1">
                            <a:latin typeface="Cambria Math"/>
                          </a:rPr>
                          <m:t>3</m:t>
                        </m:r>
                        <m:r>
                          <a:rPr lang="en-US" altLang="zh-CN" i="1">
                            <a:latin typeface="Cambria Math"/>
                          </a:rPr>
                          <m:t>𝑡</m:t>
                        </m:r>
                      </m:sub>
                    </m:sSub>
                    <m:r>
                      <a:rPr lang="en-US" altLang="zh-CN" i="1">
                        <a:latin typeface="Cambria Math"/>
                      </a:rPr>
                      <m:t>+</m:t>
                    </m:r>
                    <m:sSub>
                      <m:sSubPr>
                        <m:ctrlPr>
                          <a:rPr lang="zh-CN" altLang="zh-CN" i="1">
                            <a:latin typeface="Cambria Math"/>
                          </a:rPr>
                        </m:ctrlPr>
                      </m:sSubPr>
                      <m:e>
                        <m:r>
                          <a:rPr lang="en-US" altLang="zh-CN" i="1">
                            <a:latin typeface="Cambria Math"/>
                          </a:rPr>
                          <m:t>𝛽</m:t>
                        </m:r>
                      </m:e>
                      <m:sub>
                        <m:r>
                          <a:rPr lang="en-US" altLang="zh-CN" i="1">
                            <a:latin typeface="Cambria Math"/>
                          </a:rPr>
                          <m:t>4</m:t>
                        </m:r>
                      </m:sub>
                    </m:sSub>
                    <m:sSub>
                      <m:sSubPr>
                        <m:ctrlPr>
                          <a:rPr lang="zh-CN" altLang="zh-CN" i="1">
                            <a:latin typeface="Cambria Math"/>
                          </a:rPr>
                        </m:ctrlPr>
                      </m:sSubPr>
                      <m:e>
                        <m:r>
                          <a:rPr lang="en-US" altLang="zh-CN" i="1">
                            <a:latin typeface="Cambria Math"/>
                          </a:rPr>
                          <m:t>𝑋</m:t>
                        </m:r>
                      </m:e>
                      <m:sub>
                        <m:r>
                          <a:rPr lang="en-US" altLang="zh-CN" i="1">
                            <a:latin typeface="Cambria Math"/>
                          </a:rPr>
                          <m:t>7</m:t>
                        </m:r>
                        <m:r>
                          <a:rPr lang="en-US" altLang="zh-CN" i="1">
                            <a:latin typeface="Cambria Math"/>
                          </a:rPr>
                          <m:t>𝑡</m:t>
                        </m:r>
                      </m:sub>
                    </m:sSub>
                    <m:r>
                      <a:rPr lang="en-US" altLang="zh-CN">
                        <a:latin typeface="Cambria Math"/>
                      </a:rPr>
                      <m:t>+</m:t>
                    </m:r>
                    <m:sSub>
                      <m:sSubPr>
                        <m:ctrlPr>
                          <a:rPr lang="zh-CN" altLang="zh-CN" i="1">
                            <a:latin typeface="Cambria Math"/>
                          </a:rPr>
                        </m:ctrlPr>
                      </m:sSubPr>
                      <m:e>
                        <m:r>
                          <m:rPr>
                            <m:sty m:val="p"/>
                          </m:rPr>
                          <a:rPr lang="en-US" altLang="zh-CN">
                            <a:latin typeface="Cambria Math"/>
                          </a:rPr>
                          <m:t>ε</m:t>
                        </m:r>
                      </m:e>
                      <m:sub>
                        <m:r>
                          <a:rPr lang="en-US" altLang="zh-CN" i="1">
                            <a:latin typeface="Cambria Math"/>
                          </a:rPr>
                          <m:t>𝑡</m:t>
                        </m:r>
                      </m:sub>
                    </m:sSub>
                  </m:oMath>
                </a14:m>
                <a:endParaRPr lang="zh-CN" altLang="zh-CN" dirty="0"/>
              </a:p>
              <a:p>
                <a:r>
                  <a:rPr lang="zh-CN" altLang="zh-CN" dirty="0" smtClean="0"/>
                  <a:t>这样，</a:t>
                </a:r>
                <a:r>
                  <a:rPr lang="zh-CN" altLang="zh-CN" dirty="0"/>
                  <a:t>为了对</a:t>
                </a:r>
                <a14:m>
                  <m:oMath xmlns:m="http://schemas.openxmlformats.org/officeDocument/2006/math">
                    <m:sSub>
                      <m:sSubPr>
                        <m:ctrlPr>
                          <a:rPr lang="zh-CN" altLang="zh-CN" i="1">
                            <a:latin typeface="Cambria Math"/>
                          </a:rPr>
                        </m:ctrlPr>
                      </m:sSubPr>
                      <m:e>
                        <m:r>
                          <m:rPr>
                            <m:sty m:val="p"/>
                          </m:rPr>
                          <a:rPr lang="en-US" altLang="zh-CN">
                            <a:latin typeface="Cambria Math"/>
                          </a:rPr>
                          <m:t>ε</m:t>
                        </m:r>
                      </m:e>
                      <m:sub>
                        <m:r>
                          <a:rPr lang="en-US" altLang="zh-CN" i="1">
                            <a:latin typeface="Cambria Math"/>
                          </a:rPr>
                          <m:t>𝑡</m:t>
                        </m:r>
                      </m:sub>
                    </m:sSub>
                    <m:r>
                      <a:rPr lang="zh-CN" altLang="en-US" b="0" i="1" smtClean="0">
                        <a:latin typeface="Cambria Math"/>
                      </a:rPr>
                      <m:t>做自</m:t>
                    </m:r>
                  </m:oMath>
                </a14:m>
                <a:r>
                  <a:rPr lang="zh-CN" altLang="zh-CN" dirty="0" smtClean="0"/>
                  <a:t>相关</a:t>
                </a:r>
                <a:r>
                  <a:rPr lang="zh-CN" altLang="zh-CN" dirty="0"/>
                  <a:t>的定性诊断，并在诊断后得到新的结果，我们考虑如下模型</a:t>
                </a:r>
              </a:p>
              <a:p>
                <a14:m>
                  <m:oMath xmlns:m="http://schemas.openxmlformats.org/officeDocument/2006/math">
                    <m:sSub>
                      <m:sSubPr>
                        <m:ctrlPr>
                          <a:rPr lang="zh-CN" altLang="zh-CN" i="1">
                            <a:latin typeface="Cambria Math"/>
                          </a:rPr>
                        </m:ctrlPr>
                      </m:sSubPr>
                      <m:e>
                        <m:r>
                          <a:rPr lang="en-US" altLang="zh-CN" i="1">
                            <a:latin typeface="Cambria Math"/>
                          </a:rPr>
                          <m:t>𝑋</m:t>
                        </m:r>
                      </m:e>
                      <m:sub>
                        <m:r>
                          <a:rPr lang="en-US" altLang="zh-CN" i="1">
                            <a:latin typeface="Cambria Math"/>
                          </a:rPr>
                          <m:t>6</m:t>
                        </m:r>
                        <m:r>
                          <a:rPr lang="en-US" altLang="zh-CN" i="1">
                            <a:latin typeface="Cambria Math"/>
                          </a:rPr>
                          <m:t>𝑡</m:t>
                        </m:r>
                      </m:sub>
                    </m:sSub>
                    <m:r>
                      <a:rPr lang="en-US" altLang="zh-CN" i="1">
                        <a:latin typeface="Cambria Math"/>
                      </a:rPr>
                      <m:t>=</m:t>
                    </m:r>
                    <m:sSub>
                      <m:sSubPr>
                        <m:ctrlPr>
                          <a:rPr lang="zh-CN" altLang="zh-CN" i="1">
                            <a:latin typeface="Cambria Math"/>
                          </a:rPr>
                        </m:ctrlPr>
                      </m:sSubPr>
                      <m:e>
                        <m:r>
                          <a:rPr lang="en-US" altLang="zh-CN" i="1">
                            <a:latin typeface="Cambria Math"/>
                          </a:rPr>
                          <m:t>𝛽</m:t>
                        </m:r>
                      </m:e>
                      <m:sub>
                        <m:r>
                          <a:rPr lang="en-US" altLang="zh-CN" i="1">
                            <a:latin typeface="Cambria Math"/>
                          </a:rPr>
                          <m:t>0</m:t>
                        </m:r>
                      </m:sub>
                    </m:sSub>
                    <m:r>
                      <a:rPr lang="en-US" altLang="zh-CN" i="1">
                        <a:latin typeface="Cambria Math"/>
                      </a:rPr>
                      <m:t>+</m:t>
                    </m:r>
                    <m:sSub>
                      <m:sSubPr>
                        <m:ctrlPr>
                          <a:rPr lang="zh-CN" altLang="zh-CN" i="1">
                            <a:latin typeface="Cambria Math"/>
                          </a:rPr>
                        </m:ctrlPr>
                      </m:sSubPr>
                      <m:e>
                        <m:r>
                          <a:rPr lang="en-US" altLang="zh-CN" i="1">
                            <a:latin typeface="Cambria Math"/>
                          </a:rPr>
                          <m:t>𝛽</m:t>
                        </m:r>
                      </m:e>
                      <m:sub>
                        <m:r>
                          <a:rPr lang="en-US" altLang="zh-CN" i="1">
                            <a:latin typeface="Cambria Math"/>
                          </a:rPr>
                          <m:t>1</m:t>
                        </m:r>
                      </m:sub>
                    </m:sSub>
                    <m:sSub>
                      <m:sSubPr>
                        <m:ctrlPr>
                          <a:rPr lang="zh-CN" altLang="zh-CN" i="1">
                            <a:latin typeface="Cambria Math"/>
                          </a:rPr>
                        </m:ctrlPr>
                      </m:sSubPr>
                      <m:e>
                        <m:r>
                          <a:rPr lang="en-US" altLang="zh-CN" i="1">
                            <a:latin typeface="Cambria Math"/>
                          </a:rPr>
                          <m:t>𝑋</m:t>
                        </m:r>
                      </m:e>
                      <m:sub>
                        <m:r>
                          <a:rPr lang="en-US" altLang="zh-CN" i="1">
                            <a:latin typeface="Cambria Math"/>
                          </a:rPr>
                          <m:t>2</m:t>
                        </m:r>
                        <m:r>
                          <a:rPr lang="en-US" altLang="zh-CN" i="1">
                            <a:latin typeface="Cambria Math"/>
                          </a:rPr>
                          <m:t>𝑡</m:t>
                        </m:r>
                      </m:sub>
                    </m:sSub>
                    <m:sSub>
                      <m:sSubPr>
                        <m:ctrlPr>
                          <a:rPr lang="zh-CN" altLang="zh-CN" i="1">
                            <a:latin typeface="Cambria Math"/>
                          </a:rPr>
                        </m:ctrlPr>
                      </m:sSubPr>
                      <m:e>
                        <m:r>
                          <a:rPr lang="en-US" altLang="zh-CN">
                            <a:latin typeface="Cambria Math"/>
                          </a:rPr>
                          <m:t>+</m:t>
                        </m:r>
                        <m:sSub>
                          <m:sSubPr>
                            <m:ctrlPr>
                              <a:rPr lang="zh-CN" altLang="zh-CN" i="1">
                                <a:latin typeface="Cambria Math"/>
                              </a:rPr>
                            </m:ctrlPr>
                          </m:sSubPr>
                          <m:e>
                            <m:r>
                              <a:rPr lang="en-US" altLang="zh-CN" i="1">
                                <a:latin typeface="Cambria Math"/>
                              </a:rPr>
                              <m:t>𝛽</m:t>
                            </m:r>
                          </m:e>
                          <m:sub>
                            <m:r>
                              <a:rPr lang="en-US" altLang="zh-CN" i="1">
                                <a:latin typeface="Cambria Math"/>
                              </a:rPr>
                              <m:t>3</m:t>
                            </m:r>
                          </m:sub>
                        </m:sSub>
                        <m:r>
                          <a:rPr lang="en-US" altLang="zh-CN" i="1">
                            <a:latin typeface="Cambria Math"/>
                          </a:rPr>
                          <m:t>𝑋</m:t>
                        </m:r>
                      </m:e>
                      <m:sub>
                        <m:r>
                          <a:rPr lang="en-US" altLang="zh-CN" i="1">
                            <a:latin typeface="Cambria Math"/>
                          </a:rPr>
                          <m:t>3</m:t>
                        </m:r>
                        <m:r>
                          <a:rPr lang="en-US" altLang="zh-CN" i="1">
                            <a:latin typeface="Cambria Math"/>
                          </a:rPr>
                          <m:t>𝑡</m:t>
                        </m:r>
                      </m:sub>
                    </m:sSub>
                    <m:r>
                      <a:rPr lang="en-US" altLang="zh-CN" i="1">
                        <a:latin typeface="Cambria Math"/>
                      </a:rPr>
                      <m:t>+</m:t>
                    </m:r>
                    <m:sSub>
                      <m:sSubPr>
                        <m:ctrlPr>
                          <a:rPr lang="zh-CN" altLang="zh-CN" i="1">
                            <a:latin typeface="Cambria Math"/>
                          </a:rPr>
                        </m:ctrlPr>
                      </m:sSubPr>
                      <m:e>
                        <m:r>
                          <a:rPr lang="en-US" altLang="zh-CN" i="1">
                            <a:latin typeface="Cambria Math"/>
                          </a:rPr>
                          <m:t>𝛽</m:t>
                        </m:r>
                      </m:e>
                      <m:sub>
                        <m:r>
                          <a:rPr lang="en-US" altLang="zh-CN" i="1">
                            <a:latin typeface="Cambria Math"/>
                          </a:rPr>
                          <m:t>4</m:t>
                        </m:r>
                      </m:sub>
                    </m:sSub>
                    <m:sSub>
                      <m:sSubPr>
                        <m:ctrlPr>
                          <a:rPr lang="zh-CN" altLang="zh-CN" i="1">
                            <a:latin typeface="Cambria Math"/>
                          </a:rPr>
                        </m:ctrlPr>
                      </m:sSubPr>
                      <m:e>
                        <m:r>
                          <a:rPr lang="en-US" altLang="zh-CN" i="1">
                            <a:latin typeface="Cambria Math"/>
                          </a:rPr>
                          <m:t>𝑋</m:t>
                        </m:r>
                      </m:e>
                      <m:sub>
                        <m:r>
                          <a:rPr lang="en-US" altLang="zh-CN" i="1">
                            <a:latin typeface="Cambria Math"/>
                          </a:rPr>
                          <m:t>7</m:t>
                        </m:r>
                        <m:r>
                          <a:rPr lang="en-US" altLang="zh-CN" i="1">
                            <a:latin typeface="Cambria Math"/>
                          </a:rPr>
                          <m:t>𝑡</m:t>
                        </m:r>
                      </m:sub>
                    </m:sSub>
                    <m:r>
                      <a:rPr lang="en-US" altLang="zh-CN">
                        <a:latin typeface="Cambria Math"/>
                      </a:rPr>
                      <m:t>+</m:t>
                    </m:r>
                    <m:sSub>
                      <m:sSubPr>
                        <m:ctrlPr>
                          <a:rPr lang="zh-CN" altLang="zh-CN" i="1">
                            <a:latin typeface="Cambria Math"/>
                          </a:rPr>
                        </m:ctrlPr>
                      </m:sSubPr>
                      <m:e>
                        <m:r>
                          <m:rPr>
                            <m:sty m:val="p"/>
                          </m:rPr>
                          <a:rPr lang="en-US" altLang="zh-CN">
                            <a:latin typeface="Cambria Math"/>
                          </a:rPr>
                          <m:t>ε</m:t>
                        </m:r>
                      </m:e>
                      <m:sub>
                        <m:r>
                          <a:rPr lang="en-US" altLang="zh-CN" i="1">
                            <a:latin typeface="Cambria Math"/>
                          </a:rPr>
                          <m:t>𝑡</m:t>
                        </m:r>
                      </m:sub>
                    </m:sSub>
                  </m:oMath>
                </a14:m>
                <a:endParaRPr lang="zh-CN" altLang="zh-CN" dirty="0"/>
              </a:p>
              <a:p>
                <a14:m>
                  <m:oMath xmlns:m="http://schemas.openxmlformats.org/officeDocument/2006/math">
                    <m:sSub>
                      <m:sSubPr>
                        <m:ctrlPr>
                          <a:rPr lang="zh-CN" altLang="zh-CN" i="1">
                            <a:latin typeface="Cambria Math"/>
                          </a:rPr>
                        </m:ctrlPr>
                      </m:sSubPr>
                      <m:e>
                        <m:r>
                          <m:rPr>
                            <m:sty m:val="p"/>
                          </m:rPr>
                          <a:rPr lang="en-US" altLang="zh-CN">
                            <a:latin typeface="Cambria Math"/>
                          </a:rPr>
                          <m:t>ε</m:t>
                        </m:r>
                      </m:e>
                      <m:sub>
                        <m:r>
                          <a:rPr lang="en-US" altLang="zh-CN" i="1">
                            <a:latin typeface="Cambria Math"/>
                          </a:rPr>
                          <m:t>𝑡</m:t>
                        </m:r>
                      </m:sub>
                    </m:sSub>
                    <m:r>
                      <a:rPr lang="en-US" altLang="zh-CN" i="1">
                        <a:latin typeface="Cambria Math"/>
                      </a:rPr>
                      <m:t>=</m:t>
                    </m:r>
                    <m:r>
                      <m:rPr>
                        <m:sty m:val="p"/>
                      </m:rPr>
                      <a:rPr lang="en-US" altLang="zh-CN">
                        <a:latin typeface="Cambria Math"/>
                      </a:rPr>
                      <m:t>ρ</m:t>
                    </m:r>
                    <m:sSub>
                      <m:sSubPr>
                        <m:ctrlPr>
                          <a:rPr lang="zh-CN" altLang="zh-CN" i="1">
                            <a:latin typeface="Cambria Math"/>
                          </a:rPr>
                        </m:ctrlPr>
                      </m:sSubPr>
                      <m:e>
                        <m:r>
                          <m:rPr>
                            <m:sty m:val="p"/>
                          </m:rPr>
                          <a:rPr lang="en-US" altLang="zh-CN">
                            <a:latin typeface="Cambria Math"/>
                          </a:rPr>
                          <m:t>ε</m:t>
                        </m:r>
                      </m:e>
                      <m:sub>
                        <m:r>
                          <a:rPr lang="en-US" altLang="zh-CN" i="1">
                            <a:latin typeface="Cambria Math"/>
                          </a:rPr>
                          <m:t>𝑡</m:t>
                        </m:r>
                        <m:r>
                          <a:rPr lang="en-US" altLang="zh-CN" i="1">
                            <a:latin typeface="Cambria Math"/>
                          </a:rPr>
                          <m:t>−</m:t>
                        </m:r>
                        <m:r>
                          <a:rPr lang="en-US" altLang="zh-CN">
                            <a:latin typeface="Cambria Math"/>
                          </a:rPr>
                          <m:t>1</m:t>
                        </m:r>
                      </m:sub>
                    </m:sSub>
                    <m:r>
                      <a:rPr lang="en-US" altLang="zh-CN" i="1">
                        <a:latin typeface="Cambria Math"/>
                      </a:rPr>
                      <m:t>+</m:t>
                    </m:r>
                    <m:sSub>
                      <m:sSubPr>
                        <m:ctrlPr>
                          <a:rPr lang="zh-CN" altLang="zh-CN" i="1">
                            <a:latin typeface="Cambria Math"/>
                          </a:rPr>
                        </m:ctrlPr>
                      </m:sSubPr>
                      <m:e>
                        <m:r>
                          <a:rPr lang="en-US" altLang="zh-CN" i="1">
                            <a:latin typeface="Cambria Math"/>
                          </a:rPr>
                          <m:t>𝑢</m:t>
                        </m:r>
                      </m:e>
                      <m:sub>
                        <m:r>
                          <a:rPr lang="en-US" altLang="zh-CN" i="1">
                            <a:latin typeface="Cambria Math"/>
                          </a:rPr>
                          <m:t>𝑡</m:t>
                        </m:r>
                      </m:sub>
                    </m:sSub>
                  </m:oMath>
                </a14:m>
                <a:endParaRPr lang="zh-CN" altLang="zh-CN"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rotWithShape="1">
                <a:blip r:embed="rId2"/>
                <a:stretch>
                  <a:fillRect l="-1630" t="-1752" r="-1407"/>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2274910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Effect transition="in" filter="fade">
                                      <p:cBhvr>
                                        <p:cTn id="20" dur="1000"/>
                                        <p:tgtEl>
                                          <p:spTgt spid="3">
                                            <p:txEl>
                                              <p:pRg st="1" end="1"/>
                                            </p:txEl>
                                          </p:spTgt>
                                        </p:tgtEl>
                                      </p:cBhvr>
                                    </p:animEffect>
                                    <p:anim calcmode="lin" valueType="num">
                                      <p:cBhvr>
                                        <p:cTn id="21"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2"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Effect transition="in" filter="fade">
                                      <p:cBhvr>
                                        <p:cTn id="27" dur="1000"/>
                                        <p:tgtEl>
                                          <p:spTgt spid="3">
                                            <p:txEl>
                                              <p:pRg st="2" end="2"/>
                                            </p:txEl>
                                          </p:spTgt>
                                        </p:tgtEl>
                                      </p:cBhvr>
                                    </p:animEffect>
                                    <p:anim calcmode="lin" valueType="num">
                                      <p:cBhvr>
                                        <p:cTn id="2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3">
                                            <p:txEl>
                                              <p:pRg st="3" end="3"/>
                                            </p:txEl>
                                          </p:spTgt>
                                        </p:tgtEl>
                                        <p:attrNameLst>
                                          <p:attrName>style.visibility</p:attrName>
                                        </p:attrNameLst>
                                      </p:cBhvr>
                                      <p:to>
                                        <p:strVal val="visible"/>
                                      </p:to>
                                    </p:set>
                                    <p:animEffect transition="in" filter="fade">
                                      <p:cBhvr>
                                        <p:cTn id="34" dur="1000"/>
                                        <p:tgtEl>
                                          <p:spTgt spid="3">
                                            <p:txEl>
                                              <p:pRg st="3" end="3"/>
                                            </p:txEl>
                                          </p:spTgt>
                                        </p:tgtEl>
                                      </p:cBhvr>
                                    </p:animEffect>
                                    <p:anim calcmode="lin" valueType="num">
                                      <p:cBhvr>
                                        <p:cTn id="3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6"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3">
                                            <p:txEl>
                                              <p:pRg st="4" end="4"/>
                                            </p:txEl>
                                          </p:spTgt>
                                        </p:tgtEl>
                                        <p:attrNameLst>
                                          <p:attrName>style.visibility</p:attrName>
                                        </p:attrNameLst>
                                      </p:cBhvr>
                                      <p:to>
                                        <p:strVal val="visible"/>
                                      </p:to>
                                    </p:set>
                                    <p:animEffect transition="in" filter="fade">
                                      <p:cBhvr>
                                        <p:cTn id="41" dur="1000"/>
                                        <p:tgtEl>
                                          <p:spTgt spid="3">
                                            <p:txEl>
                                              <p:pRg st="4" end="4"/>
                                            </p:txEl>
                                          </p:spTgt>
                                        </p:tgtEl>
                                      </p:cBhvr>
                                    </p:animEffect>
                                    <p:anim calcmode="lin" valueType="num">
                                      <p:cBhvr>
                                        <p:cTn id="4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4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body" idx="1"/>
          </p:nvPr>
        </p:nvSpPr>
        <p:spPr/>
        <p:txBody>
          <a:bodyPr/>
          <a:lstStyle/>
          <a:p>
            <a:pPr>
              <a:lnSpc>
                <a:spcPct val="90000"/>
              </a:lnSpc>
            </a:pPr>
            <a:r>
              <a:rPr lang="zh-CN" altLang="en-US" dirty="0"/>
              <a:t>1.分析深圳近十年常住人口、非常住人口变化特征，预测未来十年深圳市人口数量和结构的发展趋势，以此为基础预测未来全市和各区医疗床位需求；</a:t>
            </a:r>
          </a:p>
          <a:p>
            <a:pPr>
              <a:lnSpc>
                <a:spcPct val="90000"/>
              </a:lnSpc>
            </a:pPr>
            <a:r>
              <a:rPr lang="zh-CN" altLang="en-US" dirty="0"/>
              <a:t> 2. 根据深圳市人口的年龄结构和患病情况及所收集的数据，选择预测几种病（如：肺癌及其他恶性肿瘤、心肌梗塞、脑血管病、高血压、糖尿病、小儿肺炎、分娩等）在不同类型的医疗机构就医的床位需求。</a:t>
            </a:r>
          </a:p>
        </p:txBody>
      </p:sp>
      <p:sp>
        <p:nvSpPr>
          <p:cNvPr id="4099" name="Rectangle 3"/>
          <p:cNvSpPr>
            <a:spLocks noGrp="1" noChangeArrowheads="1"/>
          </p:cNvSpPr>
          <p:nvPr>
            <p:ph type="title"/>
          </p:nvPr>
        </p:nvSpPr>
        <p:spPr>
          <a:xfrm>
            <a:off x="1260475" y="908050"/>
            <a:ext cx="6994525" cy="509588"/>
          </a:xfrm>
          <a:ln/>
        </p:spPr>
        <p:txBody>
          <a:bodyPr/>
          <a:lstStyle/>
          <a:p>
            <a:r>
              <a:rPr lang="zh-CN" altLang="en-US" sz="4000" dirty="0" smtClean="0"/>
              <a:t>赛题要求：</a:t>
            </a:r>
            <a:endParaRPr lang="zh-CN" altLang="en-US" sz="4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099"/>
                                        </p:tgtEl>
                                        <p:attrNameLst>
                                          <p:attrName>style.visibility</p:attrName>
                                        </p:attrNameLst>
                                      </p:cBhvr>
                                      <p:to>
                                        <p:strVal val="visible"/>
                                      </p:to>
                                    </p:set>
                                    <p:anim calcmode="lin" valueType="num">
                                      <p:cBhvr additive="base">
                                        <p:cTn id="7" dur="500" fill="hold"/>
                                        <p:tgtEl>
                                          <p:spTgt spid="4099"/>
                                        </p:tgtEl>
                                        <p:attrNameLst>
                                          <p:attrName>ppt_x</p:attrName>
                                        </p:attrNameLst>
                                      </p:cBhvr>
                                      <p:tavLst>
                                        <p:tav tm="0">
                                          <p:val>
                                            <p:strVal val="#ppt_x"/>
                                          </p:val>
                                        </p:tav>
                                        <p:tav tm="100000">
                                          <p:val>
                                            <p:strVal val="#ppt_x"/>
                                          </p:val>
                                        </p:tav>
                                      </p:tavLst>
                                    </p:anim>
                                    <p:anim calcmode="lin" valueType="num">
                                      <p:cBhvr additive="base">
                                        <p:cTn id="8" dur="500" fill="hold"/>
                                        <p:tgtEl>
                                          <p:spTgt spid="409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4098">
                                            <p:txEl>
                                              <p:pRg st="0" end="0"/>
                                            </p:txEl>
                                          </p:spTgt>
                                        </p:tgtEl>
                                        <p:attrNameLst>
                                          <p:attrName>style.visibility</p:attrName>
                                        </p:attrNameLst>
                                      </p:cBhvr>
                                      <p:to>
                                        <p:strVal val="visible"/>
                                      </p:to>
                                    </p:set>
                                    <p:animEffect transition="in" filter="fade">
                                      <p:cBhvr>
                                        <p:cTn id="13" dur="1000"/>
                                        <p:tgtEl>
                                          <p:spTgt spid="4098">
                                            <p:txEl>
                                              <p:pRg st="0" end="0"/>
                                            </p:txEl>
                                          </p:spTgt>
                                        </p:tgtEl>
                                      </p:cBhvr>
                                    </p:animEffect>
                                    <p:anim calcmode="lin" valueType="num">
                                      <p:cBhvr>
                                        <p:cTn id="14" dur="1000" fill="hold"/>
                                        <p:tgtEl>
                                          <p:spTgt spid="4098">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409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4098">
                                            <p:txEl>
                                              <p:pRg st="1" end="1"/>
                                            </p:txEl>
                                          </p:spTgt>
                                        </p:tgtEl>
                                        <p:attrNameLst>
                                          <p:attrName>style.visibility</p:attrName>
                                        </p:attrNameLst>
                                      </p:cBhvr>
                                      <p:to>
                                        <p:strVal val="visible"/>
                                      </p:to>
                                    </p:set>
                                    <p:animEffect transition="in" filter="fade">
                                      <p:cBhvr>
                                        <p:cTn id="20" dur="1000"/>
                                        <p:tgtEl>
                                          <p:spTgt spid="4098">
                                            <p:txEl>
                                              <p:pRg st="1" end="1"/>
                                            </p:txEl>
                                          </p:spTgt>
                                        </p:tgtEl>
                                      </p:cBhvr>
                                    </p:animEffect>
                                    <p:anim calcmode="lin" valueType="num">
                                      <p:cBhvr>
                                        <p:cTn id="21" dur="1000" fill="hold"/>
                                        <p:tgtEl>
                                          <p:spTgt spid="4098">
                                            <p:txEl>
                                              <p:pRg st="1" end="1"/>
                                            </p:txEl>
                                          </p:spTgt>
                                        </p:tgtEl>
                                        <p:attrNameLst>
                                          <p:attrName>ppt_x</p:attrName>
                                        </p:attrNameLst>
                                      </p:cBhvr>
                                      <p:tavLst>
                                        <p:tav tm="0">
                                          <p:val>
                                            <p:strVal val="#ppt_x"/>
                                          </p:val>
                                        </p:tav>
                                        <p:tav tm="100000">
                                          <p:val>
                                            <p:strVal val="#ppt_x"/>
                                          </p:val>
                                        </p:tav>
                                      </p:tavLst>
                                    </p:anim>
                                    <p:anim calcmode="lin" valueType="num">
                                      <p:cBhvr>
                                        <p:cTn id="22" dur="1000" fill="hold"/>
                                        <p:tgtEl>
                                          <p:spTgt spid="4098">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8" grpId="0" build="p"/>
      <p:bldP spid="409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回归模型（</a:t>
            </a:r>
            <a:r>
              <a:rPr lang="en-US" altLang="zh-CN" dirty="0"/>
              <a:t>2</a:t>
            </a:r>
            <a:r>
              <a:rPr lang="zh-CN" altLang="en-US" dirty="0"/>
              <a:t>）</a:t>
            </a:r>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lstStyle/>
              <a:p>
                <a:r>
                  <a:rPr lang="en-US" altLang="zh-CN" dirty="0"/>
                  <a:t>Durbin-Watson</a:t>
                </a:r>
                <a:r>
                  <a:rPr lang="zh-CN" altLang="zh-CN" dirty="0"/>
                  <a:t>检验。我们首先由模型的残差计算得到</a:t>
                </a:r>
                <a:r>
                  <a:rPr lang="en-US" altLang="zh-CN" dirty="0"/>
                  <a:t>DW</a:t>
                </a:r>
                <a:r>
                  <a:rPr lang="zh-CN" altLang="zh-CN" dirty="0"/>
                  <a:t>统计量</a:t>
                </a:r>
                <a:r>
                  <a:rPr lang="zh-CN" altLang="zh-CN" dirty="0" smtClean="0"/>
                  <a:t>：通过</a:t>
                </a:r>
                <a:r>
                  <a:rPr lang="zh-CN" altLang="zh-CN" dirty="0"/>
                  <a:t>计算，得到</a:t>
                </a:r>
                <a:r>
                  <a:rPr lang="en-US" altLang="zh-CN" dirty="0"/>
                  <a:t>DW=0.9137</a:t>
                </a:r>
                <a:r>
                  <a:rPr lang="zh-CN" altLang="zh-CN" dirty="0"/>
                  <a:t>，对于显著水平</a:t>
                </a:r>
                <a14:m>
                  <m:oMath xmlns:m="http://schemas.openxmlformats.org/officeDocument/2006/math">
                    <m:r>
                      <m:rPr>
                        <m:sty m:val="p"/>
                      </m:rPr>
                      <a:rPr lang="en-US" altLang="zh-CN">
                        <a:latin typeface="Cambria Math"/>
                      </a:rPr>
                      <m:t>α</m:t>
                    </m:r>
                    <m:r>
                      <a:rPr lang="en-US" altLang="zh-CN">
                        <a:latin typeface="Cambria Math"/>
                      </a:rPr>
                      <m:t>=0.05</m:t>
                    </m:r>
                    <m:r>
                      <a:rPr lang="zh-CN" altLang="zh-CN">
                        <a:latin typeface="Cambria Math"/>
                      </a:rPr>
                      <m:t>，</m:t>
                    </m:r>
                    <m:r>
                      <m:rPr>
                        <m:sty m:val="p"/>
                      </m:rPr>
                      <a:rPr lang="en-US" altLang="zh-CN">
                        <a:latin typeface="Cambria Math"/>
                      </a:rPr>
                      <m:t>n</m:t>
                    </m:r>
                    <m:r>
                      <a:rPr lang="en-US" altLang="zh-CN">
                        <a:latin typeface="Cambria Math"/>
                      </a:rPr>
                      <m:t>=25</m:t>
                    </m:r>
                    <m:r>
                      <a:rPr lang="zh-CN" altLang="zh-CN">
                        <a:latin typeface="Cambria Math"/>
                      </a:rPr>
                      <m:t>，</m:t>
                    </m:r>
                    <m:r>
                      <m:rPr>
                        <m:sty m:val="p"/>
                      </m:rPr>
                      <a:rPr lang="en-US" altLang="zh-CN">
                        <a:latin typeface="Cambria Math"/>
                      </a:rPr>
                      <m:t>k</m:t>
                    </m:r>
                    <m:r>
                      <a:rPr lang="en-US" altLang="zh-CN">
                        <a:latin typeface="Cambria Math"/>
                      </a:rPr>
                      <m:t>=4</m:t>
                    </m:r>
                  </m:oMath>
                </a14:m>
                <a:r>
                  <a:rPr lang="zh-CN" altLang="zh-CN" dirty="0"/>
                  <a:t>，查</a:t>
                </a:r>
                <a:r>
                  <a:rPr lang="en-US" altLang="zh-CN" dirty="0"/>
                  <a:t>D-W</a:t>
                </a:r>
                <a:r>
                  <a:rPr lang="zh-CN" altLang="zh-CN" dirty="0"/>
                  <a:t>分布表，得到检验的临界值</a:t>
                </a:r>
                <a14:m>
                  <m:oMath xmlns:m="http://schemas.openxmlformats.org/officeDocument/2006/math">
                    <m:sSub>
                      <m:sSubPr>
                        <m:ctrlPr>
                          <a:rPr lang="zh-CN" altLang="zh-CN" i="1">
                            <a:latin typeface="Cambria Math"/>
                          </a:rPr>
                        </m:ctrlPr>
                      </m:sSubPr>
                      <m:e>
                        <m:r>
                          <a:rPr lang="en-US" altLang="zh-CN" i="1">
                            <a:latin typeface="Cambria Math"/>
                          </a:rPr>
                          <m:t>𝑑</m:t>
                        </m:r>
                      </m:e>
                      <m:sub>
                        <m:r>
                          <a:rPr lang="en-US" altLang="zh-CN" i="1">
                            <a:latin typeface="Cambria Math"/>
                          </a:rPr>
                          <m:t>𝑙</m:t>
                        </m:r>
                      </m:sub>
                    </m:sSub>
                    <m:r>
                      <a:rPr lang="en-US" altLang="zh-CN" i="1">
                        <a:latin typeface="Cambria Math"/>
                      </a:rPr>
                      <m:t>=</m:t>
                    </m:r>
                    <m:r>
                      <a:rPr lang="en-US" altLang="zh-CN">
                        <a:latin typeface="Cambria Math"/>
                      </a:rPr>
                      <m:t>1.12276,</m:t>
                    </m:r>
                    <m:sSub>
                      <m:sSubPr>
                        <m:ctrlPr>
                          <a:rPr lang="zh-CN" altLang="zh-CN" i="1">
                            <a:latin typeface="Cambria Math"/>
                          </a:rPr>
                        </m:ctrlPr>
                      </m:sSubPr>
                      <m:e>
                        <m:r>
                          <a:rPr lang="en-US" altLang="zh-CN" i="1">
                            <a:latin typeface="Cambria Math"/>
                          </a:rPr>
                          <m:t>𝑑</m:t>
                        </m:r>
                      </m:e>
                      <m:sub>
                        <m:r>
                          <a:rPr lang="en-US" altLang="zh-CN" i="1">
                            <a:latin typeface="Cambria Math"/>
                          </a:rPr>
                          <m:t>𝑢</m:t>
                        </m:r>
                      </m:sub>
                    </m:sSub>
                    <m:r>
                      <a:rPr lang="en-US" altLang="zh-CN" i="1">
                        <a:latin typeface="Cambria Math"/>
                      </a:rPr>
                      <m:t>=</m:t>
                    </m:r>
                    <m:r>
                      <a:rPr lang="en-US" altLang="zh-CN">
                        <a:latin typeface="Cambria Math"/>
                      </a:rPr>
                      <m:t>1.65403</m:t>
                    </m:r>
                  </m:oMath>
                </a14:m>
                <a:r>
                  <a:rPr lang="en-US" altLang="zh-CN" dirty="0"/>
                  <a:t>,</a:t>
                </a:r>
                <a:r>
                  <a:rPr lang="zh-CN" altLang="zh-CN" dirty="0"/>
                  <a:t>可知</a:t>
                </a:r>
                <a:r>
                  <a:rPr lang="en-US" altLang="zh-CN" dirty="0"/>
                  <a:t>DW&lt;</a:t>
                </a:r>
                <a14:m>
                  <m:oMath xmlns:m="http://schemas.openxmlformats.org/officeDocument/2006/math">
                    <m:sSub>
                      <m:sSubPr>
                        <m:ctrlPr>
                          <a:rPr lang="zh-CN" altLang="zh-CN" i="1">
                            <a:latin typeface="Cambria Math"/>
                          </a:rPr>
                        </m:ctrlPr>
                      </m:sSubPr>
                      <m:e>
                        <m:r>
                          <a:rPr lang="en-US" altLang="zh-CN" i="1">
                            <a:latin typeface="Cambria Math"/>
                          </a:rPr>
                          <m:t>𝑑</m:t>
                        </m:r>
                      </m:e>
                      <m:sub>
                        <m:r>
                          <a:rPr lang="en-US" altLang="zh-CN" i="1">
                            <a:latin typeface="Cambria Math"/>
                          </a:rPr>
                          <m:t>𝑙</m:t>
                        </m:r>
                      </m:sub>
                    </m:sSub>
                  </m:oMath>
                </a14:m>
                <a:r>
                  <a:rPr lang="zh-CN" altLang="zh-CN" dirty="0"/>
                  <a:t>，判断结果为存在自相关，其中</a:t>
                </a:r>
                <a14:m>
                  <m:oMath xmlns:m="http://schemas.openxmlformats.org/officeDocument/2006/math">
                    <m:acc>
                      <m:accPr>
                        <m:chr m:val="̂"/>
                        <m:ctrlPr>
                          <a:rPr lang="zh-CN" altLang="zh-CN" i="1">
                            <a:latin typeface="Cambria Math"/>
                          </a:rPr>
                        </m:ctrlPr>
                      </m:accPr>
                      <m:e>
                        <m:r>
                          <m:rPr>
                            <m:sty m:val="p"/>
                          </m:rPr>
                          <a:rPr lang="en-US" altLang="zh-CN">
                            <a:latin typeface="Cambria Math"/>
                          </a:rPr>
                          <m:t>ρ</m:t>
                        </m:r>
                      </m:e>
                    </m:acc>
                    <m:r>
                      <a:rPr lang="en-US" altLang="zh-CN" i="1">
                        <a:latin typeface="Cambria Math"/>
                      </a:rPr>
                      <m:t>=</m:t>
                    </m:r>
                    <m:r>
                      <a:rPr lang="en-US" altLang="zh-CN">
                        <a:latin typeface="Cambria Math"/>
                      </a:rPr>
                      <m:t>0.54315</m:t>
                    </m:r>
                  </m:oMath>
                </a14:m>
                <a:r>
                  <a:rPr lang="zh-CN" altLang="zh-CN" dirty="0"/>
                  <a:t>。</a:t>
                </a:r>
              </a:p>
              <a:p>
                <a:endParaRPr lang="zh-CN" altLang="en-US"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rotWithShape="1">
                <a:blip r:embed="rId2" cstate="print"/>
                <a:stretch>
                  <a:fillRect l="-1630" t="-2156" r="-593"/>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4287064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回归模型（</a:t>
            </a:r>
            <a:r>
              <a:rPr lang="en-US" altLang="zh-CN" dirty="0"/>
              <a:t>2</a:t>
            </a:r>
            <a:r>
              <a:rPr lang="zh-CN" altLang="en-US" dirty="0"/>
              <a:t>）</a:t>
            </a:r>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lstStyle/>
              <a:p>
                <a:r>
                  <a:rPr lang="zh-CN" altLang="zh-CN" dirty="0"/>
                  <a:t>做广义差分变换</a:t>
                </a:r>
                <a14:m>
                  <m:oMath xmlns:m="http://schemas.openxmlformats.org/officeDocument/2006/math">
                    <m:sSubSup>
                      <m:sSubSupPr>
                        <m:ctrlPr>
                          <a:rPr lang="zh-CN" altLang="zh-CN" i="1">
                            <a:latin typeface="Cambria Math"/>
                          </a:rPr>
                        </m:ctrlPr>
                      </m:sSubSupPr>
                      <m:e>
                        <m:r>
                          <a:rPr lang="en-US" altLang="zh-CN" i="1">
                            <a:latin typeface="Cambria Math"/>
                          </a:rPr>
                          <m:t>𝑋</m:t>
                        </m:r>
                      </m:e>
                      <m:sub>
                        <m:r>
                          <a:rPr lang="en-US" altLang="zh-CN" i="1">
                            <a:latin typeface="Cambria Math"/>
                          </a:rPr>
                          <m:t>𝑖𝑡</m:t>
                        </m:r>
                      </m:sub>
                      <m:sup>
                        <m:r>
                          <a:rPr lang="en-US" altLang="zh-CN" i="1">
                            <a:latin typeface="Cambria Math"/>
                          </a:rPr>
                          <m:t>∗</m:t>
                        </m:r>
                      </m:sup>
                    </m:sSubSup>
                    <m:r>
                      <a:rPr lang="en-US" altLang="zh-CN" i="1">
                        <a:latin typeface="Cambria Math"/>
                      </a:rPr>
                      <m:t>=</m:t>
                    </m:r>
                    <m:sSub>
                      <m:sSubPr>
                        <m:ctrlPr>
                          <a:rPr lang="zh-CN" altLang="zh-CN" i="1">
                            <a:latin typeface="Cambria Math"/>
                          </a:rPr>
                        </m:ctrlPr>
                      </m:sSubPr>
                      <m:e>
                        <m:r>
                          <a:rPr lang="en-US" altLang="zh-CN" i="1">
                            <a:latin typeface="Cambria Math"/>
                          </a:rPr>
                          <m:t>𝑋</m:t>
                        </m:r>
                      </m:e>
                      <m:sub>
                        <m:r>
                          <a:rPr lang="en-US" altLang="zh-CN" i="1">
                            <a:latin typeface="Cambria Math"/>
                          </a:rPr>
                          <m:t>𝑖𝑡</m:t>
                        </m:r>
                      </m:sub>
                    </m:sSub>
                    <m:r>
                      <a:rPr lang="en-US" altLang="zh-CN" i="1">
                        <a:latin typeface="Cambria Math"/>
                      </a:rPr>
                      <m:t>−</m:t>
                    </m:r>
                    <m:r>
                      <m:rPr>
                        <m:sty m:val="p"/>
                      </m:rPr>
                      <a:rPr lang="en-US" altLang="zh-CN">
                        <a:latin typeface="Cambria Math"/>
                      </a:rPr>
                      <m:t>ρ</m:t>
                    </m:r>
                    <m:sSub>
                      <m:sSubPr>
                        <m:ctrlPr>
                          <a:rPr lang="zh-CN" altLang="zh-CN" i="1">
                            <a:latin typeface="Cambria Math"/>
                          </a:rPr>
                        </m:ctrlPr>
                      </m:sSubPr>
                      <m:e>
                        <m:r>
                          <a:rPr lang="en-US" altLang="zh-CN" i="1">
                            <a:latin typeface="Cambria Math"/>
                          </a:rPr>
                          <m:t>𝑋</m:t>
                        </m:r>
                      </m:e>
                      <m:sub>
                        <m:r>
                          <a:rPr lang="en-US" altLang="zh-CN" i="1">
                            <a:latin typeface="Cambria Math"/>
                          </a:rPr>
                          <m:t>𝑖</m:t>
                        </m:r>
                        <m:r>
                          <a:rPr lang="zh-CN" altLang="zh-CN">
                            <a:latin typeface="Cambria Math"/>
                          </a:rPr>
                          <m:t>，</m:t>
                        </m:r>
                        <m:r>
                          <a:rPr lang="en-US" altLang="zh-CN" i="1">
                            <a:latin typeface="Cambria Math"/>
                          </a:rPr>
                          <m:t>𝑡</m:t>
                        </m:r>
                        <m:r>
                          <a:rPr lang="en-US" altLang="zh-CN" i="1">
                            <a:latin typeface="Cambria Math"/>
                          </a:rPr>
                          <m:t>−</m:t>
                        </m:r>
                        <m:r>
                          <a:rPr lang="en-US" altLang="zh-CN">
                            <a:latin typeface="Cambria Math"/>
                          </a:rPr>
                          <m:t>1</m:t>
                        </m:r>
                      </m:sub>
                    </m:sSub>
                    <m:r>
                      <a:rPr lang="zh-CN" altLang="zh-CN">
                        <a:latin typeface="Cambria Math"/>
                      </a:rPr>
                      <m:t>，</m:t>
                    </m:r>
                    <m:r>
                      <m:rPr>
                        <m:sty m:val="p"/>
                      </m:rPr>
                      <a:rPr lang="en-US" altLang="zh-CN">
                        <a:latin typeface="Cambria Math"/>
                      </a:rPr>
                      <m:t>i</m:t>
                    </m:r>
                    <m:r>
                      <a:rPr lang="en-US" altLang="zh-CN">
                        <a:latin typeface="Cambria Math"/>
                      </a:rPr>
                      <m:t>=2,3,6,7</m:t>
                    </m:r>
                  </m:oMath>
                </a14:m>
                <a:r>
                  <a:rPr lang="zh-CN" altLang="zh-CN" dirty="0"/>
                  <a:t>，则之前的模型变为</a:t>
                </a:r>
                <a14:m>
                  <m:oMath xmlns:m="http://schemas.openxmlformats.org/officeDocument/2006/math">
                    <m:sSubSup>
                      <m:sSubSupPr>
                        <m:ctrlPr>
                          <a:rPr lang="zh-CN" altLang="zh-CN" i="1">
                            <a:latin typeface="Cambria Math"/>
                          </a:rPr>
                        </m:ctrlPr>
                      </m:sSubSupPr>
                      <m:e>
                        <m:r>
                          <a:rPr lang="en-US" altLang="zh-CN" i="1">
                            <a:latin typeface="Cambria Math"/>
                          </a:rPr>
                          <m:t>𝑋</m:t>
                        </m:r>
                      </m:e>
                      <m:sub>
                        <m:r>
                          <a:rPr lang="en-US" altLang="zh-CN" i="1">
                            <a:latin typeface="Cambria Math"/>
                          </a:rPr>
                          <m:t>6</m:t>
                        </m:r>
                        <m:r>
                          <a:rPr lang="en-US" altLang="zh-CN" i="1">
                            <a:latin typeface="Cambria Math"/>
                          </a:rPr>
                          <m:t>𝑡</m:t>
                        </m:r>
                      </m:sub>
                      <m:sup>
                        <m:r>
                          <a:rPr lang="en-US" altLang="zh-CN" i="1">
                            <a:latin typeface="Cambria Math"/>
                          </a:rPr>
                          <m:t>∗</m:t>
                        </m:r>
                      </m:sup>
                    </m:sSubSup>
                    <m:r>
                      <a:rPr lang="en-US" altLang="zh-CN" i="1">
                        <a:latin typeface="Cambria Math"/>
                      </a:rPr>
                      <m:t>=</m:t>
                    </m:r>
                    <m:sSubSup>
                      <m:sSubSupPr>
                        <m:ctrlPr>
                          <a:rPr lang="zh-CN" altLang="zh-CN" i="1">
                            <a:latin typeface="Cambria Math"/>
                          </a:rPr>
                        </m:ctrlPr>
                      </m:sSubSupPr>
                      <m:e>
                        <m:r>
                          <a:rPr lang="en-US" altLang="zh-CN" i="1">
                            <a:latin typeface="Cambria Math"/>
                          </a:rPr>
                          <m:t>𝛽</m:t>
                        </m:r>
                      </m:e>
                      <m:sub>
                        <m:r>
                          <a:rPr lang="en-US" altLang="zh-CN" i="1">
                            <a:latin typeface="Cambria Math"/>
                          </a:rPr>
                          <m:t>0</m:t>
                        </m:r>
                      </m:sub>
                      <m:sup>
                        <m:r>
                          <a:rPr lang="en-US" altLang="zh-CN" i="1">
                            <a:latin typeface="Cambria Math"/>
                          </a:rPr>
                          <m:t>∗</m:t>
                        </m:r>
                      </m:sup>
                    </m:sSubSup>
                    <m:r>
                      <a:rPr lang="en-US" altLang="zh-CN" i="1">
                        <a:latin typeface="Cambria Math"/>
                      </a:rPr>
                      <m:t>+</m:t>
                    </m:r>
                    <m:sSub>
                      <m:sSubPr>
                        <m:ctrlPr>
                          <a:rPr lang="zh-CN" altLang="zh-CN" i="1">
                            <a:latin typeface="Cambria Math"/>
                          </a:rPr>
                        </m:ctrlPr>
                      </m:sSubPr>
                      <m:e>
                        <m:r>
                          <a:rPr lang="en-US" altLang="zh-CN" i="1">
                            <a:latin typeface="Cambria Math"/>
                          </a:rPr>
                          <m:t>𝛽</m:t>
                        </m:r>
                      </m:e>
                      <m:sub>
                        <m:r>
                          <a:rPr lang="en-US" altLang="zh-CN" i="1">
                            <a:latin typeface="Cambria Math"/>
                          </a:rPr>
                          <m:t>1</m:t>
                        </m:r>
                      </m:sub>
                    </m:sSub>
                    <m:sSubSup>
                      <m:sSubSupPr>
                        <m:ctrlPr>
                          <a:rPr lang="zh-CN" altLang="zh-CN" i="1">
                            <a:latin typeface="Cambria Math"/>
                          </a:rPr>
                        </m:ctrlPr>
                      </m:sSubSupPr>
                      <m:e>
                        <m:r>
                          <a:rPr lang="en-US" altLang="zh-CN" i="1">
                            <a:latin typeface="Cambria Math"/>
                          </a:rPr>
                          <m:t>𝑋</m:t>
                        </m:r>
                      </m:e>
                      <m:sub>
                        <m:r>
                          <a:rPr lang="en-US" altLang="zh-CN" i="1">
                            <a:latin typeface="Cambria Math"/>
                          </a:rPr>
                          <m:t>2</m:t>
                        </m:r>
                        <m:r>
                          <a:rPr lang="en-US" altLang="zh-CN" i="1">
                            <a:latin typeface="Cambria Math"/>
                          </a:rPr>
                          <m:t>𝑡</m:t>
                        </m:r>
                      </m:sub>
                      <m:sup>
                        <m:r>
                          <a:rPr lang="en-US" altLang="zh-CN" i="1">
                            <a:latin typeface="Cambria Math"/>
                          </a:rPr>
                          <m:t>∗</m:t>
                        </m:r>
                      </m:sup>
                    </m:sSubSup>
                    <m:r>
                      <a:rPr lang="en-US" altLang="zh-CN" i="1">
                        <a:latin typeface="Cambria Math"/>
                      </a:rPr>
                      <m:t>+</m:t>
                    </m:r>
                    <m:sSub>
                      <m:sSubPr>
                        <m:ctrlPr>
                          <a:rPr lang="zh-CN" altLang="zh-CN" i="1">
                            <a:latin typeface="Cambria Math"/>
                          </a:rPr>
                        </m:ctrlPr>
                      </m:sSubPr>
                      <m:e>
                        <m:r>
                          <a:rPr lang="en-US" altLang="zh-CN" i="1">
                            <a:latin typeface="Cambria Math"/>
                          </a:rPr>
                          <m:t>𝛽</m:t>
                        </m:r>
                      </m:e>
                      <m:sub>
                        <m:r>
                          <a:rPr lang="en-US" altLang="zh-CN" i="1">
                            <a:latin typeface="Cambria Math"/>
                          </a:rPr>
                          <m:t>2</m:t>
                        </m:r>
                      </m:sub>
                    </m:sSub>
                    <m:sSubSup>
                      <m:sSubSupPr>
                        <m:ctrlPr>
                          <a:rPr lang="zh-CN" altLang="zh-CN" i="1">
                            <a:latin typeface="Cambria Math"/>
                          </a:rPr>
                        </m:ctrlPr>
                      </m:sSubSupPr>
                      <m:e>
                        <m:r>
                          <a:rPr lang="en-US" altLang="zh-CN" i="1">
                            <a:latin typeface="Cambria Math"/>
                          </a:rPr>
                          <m:t>𝑋</m:t>
                        </m:r>
                      </m:e>
                      <m:sub>
                        <m:r>
                          <a:rPr lang="en-US" altLang="zh-CN" i="1">
                            <a:latin typeface="Cambria Math"/>
                          </a:rPr>
                          <m:t>3</m:t>
                        </m:r>
                        <m:r>
                          <a:rPr lang="en-US" altLang="zh-CN" i="1">
                            <a:latin typeface="Cambria Math"/>
                          </a:rPr>
                          <m:t>𝑡</m:t>
                        </m:r>
                      </m:sub>
                      <m:sup>
                        <m:r>
                          <a:rPr lang="en-US" altLang="zh-CN" i="1">
                            <a:latin typeface="Cambria Math"/>
                          </a:rPr>
                          <m:t>∗</m:t>
                        </m:r>
                      </m:sup>
                    </m:sSubSup>
                    <m:r>
                      <a:rPr lang="en-US" altLang="zh-CN" i="1">
                        <a:latin typeface="Cambria Math"/>
                      </a:rPr>
                      <m:t>+</m:t>
                    </m:r>
                    <m:sSub>
                      <m:sSubPr>
                        <m:ctrlPr>
                          <a:rPr lang="zh-CN" altLang="zh-CN" i="1">
                            <a:latin typeface="Cambria Math"/>
                          </a:rPr>
                        </m:ctrlPr>
                      </m:sSubPr>
                      <m:e>
                        <m:r>
                          <a:rPr lang="en-US" altLang="zh-CN" i="1">
                            <a:latin typeface="Cambria Math"/>
                          </a:rPr>
                          <m:t>𝛽</m:t>
                        </m:r>
                      </m:e>
                      <m:sub>
                        <m:r>
                          <a:rPr lang="en-US" altLang="zh-CN" i="1">
                            <a:latin typeface="Cambria Math"/>
                          </a:rPr>
                          <m:t>4</m:t>
                        </m:r>
                      </m:sub>
                    </m:sSub>
                    <m:sSubSup>
                      <m:sSubSupPr>
                        <m:ctrlPr>
                          <a:rPr lang="zh-CN" altLang="zh-CN" i="1">
                            <a:latin typeface="Cambria Math"/>
                          </a:rPr>
                        </m:ctrlPr>
                      </m:sSubSupPr>
                      <m:e>
                        <m:r>
                          <a:rPr lang="en-US" altLang="zh-CN" i="1">
                            <a:latin typeface="Cambria Math"/>
                          </a:rPr>
                          <m:t>𝑋</m:t>
                        </m:r>
                      </m:e>
                      <m:sub>
                        <m:r>
                          <a:rPr lang="en-US" altLang="zh-CN" i="1">
                            <a:latin typeface="Cambria Math"/>
                          </a:rPr>
                          <m:t>7</m:t>
                        </m:r>
                        <m:r>
                          <a:rPr lang="en-US" altLang="zh-CN" i="1">
                            <a:latin typeface="Cambria Math"/>
                          </a:rPr>
                          <m:t>𝑡</m:t>
                        </m:r>
                      </m:sub>
                      <m:sup>
                        <m:r>
                          <a:rPr lang="en-US" altLang="zh-CN" i="1">
                            <a:latin typeface="Cambria Math"/>
                          </a:rPr>
                          <m:t>∗</m:t>
                        </m:r>
                      </m:sup>
                    </m:sSubSup>
                    <m:r>
                      <a:rPr lang="en-US" altLang="zh-CN">
                        <a:latin typeface="Cambria Math"/>
                      </a:rPr>
                      <m:t>+</m:t>
                    </m:r>
                    <m:sSub>
                      <m:sSubPr>
                        <m:ctrlPr>
                          <a:rPr lang="zh-CN" altLang="zh-CN" i="1">
                            <a:latin typeface="Cambria Math"/>
                          </a:rPr>
                        </m:ctrlPr>
                      </m:sSubPr>
                      <m:e>
                        <m:r>
                          <m:rPr>
                            <m:sty m:val="p"/>
                          </m:rPr>
                          <a:rPr lang="en-US" altLang="zh-CN">
                            <a:latin typeface="Cambria Math"/>
                          </a:rPr>
                          <m:t>u</m:t>
                        </m:r>
                      </m:e>
                      <m:sub>
                        <m:r>
                          <a:rPr lang="en-US" altLang="zh-CN" i="1">
                            <a:latin typeface="Cambria Math"/>
                          </a:rPr>
                          <m:t>𝑡</m:t>
                        </m:r>
                      </m:sub>
                    </m:sSub>
                  </m:oMath>
                </a14:m>
                <a:r>
                  <a:rPr lang="en-US" altLang="zh-CN" dirty="0"/>
                  <a:t> </a:t>
                </a:r>
                <a:r>
                  <a:rPr lang="zh-CN" altLang="zh-CN" dirty="0"/>
                  <a:t>，</a:t>
                </a:r>
                <a14:m>
                  <m:oMath xmlns:m="http://schemas.openxmlformats.org/officeDocument/2006/math">
                    <m:sSubSup>
                      <m:sSubSupPr>
                        <m:ctrlPr>
                          <a:rPr lang="zh-CN" altLang="zh-CN" i="1">
                            <a:latin typeface="Cambria Math"/>
                          </a:rPr>
                        </m:ctrlPr>
                      </m:sSubSupPr>
                      <m:e>
                        <m:r>
                          <a:rPr lang="en-US" altLang="zh-CN" i="1">
                            <a:latin typeface="Cambria Math"/>
                          </a:rPr>
                          <m:t>𝛽</m:t>
                        </m:r>
                      </m:e>
                      <m:sub>
                        <m:r>
                          <a:rPr lang="en-US" altLang="zh-CN" i="1">
                            <a:latin typeface="Cambria Math"/>
                          </a:rPr>
                          <m:t>0</m:t>
                        </m:r>
                      </m:sub>
                      <m:sup>
                        <m:r>
                          <a:rPr lang="en-US" altLang="zh-CN" i="1">
                            <a:latin typeface="Cambria Math"/>
                          </a:rPr>
                          <m:t>∗</m:t>
                        </m:r>
                      </m:sup>
                    </m:sSubSup>
                    <m:r>
                      <a:rPr lang="en-US" altLang="zh-CN" i="1">
                        <a:latin typeface="Cambria Math"/>
                      </a:rPr>
                      <m:t>=</m:t>
                    </m:r>
                    <m:sSub>
                      <m:sSubPr>
                        <m:ctrlPr>
                          <a:rPr lang="zh-CN" altLang="zh-CN" i="1">
                            <a:latin typeface="Cambria Math"/>
                          </a:rPr>
                        </m:ctrlPr>
                      </m:sSubPr>
                      <m:e>
                        <m:r>
                          <a:rPr lang="en-US" altLang="zh-CN" i="1">
                            <a:latin typeface="Cambria Math"/>
                          </a:rPr>
                          <m:t>𝛽</m:t>
                        </m:r>
                      </m:e>
                      <m:sub>
                        <m:r>
                          <a:rPr lang="en-US" altLang="zh-CN" i="1">
                            <a:latin typeface="Cambria Math"/>
                          </a:rPr>
                          <m:t>0</m:t>
                        </m:r>
                      </m:sub>
                    </m:sSub>
                    <m:r>
                      <a:rPr lang="en-US" altLang="zh-CN" i="1">
                        <a:latin typeface="Cambria Math"/>
                      </a:rPr>
                      <m:t>(1−</m:t>
                    </m:r>
                    <m:r>
                      <m:rPr>
                        <m:sty m:val="p"/>
                      </m:rPr>
                      <a:rPr lang="en-US" altLang="zh-CN">
                        <a:latin typeface="Cambria Math"/>
                      </a:rPr>
                      <m:t>ρ</m:t>
                    </m:r>
                    <m:r>
                      <a:rPr lang="en-US" altLang="zh-CN" i="1">
                        <a:latin typeface="Cambria Math"/>
                      </a:rPr>
                      <m:t>)</m:t>
                    </m:r>
                  </m:oMath>
                </a14:m>
                <a:endParaRPr lang="en-US" altLang="zh-CN" dirty="0" smtClean="0"/>
              </a:p>
              <a:p>
                <a:endParaRPr lang="zh-CN" altLang="en-US"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rotWithShape="1">
                <a:blip r:embed="rId2" cstate="print"/>
                <a:stretch>
                  <a:fillRect t="-2291"/>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graphicFrame>
            <p:nvGraphicFramePr>
              <p:cNvPr id="4" name="表格 3"/>
              <p:cNvGraphicFramePr>
                <a:graphicFrameLocks noGrp="1"/>
              </p:cNvGraphicFramePr>
              <p:nvPr>
                <p:extLst>
                  <p:ext uri="{D42A27DB-BD31-4B8C-83A1-F6EECF244321}">
                    <p14:modId xmlns:p14="http://schemas.microsoft.com/office/powerpoint/2010/main" val="866195428"/>
                  </p:ext>
                </p:extLst>
              </p:nvPr>
            </p:nvGraphicFramePr>
            <p:xfrm>
              <a:off x="200850" y="3933056"/>
              <a:ext cx="8691630" cy="1908040"/>
            </p:xfrm>
            <a:graphic>
              <a:graphicData uri="http://schemas.openxmlformats.org/drawingml/2006/table">
                <a:tbl>
                  <a:tblPr firstRow="1" firstCol="1" bandRow="1">
                    <a:tableStyleId>{5C22544A-7EE6-4342-B048-85BDC9FD1C3A}</a:tableStyleId>
                  </a:tblPr>
                  <a:tblGrid>
                    <a:gridCol w="2896530"/>
                    <a:gridCol w="2897550"/>
                    <a:gridCol w="2897550"/>
                  </a:tblGrid>
                  <a:tr h="293733">
                    <a:tc>
                      <a:txBody>
                        <a:bodyPr/>
                        <a:lstStyle/>
                        <a:p>
                          <a:pPr algn="ctr">
                            <a:spcAft>
                              <a:spcPts val="0"/>
                            </a:spcAft>
                          </a:pPr>
                          <a:r>
                            <a:rPr lang="zh-CN" sz="1900" kern="100" dirty="0">
                              <a:solidFill>
                                <a:schemeClr val="tx2"/>
                              </a:solidFill>
                              <a:effectLst/>
                            </a:rPr>
                            <a:t>参数</a:t>
                          </a:r>
                          <a:endParaRPr lang="zh-CN" sz="1700" kern="100" dirty="0">
                            <a:solidFill>
                              <a:schemeClr val="tx2"/>
                            </a:solidFill>
                            <a:effectLst/>
                            <a:latin typeface="Calibri"/>
                            <a:ea typeface="宋体"/>
                            <a:cs typeface="Times New Roman"/>
                          </a:endParaRPr>
                        </a:p>
                      </a:txBody>
                      <a:tcPr marL="110150" marR="110150" marT="0" marB="0"/>
                    </a:tc>
                    <a:tc>
                      <a:txBody>
                        <a:bodyPr/>
                        <a:lstStyle/>
                        <a:p>
                          <a:pPr algn="ctr">
                            <a:spcAft>
                              <a:spcPts val="0"/>
                            </a:spcAft>
                          </a:pPr>
                          <a:r>
                            <a:rPr lang="zh-CN" sz="1900" kern="100">
                              <a:solidFill>
                                <a:schemeClr val="tx2"/>
                              </a:solidFill>
                              <a:effectLst/>
                            </a:rPr>
                            <a:t>参数估计值</a:t>
                          </a:r>
                          <a:endParaRPr lang="zh-CN" sz="1700" kern="100">
                            <a:solidFill>
                              <a:schemeClr val="tx2"/>
                            </a:solidFill>
                            <a:effectLst/>
                            <a:latin typeface="Calibri"/>
                            <a:ea typeface="宋体"/>
                            <a:cs typeface="Times New Roman"/>
                          </a:endParaRPr>
                        </a:p>
                      </a:txBody>
                      <a:tcPr marL="110150" marR="110150" marT="0" marB="0"/>
                    </a:tc>
                    <a:tc>
                      <a:txBody>
                        <a:bodyPr/>
                        <a:lstStyle/>
                        <a:p>
                          <a:pPr algn="ctr">
                            <a:spcAft>
                              <a:spcPts val="0"/>
                            </a:spcAft>
                          </a:pPr>
                          <a:r>
                            <a:rPr lang="zh-CN" sz="1900" kern="100">
                              <a:solidFill>
                                <a:schemeClr val="tx2"/>
                              </a:solidFill>
                              <a:effectLst/>
                            </a:rPr>
                            <a:t>参数置信区间</a:t>
                          </a:r>
                          <a:endParaRPr lang="zh-CN" sz="1700" kern="100">
                            <a:solidFill>
                              <a:schemeClr val="tx2"/>
                            </a:solidFill>
                            <a:effectLst/>
                            <a:latin typeface="Calibri"/>
                            <a:ea typeface="宋体"/>
                            <a:cs typeface="Times New Roman"/>
                          </a:endParaRPr>
                        </a:p>
                      </a:txBody>
                      <a:tcPr marL="110150" marR="110150" marT="0" marB="0"/>
                    </a:tc>
                  </a:tr>
                  <a:tr h="327084">
                    <a:tc>
                      <a:txBody>
                        <a:bodyPr/>
                        <a:lstStyle/>
                        <a:p>
                          <a:pPr algn="just">
                            <a:spcAft>
                              <a:spcPts val="0"/>
                            </a:spcAft>
                          </a:pPr>
                          <a14:m>
                            <m:oMathPara xmlns:m="http://schemas.openxmlformats.org/officeDocument/2006/math">
                              <m:oMathParaPr>
                                <m:jc m:val="centerGroup"/>
                              </m:oMathParaPr>
                              <m:oMath xmlns:m="http://schemas.openxmlformats.org/officeDocument/2006/math">
                                <m:sSubSup>
                                  <m:sSubSupPr>
                                    <m:ctrlPr>
                                      <a:rPr lang="zh-CN" sz="1900" i="1" kern="100" smtClean="0">
                                        <a:solidFill>
                                          <a:schemeClr val="tx2"/>
                                        </a:solidFill>
                                        <a:effectLst/>
                                        <a:latin typeface="Cambria Math"/>
                                      </a:rPr>
                                    </m:ctrlPr>
                                  </m:sSubSupPr>
                                  <m:e>
                                    <m:r>
                                      <a:rPr lang="en-US" sz="1900" kern="100">
                                        <a:solidFill>
                                          <a:schemeClr val="tx2"/>
                                        </a:solidFill>
                                        <a:effectLst/>
                                        <a:latin typeface="Cambria Math"/>
                                      </a:rPr>
                                      <m:t>𝛽</m:t>
                                    </m:r>
                                  </m:e>
                                  <m:sub>
                                    <m:r>
                                      <a:rPr lang="en-US" sz="1900" kern="100">
                                        <a:solidFill>
                                          <a:schemeClr val="tx2"/>
                                        </a:solidFill>
                                        <a:effectLst/>
                                        <a:latin typeface="Cambria Math"/>
                                      </a:rPr>
                                      <m:t>0</m:t>
                                    </m:r>
                                  </m:sub>
                                  <m:sup>
                                    <m:r>
                                      <a:rPr lang="en-US" sz="1900" kern="100">
                                        <a:solidFill>
                                          <a:schemeClr val="tx2"/>
                                        </a:solidFill>
                                        <a:effectLst/>
                                        <a:latin typeface="Cambria Math"/>
                                      </a:rPr>
                                      <m:t>∗</m:t>
                                    </m:r>
                                  </m:sup>
                                </m:sSubSup>
                              </m:oMath>
                            </m:oMathPara>
                          </a14:m>
                          <a:endParaRPr lang="zh-CN" sz="1700" kern="100">
                            <a:solidFill>
                              <a:schemeClr val="tx2"/>
                            </a:solidFill>
                            <a:effectLst/>
                            <a:latin typeface="Calibri"/>
                            <a:ea typeface="宋体"/>
                            <a:cs typeface="Times New Roman"/>
                          </a:endParaRPr>
                        </a:p>
                      </a:txBody>
                      <a:tcPr marL="110150" marR="110150" marT="0" marB="0"/>
                    </a:tc>
                    <a:tc>
                      <a:txBody>
                        <a:bodyPr/>
                        <a:lstStyle/>
                        <a:p>
                          <a:pPr algn="ctr">
                            <a:spcAft>
                              <a:spcPts val="0"/>
                            </a:spcAft>
                          </a:pPr>
                          <a:r>
                            <a:rPr lang="en-US" sz="1900" kern="100">
                              <a:solidFill>
                                <a:schemeClr val="tx2"/>
                              </a:solidFill>
                              <a:effectLst/>
                            </a:rPr>
                            <a:t>19.5760</a:t>
                          </a:r>
                          <a:endParaRPr lang="zh-CN" sz="1700" kern="100">
                            <a:solidFill>
                              <a:schemeClr val="tx2"/>
                            </a:solidFill>
                            <a:effectLst/>
                            <a:latin typeface="Calibri"/>
                            <a:ea typeface="宋体"/>
                            <a:cs typeface="Times New Roman"/>
                          </a:endParaRPr>
                        </a:p>
                      </a:txBody>
                      <a:tcPr marL="110150" marR="110150" marT="0" marB="0"/>
                    </a:tc>
                    <a:tc>
                      <a:txBody>
                        <a:bodyPr/>
                        <a:lstStyle/>
                        <a:p>
                          <a:pPr algn="ctr">
                            <a:spcAft>
                              <a:spcPts val="0"/>
                            </a:spcAft>
                          </a:pPr>
                          <a:r>
                            <a:rPr lang="en-US" sz="1900" kern="100">
                              <a:solidFill>
                                <a:schemeClr val="tx2"/>
                              </a:solidFill>
                              <a:effectLst/>
                            </a:rPr>
                            <a:t>[17.6768,21.4752]</a:t>
                          </a:r>
                          <a:endParaRPr lang="zh-CN" sz="1700" kern="100">
                            <a:solidFill>
                              <a:schemeClr val="tx2"/>
                            </a:solidFill>
                            <a:effectLst/>
                            <a:latin typeface="Calibri"/>
                            <a:ea typeface="宋体"/>
                            <a:cs typeface="Times New Roman"/>
                          </a:endParaRPr>
                        </a:p>
                      </a:txBody>
                      <a:tcPr marL="110150" marR="110150" marT="0" marB="0"/>
                    </a:tc>
                  </a:tr>
                  <a:tr h="322290">
                    <a:tc>
                      <a:txBody>
                        <a:bodyPr/>
                        <a:lstStyle/>
                        <a:p>
                          <a:pPr algn="just">
                            <a:spcAft>
                              <a:spcPts val="0"/>
                            </a:spcAft>
                          </a:pPr>
                          <a14:m>
                            <m:oMathPara xmlns:m="http://schemas.openxmlformats.org/officeDocument/2006/math">
                              <m:oMathParaPr>
                                <m:jc m:val="centerGroup"/>
                              </m:oMathParaPr>
                              <m:oMath xmlns:m="http://schemas.openxmlformats.org/officeDocument/2006/math">
                                <m:sSub>
                                  <m:sSubPr>
                                    <m:ctrlPr>
                                      <a:rPr lang="zh-CN" sz="1900" i="1" kern="100" smtClean="0">
                                        <a:solidFill>
                                          <a:schemeClr val="tx2"/>
                                        </a:solidFill>
                                        <a:effectLst/>
                                        <a:latin typeface="Cambria Math"/>
                                      </a:rPr>
                                    </m:ctrlPr>
                                  </m:sSubPr>
                                  <m:e>
                                    <m:r>
                                      <a:rPr lang="en-US" sz="1900" kern="100">
                                        <a:solidFill>
                                          <a:schemeClr val="tx2"/>
                                        </a:solidFill>
                                        <a:effectLst/>
                                        <a:latin typeface="Cambria Math"/>
                                      </a:rPr>
                                      <m:t>𝛽</m:t>
                                    </m:r>
                                  </m:e>
                                  <m:sub>
                                    <m:r>
                                      <a:rPr lang="en-US" sz="1900" kern="100">
                                        <a:solidFill>
                                          <a:schemeClr val="tx2"/>
                                        </a:solidFill>
                                        <a:effectLst/>
                                        <a:latin typeface="Cambria Math"/>
                                      </a:rPr>
                                      <m:t>1</m:t>
                                    </m:r>
                                  </m:sub>
                                </m:sSub>
                              </m:oMath>
                            </m:oMathPara>
                          </a14:m>
                          <a:endParaRPr lang="zh-CN" sz="1700" kern="100">
                            <a:solidFill>
                              <a:schemeClr val="tx2"/>
                            </a:solidFill>
                            <a:effectLst/>
                            <a:latin typeface="Calibri"/>
                            <a:ea typeface="宋体"/>
                            <a:cs typeface="Times New Roman"/>
                          </a:endParaRPr>
                        </a:p>
                      </a:txBody>
                      <a:tcPr marL="110150" marR="110150" marT="0" marB="0"/>
                    </a:tc>
                    <a:tc>
                      <a:txBody>
                        <a:bodyPr/>
                        <a:lstStyle/>
                        <a:p>
                          <a:pPr algn="ctr">
                            <a:spcAft>
                              <a:spcPts val="0"/>
                            </a:spcAft>
                          </a:pPr>
                          <a:r>
                            <a:rPr lang="en-US" sz="1900" kern="100">
                              <a:solidFill>
                                <a:schemeClr val="tx2"/>
                              </a:solidFill>
                              <a:effectLst/>
                            </a:rPr>
                            <a:t>0.0006698</a:t>
                          </a:r>
                          <a:endParaRPr lang="zh-CN" sz="1700" kern="100">
                            <a:solidFill>
                              <a:schemeClr val="tx2"/>
                            </a:solidFill>
                            <a:effectLst/>
                            <a:latin typeface="Calibri"/>
                            <a:ea typeface="宋体"/>
                            <a:cs typeface="Times New Roman"/>
                          </a:endParaRPr>
                        </a:p>
                      </a:txBody>
                      <a:tcPr marL="110150" marR="110150" marT="0" marB="0"/>
                    </a:tc>
                    <a:tc>
                      <a:txBody>
                        <a:bodyPr/>
                        <a:lstStyle/>
                        <a:p>
                          <a:pPr algn="ctr">
                            <a:spcAft>
                              <a:spcPts val="0"/>
                            </a:spcAft>
                          </a:pPr>
                          <a:r>
                            <a:rPr lang="en-US" sz="1900" kern="100">
                              <a:solidFill>
                                <a:schemeClr val="tx2"/>
                              </a:solidFill>
                              <a:effectLst/>
                            </a:rPr>
                            <a:t>[0.0006065,0.0007332]</a:t>
                          </a:r>
                          <a:endParaRPr lang="zh-CN" sz="1700" kern="100">
                            <a:solidFill>
                              <a:schemeClr val="tx2"/>
                            </a:solidFill>
                            <a:effectLst/>
                            <a:latin typeface="Calibri"/>
                            <a:ea typeface="宋体"/>
                            <a:cs typeface="Times New Roman"/>
                          </a:endParaRPr>
                        </a:p>
                      </a:txBody>
                      <a:tcPr marL="110150" marR="110150" marT="0" marB="0"/>
                    </a:tc>
                  </a:tr>
                  <a:tr h="323718">
                    <a:tc>
                      <a:txBody>
                        <a:bodyPr/>
                        <a:lstStyle/>
                        <a:p>
                          <a:pPr algn="just">
                            <a:spcAft>
                              <a:spcPts val="0"/>
                            </a:spcAft>
                          </a:pPr>
                          <a14:m>
                            <m:oMathPara xmlns:m="http://schemas.openxmlformats.org/officeDocument/2006/math">
                              <m:oMathParaPr>
                                <m:jc m:val="centerGroup"/>
                              </m:oMathParaPr>
                              <m:oMath xmlns:m="http://schemas.openxmlformats.org/officeDocument/2006/math">
                                <m:sSub>
                                  <m:sSubPr>
                                    <m:ctrlPr>
                                      <a:rPr lang="zh-CN" sz="1900" i="1" kern="100" smtClean="0">
                                        <a:solidFill>
                                          <a:schemeClr val="tx2"/>
                                        </a:solidFill>
                                        <a:effectLst/>
                                        <a:latin typeface="Cambria Math"/>
                                      </a:rPr>
                                    </m:ctrlPr>
                                  </m:sSubPr>
                                  <m:e>
                                    <m:r>
                                      <a:rPr lang="en-US" sz="1900" kern="100">
                                        <a:solidFill>
                                          <a:schemeClr val="tx2"/>
                                        </a:solidFill>
                                        <a:effectLst/>
                                        <a:latin typeface="Cambria Math"/>
                                      </a:rPr>
                                      <m:t>𝛽</m:t>
                                    </m:r>
                                  </m:e>
                                  <m:sub>
                                    <m:r>
                                      <a:rPr lang="en-US" sz="1900" kern="100">
                                        <a:solidFill>
                                          <a:schemeClr val="tx2"/>
                                        </a:solidFill>
                                        <a:effectLst/>
                                        <a:latin typeface="Cambria Math"/>
                                      </a:rPr>
                                      <m:t>3</m:t>
                                    </m:r>
                                  </m:sub>
                                </m:sSub>
                              </m:oMath>
                            </m:oMathPara>
                          </a14:m>
                          <a:endParaRPr lang="zh-CN" sz="1700" kern="100">
                            <a:solidFill>
                              <a:schemeClr val="tx2"/>
                            </a:solidFill>
                            <a:effectLst/>
                            <a:latin typeface="Calibri"/>
                            <a:ea typeface="宋体"/>
                            <a:cs typeface="Times New Roman"/>
                          </a:endParaRPr>
                        </a:p>
                      </a:txBody>
                      <a:tcPr marL="110150" marR="110150" marT="0" marB="0"/>
                    </a:tc>
                    <a:tc>
                      <a:txBody>
                        <a:bodyPr/>
                        <a:lstStyle/>
                        <a:p>
                          <a:pPr algn="ctr">
                            <a:spcAft>
                              <a:spcPts val="0"/>
                            </a:spcAft>
                          </a:pPr>
                          <a:r>
                            <a:rPr lang="en-US" sz="1900" kern="100">
                              <a:solidFill>
                                <a:schemeClr val="tx2"/>
                              </a:solidFill>
                              <a:effectLst/>
                            </a:rPr>
                            <a:t>-0.0001492</a:t>
                          </a:r>
                          <a:endParaRPr lang="zh-CN" sz="1700" kern="100">
                            <a:solidFill>
                              <a:schemeClr val="tx2"/>
                            </a:solidFill>
                            <a:effectLst/>
                            <a:latin typeface="Calibri"/>
                            <a:ea typeface="宋体"/>
                            <a:cs typeface="Times New Roman"/>
                          </a:endParaRPr>
                        </a:p>
                      </a:txBody>
                      <a:tcPr marL="110150" marR="110150" marT="0" marB="0"/>
                    </a:tc>
                    <a:tc>
                      <a:txBody>
                        <a:bodyPr/>
                        <a:lstStyle/>
                        <a:p>
                          <a:pPr algn="ctr">
                            <a:spcAft>
                              <a:spcPts val="0"/>
                            </a:spcAft>
                          </a:pPr>
                          <a:r>
                            <a:rPr lang="en-US" sz="1900" kern="100">
                              <a:solidFill>
                                <a:schemeClr val="tx2"/>
                              </a:solidFill>
                              <a:effectLst/>
                            </a:rPr>
                            <a:t>[-0.0001905-0.0001080]</a:t>
                          </a:r>
                          <a:endParaRPr lang="zh-CN" sz="1700" kern="100">
                            <a:solidFill>
                              <a:schemeClr val="tx2"/>
                            </a:solidFill>
                            <a:effectLst/>
                            <a:latin typeface="Calibri"/>
                            <a:ea typeface="宋体"/>
                            <a:cs typeface="Times New Roman"/>
                          </a:endParaRPr>
                        </a:p>
                      </a:txBody>
                      <a:tcPr marL="110150" marR="110150" marT="0" marB="0"/>
                    </a:tc>
                  </a:tr>
                  <a:tr h="322290">
                    <a:tc>
                      <a:txBody>
                        <a:bodyPr/>
                        <a:lstStyle/>
                        <a:p>
                          <a:pPr algn="just">
                            <a:spcAft>
                              <a:spcPts val="0"/>
                            </a:spcAft>
                          </a:pPr>
                          <a14:m>
                            <m:oMathPara xmlns:m="http://schemas.openxmlformats.org/officeDocument/2006/math">
                              <m:oMathParaPr>
                                <m:jc m:val="centerGroup"/>
                              </m:oMathParaPr>
                              <m:oMath xmlns:m="http://schemas.openxmlformats.org/officeDocument/2006/math">
                                <m:sSub>
                                  <m:sSubPr>
                                    <m:ctrlPr>
                                      <a:rPr lang="zh-CN" sz="1900" i="1" kern="100" smtClean="0">
                                        <a:solidFill>
                                          <a:schemeClr val="tx2"/>
                                        </a:solidFill>
                                        <a:effectLst/>
                                        <a:latin typeface="Cambria Math"/>
                                      </a:rPr>
                                    </m:ctrlPr>
                                  </m:sSubPr>
                                  <m:e>
                                    <m:r>
                                      <a:rPr lang="en-US" sz="1900" kern="100">
                                        <a:solidFill>
                                          <a:schemeClr val="tx2"/>
                                        </a:solidFill>
                                        <a:effectLst/>
                                        <a:latin typeface="Cambria Math"/>
                                      </a:rPr>
                                      <m:t>𝛽</m:t>
                                    </m:r>
                                  </m:e>
                                  <m:sub>
                                    <m:r>
                                      <a:rPr lang="en-US" sz="1900" kern="100">
                                        <a:solidFill>
                                          <a:schemeClr val="tx2"/>
                                        </a:solidFill>
                                        <a:effectLst/>
                                        <a:latin typeface="Cambria Math"/>
                                      </a:rPr>
                                      <m:t>4</m:t>
                                    </m:r>
                                  </m:sub>
                                </m:sSub>
                              </m:oMath>
                            </m:oMathPara>
                          </a14:m>
                          <a:endParaRPr lang="zh-CN" sz="1700" kern="100">
                            <a:solidFill>
                              <a:schemeClr val="tx2"/>
                            </a:solidFill>
                            <a:effectLst/>
                            <a:latin typeface="Calibri"/>
                            <a:ea typeface="宋体"/>
                            <a:cs typeface="Times New Roman"/>
                          </a:endParaRPr>
                        </a:p>
                      </a:txBody>
                      <a:tcPr marL="110150" marR="110150" marT="0" marB="0"/>
                    </a:tc>
                    <a:tc>
                      <a:txBody>
                        <a:bodyPr/>
                        <a:lstStyle/>
                        <a:p>
                          <a:pPr algn="ctr">
                            <a:spcAft>
                              <a:spcPts val="0"/>
                            </a:spcAft>
                          </a:pPr>
                          <a:r>
                            <a:rPr lang="en-US" sz="1900" kern="100">
                              <a:solidFill>
                                <a:schemeClr val="tx2"/>
                              </a:solidFill>
                              <a:effectLst/>
                            </a:rPr>
                            <a:t>0.09722</a:t>
                          </a:r>
                          <a:endParaRPr lang="zh-CN" sz="1700" kern="100">
                            <a:solidFill>
                              <a:schemeClr val="tx2"/>
                            </a:solidFill>
                            <a:effectLst/>
                            <a:latin typeface="Calibri"/>
                            <a:ea typeface="宋体"/>
                            <a:cs typeface="Times New Roman"/>
                          </a:endParaRPr>
                        </a:p>
                      </a:txBody>
                      <a:tcPr marL="110150" marR="110150" marT="0" marB="0"/>
                    </a:tc>
                    <a:tc>
                      <a:txBody>
                        <a:bodyPr/>
                        <a:lstStyle/>
                        <a:p>
                          <a:pPr algn="ctr">
                            <a:spcAft>
                              <a:spcPts val="0"/>
                            </a:spcAft>
                          </a:pPr>
                          <a:r>
                            <a:rPr lang="en-US" sz="1900" kern="100">
                              <a:solidFill>
                                <a:schemeClr val="tx2"/>
                              </a:solidFill>
                              <a:effectLst/>
                            </a:rPr>
                            <a:t>[0.07830,0.1161]</a:t>
                          </a:r>
                          <a:endParaRPr lang="zh-CN" sz="1700" kern="100">
                            <a:solidFill>
                              <a:schemeClr val="tx2"/>
                            </a:solidFill>
                            <a:effectLst/>
                            <a:latin typeface="Calibri"/>
                            <a:ea typeface="宋体"/>
                            <a:cs typeface="Times New Roman"/>
                          </a:endParaRPr>
                        </a:p>
                      </a:txBody>
                      <a:tcPr marL="110150" marR="110150" marT="0" marB="0"/>
                    </a:tc>
                  </a:tr>
                  <a:tr h="318925">
                    <a:tc gridSpan="3">
                      <a:txBody>
                        <a:bodyPr/>
                        <a:lstStyle/>
                        <a:p>
                          <a:pPr algn="ctr">
                            <a:spcAft>
                              <a:spcPts val="0"/>
                            </a:spcAft>
                          </a:pPr>
                          <a14:m>
                            <m:oMath xmlns:m="http://schemas.openxmlformats.org/officeDocument/2006/math">
                              <m:sSup>
                                <m:sSupPr>
                                  <m:ctrlPr>
                                    <a:rPr lang="zh-CN" sz="1900" i="1" kern="100" smtClean="0">
                                      <a:solidFill>
                                        <a:schemeClr val="tx2"/>
                                      </a:solidFill>
                                      <a:effectLst/>
                                      <a:latin typeface="Cambria Math"/>
                                    </a:rPr>
                                  </m:ctrlPr>
                                </m:sSupPr>
                                <m:e>
                                  <m:r>
                                    <a:rPr lang="en-US" sz="1900" kern="100">
                                      <a:solidFill>
                                        <a:schemeClr val="tx2"/>
                                      </a:solidFill>
                                      <a:effectLst/>
                                      <a:latin typeface="Cambria Math"/>
                                    </a:rPr>
                                    <m:t>𝑅</m:t>
                                  </m:r>
                                </m:e>
                                <m:sup>
                                  <m:r>
                                    <a:rPr lang="en-US" sz="1900" kern="100">
                                      <a:solidFill>
                                        <a:schemeClr val="tx2"/>
                                      </a:solidFill>
                                      <a:effectLst/>
                                      <a:latin typeface="Cambria Math"/>
                                    </a:rPr>
                                    <m:t>2</m:t>
                                  </m:r>
                                </m:sup>
                              </m:sSup>
                              <m:r>
                                <a:rPr lang="en-US" sz="1900" kern="100">
                                  <a:solidFill>
                                    <a:schemeClr val="tx2"/>
                                  </a:solidFill>
                                  <a:effectLst/>
                                  <a:latin typeface="Cambria Math"/>
                                </a:rPr>
                                <m:t>=0.9963</m:t>
                              </m:r>
                            </m:oMath>
                          </a14:m>
                          <a:r>
                            <a:rPr lang="en-US" sz="1900" kern="100" dirty="0">
                              <a:solidFill>
                                <a:schemeClr val="tx2"/>
                              </a:solidFill>
                              <a:effectLst/>
                            </a:rPr>
                            <a:t>,F=1800.90,p&lt;0.0001,</a:t>
                          </a:r>
                          <a14:m>
                            <m:oMath xmlns:m="http://schemas.openxmlformats.org/officeDocument/2006/math">
                              <m:sSup>
                                <m:sSupPr>
                                  <m:ctrlPr>
                                    <a:rPr lang="zh-CN" sz="1900" i="1" kern="100">
                                      <a:solidFill>
                                        <a:schemeClr val="tx2"/>
                                      </a:solidFill>
                                      <a:effectLst/>
                                      <a:latin typeface="Cambria Math"/>
                                    </a:rPr>
                                  </m:ctrlPr>
                                </m:sSupPr>
                                <m:e>
                                  <m:r>
                                    <a:rPr lang="en-US" sz="1900" kern="100">
                                      <a:solidFill>
                                        <a:schemeClr val="tx2"/>
                                      </a:solidFill>
                                      <a:effectLst/>
                                      <a:latin typeface="Cambria Math"/>
                                    </a:rPr>
                                    <m:t>𝑠</m:t>
                                  </m:r>
                                </m:e>
                                <m:sup>
                                  <m:r>
                                    <a:rPr lang="en-US" sz="1900" kern="100">
                                      <a:solidFill>
                                        <a:schemeClr val="tx2"/>
                                      </a:solidFill>
                                      <a:effectLst/>
                                      <a:latin typeface="Cambria Math"/>
                                    </a:rPr>
                                    <m:t>2</m:t>
                                  </m:r>
                                </m:sup>
                              </m:sSup>
                              <m:r>
                                <a:rPr lang="en-US" sz="1900" kern="100">
                                  <a:solidFill>
                                    <a:schemeClr val="tx2"/>
                                  </a:solidFill>
                                  <a:effectLst/>
                                  <a:latin typeface="Cambria Math"/>
                                </a:rPr>
                                <m:t>=3.6385</m:t>
                              </m:r>
                            </m:oMath>
                          </a14:m>
                          <a:endParaRPr lang="zh-CN" sz="1700" kern="100" dirty="0">
                            <a:solidFill>
                              <a:schemeClr val="tx2"/>
                            </a:solidFill>
                            <a:effectLst/>
                            <a:latin typeface="Calibri"/>
                            <a:ea typeface="宋体"/>
                            <a:cs typeface="Times New Roman"/>
                          </a:endParaRPr>
                        </a:p>
                      </a:txBody>
                      <a:tcPr marL="110150" marR="110150" marT="0" marB="0"/>
                    </a:tc>
                    <a:tc hMerge="1">
                      <a:txBody>
                        <a:bodyPr/>
                        <a:lstStyle/>
                        <a:p>
                          <a:endParaRPr lang="zh-CN" altLang="en-US"/>
                        </a:p>
                      </a:txBody>
                      <a:tcPr/>
                    </a:tc>
                    <a:tc hMerge="1">
                      <a:txBody>
                        <a:bodyPr/>
                        <a:lstStyle/>
                        <a:p>
                          <a:endParaRPr lang="zh-CN" altLang="en-US"/>
                        </a:p>
                      </a:txBody>
                      <a:tcPr/>
                    </a:tc>
                  </a:tr>
                </a:tbl>
              </a:graphicData>
            </a:graphic>
          </p:graphicFrame>
        </mc:Choice>
        <mc:Fallback xmlns="">
          <p:graphicFrame>
            <p:nvGraphicFramePr>
              <p:cNvPr id="4" name="表格 3"/>
              <p:cNvGraphicFramePr>
                <a:graphicFrameLocks noGrp="1"/>
              </p:cNvGraphicFramePr>
              <p:nvPr>
                <p:extLst>
                  <p:ext uri="{D42A27DB-BD31-4B8C-83A1-F6EECF244321}">
                    <p14:modId xmlns:p14="http://schemas.microsoft.com/office/powerpoint/2010/main" val="866195428"/>
                  </p:ext>
                </p:extLst>
              </p:nvPr>
            </p:nvGraphicFramePr>
            <p:xfrm>
              <a:off x="200850" y="3933056"/>
              <a:ext cx="8691630" cy="1908040"/>
            </p:xfrm>
            <a:graphic>
              <a:graphicData uri="http://schemas.openxmlformats.org/drawingml/2006/table">
                <a:tbl>
                  <a:tblPr firstRow="1" firstCol="1" bandRow="1">
                    <a:tableStyleId>{5C22544A-7EE6-4342-B048-85BDC9FD1C3A}</a:tableStyleId>
                  </a:tblPr>
                  <a:tblGrid>
                    <a:gridCol w="2896530"/>
                    <a:gridCol w="2897550"/>
                    <a:gridCol w="2897550"/>
                  </a:tblGrid>
                  <a:tr h="293733">
                    <a:tc>
                      <a:txBody>
                        <a:bodyPr/>
                        <a:lstStyle/>
                        <a:p>
                          <a:pPr algn="ctr">
                            <a:spcAft>
                              <a:spcPts val="0"/>
                            </a:spcAft>
                          </a:pPr>
                          <a:r>
                            <a:rPr lang="zh-CN" sz="1900" kern="100" dirty="0">
                              <a:solidFill>
                                <a:schemeClr val="tx2"/>
                              </a:solidFill>
                              <a:effectLst/>
                            </a:rPr>
                            <a:t>参数</a:t>
                          </a:r>
                          <a:endParaRPr lang="zh-CN" sz="1700" kern="100" dirty="0">
                            <a:solidFill>
                              <a:schemeClr val="tx2"/>
                            </a:solidFill>
                            <a:effectLst/>
                            <a:latin typeface="Calibri"/>
                            <a:ea typeface="宋体"/>
                            <a:cs typeface="Times New Roman"/>
                          </a:endParaRPr>
                        </a:p>
                      </a:txBody>
                      <a:tcPr marL="110150" marR="110150" marT="0" marB="0"/>
                    </a:tc>
                    <a:tc>
                      <a:txBody>
                        <a:bodyPr/>
                        <a:lstStyle/>
                        <a:p>
                          <a:pPr algn="ctr">
                            <a:spcAft>
                              <a:spcPts val="0"/>
                            </a:spcAft>
                          </a:pPr>
                          <a:r>
                            <a:rPr lang="zh-CN" sz="1900" kern="100">
                              <a:solidFill>
                                <a:schemeClr val="tx2"/>
                              </a:solidFill>
                              <a:effectLst/>
                            </a:rPr>
                            <a:t>参数估计值</a:t>
                          </a:r>
                          <a:endParaRPr lang="zh-CN" sz="1700" kern="100">
                            <a:solidFill>
                              <a:schemeClr val="tx2"/>
                            </a:solidFill>
                            <a:effectLst/>
                            <a:latin typeface="Calibri"/>
                            <a:ea typeface="宋体"/>
                            <a:cs typeface="Times New Roman"/>
                          </a:endParaRPr>
                        </a:p>
                      </a:txBody>
                      <a:tcPr marL="110150" marR="110150" marT="0" marB="0"/>
                    </a:tc>
                    <a:tc>
                      <a:txBody>
                        <a:bodyPr/>
                        <a:lstStyle/>
                        <a:p>
                          <a:pPr algn="ctr">
                            <a:spcAft>
                              <a:spcPts val="0"/>
                            </a:spcAft>
                          </a:pPr>
                          <a:r>
                            <a:rPr lang="zh-CN" sz="1900" kern="100">
                              <a:solidFill>
                                <a:schemeClr val="tx2"/>
                              </a:solidFill>
                              <a:effectLst/>
                            </a:rPr>
                            <a:t>参数置信区间</a:t>
                          </a:r>
                          <a:endParaRPr lang="zh-CN" sz="1700" kern="100">
                            <a:solidFill>
                              <a:schemeClr val="tx2"/>
                            </a:solidFill>
                            <a:effectLst/>
                            <a:latin typeface="Calibri"/>
                            <a:ea typeface="宋体"/>
                            <a:cs typeface="Times New Roman"/>
                          </a:endParaRPr>
                        </a:p>
                      </a:txBody>
                      <a:tcPr marL="110150" marR="110150" marT="0" marB="0"/>
                    </a:tc>
                  </a:tr>
                  <a:tr h="327084">
                    <a:tc>
                      <a:txBody>
                        <a:bodyPr/>
                        <a:lstStyle/>
                        <a:p>
                          <a:endParaRPr lang="zh-CN"/>
                        </a:p>
                      </a:txBody>
                      <a:tcPr marL="110150" marR="110150" marT="0" marB="0">
                        <a:blipFill rotWithShape="1">
                          <a:blip r:embed="rId3"/>
                          <a:stretch>
                            <a:fillRect l="-211" t="-116667" r="-200211" b="-424074"/>
                          </a:stretch>
                        </a:blipFill>
                      </a:tcPr>
                    </a:tc>
                    <a:tc>
                      <a:txBody>
                        <a:bodyPr/>
                        <a:lstStyle/>
                        <a:p>
                          <a:pPr algn="ctr">
                            <a:spcAft>
                              <a:spcPts val="0"/>
                            </a:spcAft>
                          </a:pPr>
                          <a:r>
                            <a:rPr lang="en-US" sz="1900" kern="100">
                              <a:solidFill>
                                <a:schemeClr val="tx2"/>
                              </a:solidFill>
                              <a:effectLst/>
                            </a:rPr>
                            <a:t>19.5760</a:t>
                          </a:r>
                          <a:endParaRPr lang="zh-CN" sz="1700" kern="100">
                            <a:solidFill>
                              <a:schemeClr val="tx2"/>
                            </a:solidFill>
                            <a:effectLst/>
                            <a:latin typeface="Calibri"/>
                            <a:ea typeface="宋体"/>
                            <a:cs typeface="Times New Roman"/>
                          </a:endParaRPr>
                        </a:p>
                      </a:txBody>
                      <a:tcPr marL="110150" marR="110150" marT="0" marB="0"/>
                    </a:tc>
                    <a:tc>
                      <a:txBody>
                        <a:bodyPr/>
                        <a:lstStyle/>
                        <a:p>
                          <a:pPr algn="ctr">
                            <a:spcAft>
                              <a:spcPts val="0"/>
                            </a:spcAft>
                          </a:pPr>
                          <a:r>
                            <a:rPr lang="en-US" sz="1900" kern="100">
                              <a:solidFill>
                                <a:schemeClr val="tx2"/>
                              </a:solidFill>
                              <a:effectLst/>
                            </a:rPr>
                            <a:t>[17.6768,21.4752]</a:t>
                          </a:r>
                          <a:endParaRPr lang="zh-CN" sz="1700" kern="100">
                            <a:solidFill>
                              <a:schemeClr val="tx2"/>
                            </a:solidFill>
                            <a:effectLst/>
                            <a:latin typeface="Calibri"/>
                            <a:ea typeface="宋体"/>
                            <a:cs typeface="Times New Roman"/>
                          </a:endParaRPr>
                        </a:p>
                      </a:txBody>
                      <a:tcPr marL="110150" marR="110150" marT="0" marB="0"/>
                    </a:tc>
                  </a:tr>
                  <a:tr h="322290">
                    <a:tc>
                      <a:txBody>
                        <a:bodyPr/>
                        <a:lstStyle/>
                        <a:p>
                          <a:endParaRPr lang="zh-CN"/>
                        </a:p>
                      </a:txBody>
                      <a:tcPr marL="110150" marR="110150" marT="0" marB="0">
                        <a:blipFill rotWithShape="1">
                          <a:blip r:embed="rId3"/>
                          <a:stretch>
                            <a:fillRect l="-211" t="-220755" r="-200211" b="-332075"/>
                          </a:stretch>
                        </a:blipFill>
                      </a:tcPr>
                    </a:tc>
                    <a:tc>
                      <a:txBody>
                        <a:bodyPr/>
                        <a:lstStyle/>
                        <a:p>
                          <a:pPr algn="ctr">
                            <a:spcAft>
                              <a:spcPts val="0"/>
                            </a:spcAft>
                          </a:pPr>
                          <a:r>
                            <a:rPr lang="en-US" sz="1900" kern="100">
                              <a:solidFill>
                                <a:schemeClr val="tx2"/>
                              </a:solidFill>
                              <a:effectLst/>
                            </a:rPr>
                            <a:t>0.0006698</a:t>
                          </a:r>
                          <a:endParaRPr lang="zh-CN" sz="1700" kern="100">
                            <a:solidFill>
                              <a:schemeClr val="tx2"/>
                            </a:solidFill>
                            <a:effectLst/>
                            <a:latin typeface="Calibri"/>
                            <a:ea typeface="宋体"/>
                            <a:cs typeface="Times New Roman"/>
                          </a:endParaRPr>
                        </a:p>
                      </a:txBody>
                      <a:tcPr marL="110150" marR="110150" marT="0" marB="0"/>
                    </a:tc>
                    <a:tc>
                      <a:txBody>
                        <a:bodyPr/>
                        <a:lstStyle/>
                        <a:p>
                          <a:pPr algn="ctr">
                            <a:spcAft>
                              <a:spcPts val="0"/>
                            </a:spcAft>
                          </a:pPr>
                          <a:r>
                            <a:rPr lang="en-US" sz="1900" kern="100">
                              <a:solidFill>
                                <a:schemeClr val="tx2"/>
                              </a:solidFill>
                              <a:effectLst/>
                            </a:rPr>
                            <a:t>[0.0006065,0.0007332]</a:t>
                          </a:r>
                          <a:endParaRPr lang="zh-CN" sz="1700" kern="100">
                            <a:solidFill>
                              <a:schemeClr val="tx2"/>
                            </a:solidFill>
                            <a:effectLst/>
                            <a:latin typeface="Calibri"/>
                            <a:ea typeface="宋体"/>
                            <a:cs typeface="Times New Roman"/>
                          </a:endParaRPr>
                        </a:p>
                      </a:txBody>
                      <a:tcPr marL="110150" marR="110150" marT="0" marB="0"/>
                    </a:tc>
                  </a:tr>
                  <a:tr h="323718">
                    <a:tc>
                      <a:txBody>
                        <a:bodyPr/>
                        <a:lstStyle/>
                        <a:p>
                          <a:endParaRPr lang="zh-CN"/>
                        </a:p>
                      </a:txBody>
                      <a:tcPr marL="110150" marR="110150" marT="0" marB="0">
                        <a:blipFill rotWithShape="1">
                          <a:blip r:embed="rId3"/>
                          <a:stretch>
                            <a:fillRect l="-211" t="-320755" r="-200211" b="-232075"/>
                          </a:stretch>
                        </a:blipFill>
                      </a:tcPr>
                    </a:tc>
                    <a:tc>
                      <a:txBody>
                        <a:bodyPr/>
                        <a:lstStyle/>
                        <a:p>
                          <a:pPr algn="ctr">
                            <a:spcAft>
                              <a:spcPts val="0"/>
                            </a:spcAft>
                          </a:pPr>
                          <a:r>
                            <a:rPr lang="en-US" sz="1900" kern="100">
                              <a:solidFill>
                                <a:schemeClr val="tx2"/>
                              </a:solidFill>
                              <a:effectLst/>
                            </a:rPr>
                            <a:t>-0.0001492</a:t>
                          </a:r>
                          <a:endParaRPr lang="zh-CN" sz="1700" kern="100">
                            <a:solidFill>
                              <a:schemeClr val="tx2"/>
                            </a:solidFill>
                            <a:effectLst/>
                            <a:latin typeface="Calibri"/>
                            <a:ea typeface="宋体"/>
                            <a:cs typeface="Times New Roman"/>
                          </a:endParaRPr>
                        </a:p>
                      </a:txBody>
                      <a:tcPr marL="110150" marR="110150" marT="0" marB="0"/>
                    </a:tc>
                    <a:tc>
                      <a:txBody>
                        <a:bodyPr/>
                        <a:lstStyle/>
                        <a:p>
                          <a:pPr algn="ctr">
                            <a:spcAft>
                              <a:spcPts val="0"/>
                            </a:spcAft>
                          </a:pPr>
                          <a:r>
                            <a:rPr lang="en-US" sz="1900" kern="100">
                              <a:solidFill>
                                <a:schemeClr val="tx2"/>
                              </a:solidFill>
                              <a:effectLst/>
                            </a:rPr>
                            <a:t>[-0.0001905-0.0001080]</a:t>
                          </a:r>
                          <a:endParaRPr lang="zh-CN" sz="1700" kern="100">
                            <a:solidFill>
                              <a:schemeClr val="tx2"/>
                            </a:solidFill>
                            <a:effectLst/>
                            <a:latin typeface="Calibri"/>
                            <a:ea typeface="宋体"/>
                            <a:cs typeface="Times New Roman"/>
                          </a:endParaRPr>
                        </a:p>
                      </a:txBody>
                      <a:tcPr marL="110150" marR="110150" marT="0" marB="0"/>
                    </a:tc>
                  </a:tr>
                  <a:tr h="322290">
                    <a:tc>
                      <a:txBody>
                        <a:bodyPr/>
                        <a:lstStyle/>
                        <a:p>
                          <a:endParaRPr lang="zh-CN"/>
                        </a:p>
                      </a:txBody>
                      <a:tcPr marL="110150" marR="110150" marT="0" marB="0">
                        <a:blipFill rotWithShape="1">
                          <a:blip r:embed="rId3"/>
                          <a:stretch>
                            <a:fillRect l="-211" t="-420755" r="-200211" b="-132075"/>
                          </a:stretch>
                        </a:blipFill>
                      </a:tcPr>
                    </a:tc>
                    <a:tc>
                      <a:txBody>
                        <a:bodyPr/>
                        <a:lstStyle/>
                        <a:p>
                          <a:pPr algn="ctr">
                            <a:spcAft>
                              <a:spcPts val="0"/>
                            </a:spcAft>
                          </a:pPr>
                          <a:r>
                            <a:rPr lang="en-US" sz="1900" kern="100">
                              <a:solidFill>
                                <a:schemeClr val="tx2"/>
                              </a:solidFill>
                              <a:effectLst/>
                            </a:rPr>
                            <a:t>0.09722</a:t>
                          </a:r>
                          <a:endParaRPr lang="zh-CN" sz="1700" kern="100">
                            <a:solidFill>
                              <a:schemeClr val="tx2"/>
                            </a:solidFill>
                            <a:effectLst/>
                            <a:latin typeface="Calibri"/>
                            <a:ea typeface="宋体"/>
                            <a:cs typeface="Times New Roman"/>
                          </a:endParaRPr>
                        </a:p>
                      </a:txBody>
                      <a:tcPr marL="110150" marR="110150" marT="0" marB="0"/>
                    </a:tc>
                    <a:tc>
                      <a:txBody>
                        <a:bodyPr/>
                        <a:lstStyle/>
                        <a:p>
                          <a:pPr algn="ctr">
                            <a:spcAft>
                              <a:spcPts val="0"/>
                            </a:spcAft>
                          </a:pPr>
                          <a:r>
                            <a:rPr lang="en-US" sz="1900" kern="100">
                              <a:solidFill>
                                <a:schemeClr val="tx2"/>
                              </a:solidFill>
                              <a:effectLst/>
                            </a:rPr>
                            <a:t>[0.07830,0.1161]</a:t>
                          </a:r>
                          <a:endParaRPr lang="zh-CN" sz="1700" kern="100">
                            <a:solidFill>
                              <a:schemeClr val="tx2"/>
                            </a:solidFill>
                            <a:effectLst/>
                            <a:latin typeface="Calibri"/>
                            <a:ea typeface="宋体"/>
                            <a:cs typeface="Times New Roman"/>
                          </a:endParaRPr>
                        </a:p>
                      </a:txBody>
                      <a:tcPr marL="110150" marR="110150" marT="0" marB="0"/>
                    </a:tc>
                  </a:tr>
                  <a:tr h="318925">
                    <a:tc gridSpan="3">
                      <a:txBody>
                        <a:bodyPr/>
                        <a:lstStyle/>
                        <a:p>
                          <a:endParaRPr lang="zh-CN"/>
                        </a:p>
                      </a:txBody>
                      <a:tcPr marL="110150" marR="110150" marT="0" marB="0">
                        <a:blipFill rotWithShape="1">
                          <a:blip r:embed="rId3"/>
                          <a:stretch>
                            <a:fillRect l="-70" t="-530769" b="-34615"/>
                          </a:stretch>
                        </a:blipFill>
                      </a:tcPr>
                    </a:tc>
                    <a:tc hMerge="1">
                      <a:txBody>
                        <a:bodyPr/>
                        <a:lstStyle/>
                        <a:p>
                          <a:endParaRPr lang="zh-CN" altLang="en-US"/>
                        </a:p>
                      </a:txBody>
                      <a:tcPr/>
                    </a:tc>
                    <a:tc hMerge="1">
                      <a:txBody>
                        <a:bodyPr/>
                        <a:lstStyle/>
                        <a:p>
                          <a:endParaRPr lang="zh-CN" altLang="en-US"/>
                        </a:p>
                      </a:txBody>
                      <a:tcPr/>
                    </a:tc>
                  </a:tr>
                </a:tbl>
              </a:graphicData>
            </a:graphic>
          </p:graphicFrame>
        </mc:Fallback>
      </mc:AlternateContent>
    </p:spTree>
    <p:extLst>
      <p:ext uri="{BB962C8B-B14F-4D97-AF65-F5344CB8AC3E}">
        <p14:creationId xmlns:p14="http://schemas.microsoft.com/office/powerpoint/2010/main" val="33722066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1000"/>
                                        <p:tgtEl>
                                          <p:spTgt spid="4"/>
                                        </p:tgtEl>
                                      </p:cBhvr>
                                    </p:animEffect>
                                    <p:anim calcmode="lin" valueType="num">
                                      <p:cBhvr>
                                        <p:cTn id="21" dur="1000" fill="hold"/>
                                        <p:tgtEl>
                                          <p:spTgt spid="4"/>
                                        </p:tgtEl>
                                        <p:attrNameLst>
                                          <p:attrName>ppt_x</p:attrName>
                                        </p:attrNameLst>
                                      </p:cBhvr>
                                      <p:tavLst>
                                        <p:tav tm="0">
                                          <p:val>
                                            <p:strVal val="#ppt_x"/>
                                          </p:val>
                                        </p:tav>
                                        <p:tav tm="100000">
                                          <p:val>
                                            <p:strVal val="#ppt_x"/>
                                          </p:val>
                                        </p:tav>
                                      </p:tavLst>
                                    </p:anim>
                                    <p:anim calcmode="lin" valueType="num">
                                      <p:cBhvr>
                                        <p:cTn id="22"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回归模型（</a:t>
            </a:r>
            <a:r>
              <a:rPr lang="en-US" altLang="zh-CN" dirty="0"/>
              <a:t>2</a:t>
            </a:r>
            <a:r>
              <a:rPr lang="zh-CN" altLang="en-US" dirty="0"/>
              <a:t>）</a:t>
            </a:r>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lstStyle/>
              <a:p>
                <a:r>
                  <a:rPr lang="zh-CN" altLang="zh-CN" dirty="0"/>
                  <a:t>当然，我们还得对这个模型再做一次自相关检验，及诊断随机误差</a:t>
                </a:r>
                <a14:m>
                  <m:oMath xmlns:m="http://schemas.openxmlformats.org/officeDocument/2006/math">
                    <m:sSub>
                      <m:sSubPr>
                        <m:ctrlPr>
                          <a:rPr lang="zh-CN" altLang="zh-CN" i="1">
                            <a:latin typeface="Cambria Math"/>
                          </a:rPr>
                        </m:ctrlPr>
                      </m:sSubPr>
                      <m:e>
                        <m:r>
                          <m:rPr>
                            <m:sty m:val="p"/>
                          </m:rPr>
                          <a:rPr lang="en-US" altLang="zh-CN">
                            <a:latin typeface="Cambria Math"/>
                          </a:rPr>
                          <m:t>u</m:t>
                        </m:r>
                      </m:e>
                      <m:sub>
                        <m:r>
                          <a:rPr lang="en-US" altLang="zh-CN" i="1">
                            <a:latin typeface="Cambria Math"/>
                          </a:rPr>
                          <m:t>𝑡</m:t>
                        </m:r>
                      </m:sub>
                    </m:sSub>
                  </m:oMath>
                </a14:m>
                <a:r>
                  <a:rPr lang="zh-CN" altLang="zh-CN" dirty="0"/>
                  <a:t>是否还存在自相关，通过残差项计算得出</a:t>
                </a:r>
                <a:r>
                  <a:rPr lang="en-US" altLang="zh-CN" dirty="0"/>
                  <a:t>DW=2.12796</a:t>
                </a:r>
                <a:r>
                  <a:rPr lang="zh-CN" altLang="zh-CN" dirty="0"/>
                  <a:t>，对于显著水平</a:t>
                </a:r>
                <a14:m>
                  <m:oMath xmlns:m="http://schemas.openxmlformats.org/officeDocument/2006/math">
                    <m:r>
                      <m:rPr>
                        <m:sty m:val="p"/>
                      </m:rPr>
                      <a:rPr lang="en-US" altLang="zh-CN">
                        <a:latin typeface="Cambria Math"/>
                      </a:rPr>
                      <m:t>α</m:t>
                    </m:r>
                    <m:r>
                      <a:rPr lang="en-US" altLang="zh-CN">
                        <a:latin typeface="Cambria Math"/>
                      </a:rPr>
                      <m:t>=0.05</m:t>
                    </m:r>
                    <m:r>
                      <a:rPr lang="zh-CN" altLang="zh-CN">
                        <a:latin typeface="Cambria Math"/>
                      </a:rPr>
                      <m:t>，</m:t>
                    </m:r>
                    <m:r>
                      <m:rPr>
                        <m:sty m:val="p"/>
                      </m:rPr>
                      <a:rPr lang="en-US" altLang="zh-CN">
                        <a:latin typeface="Cambria Math"/>
                      </a:rPr>
                      <m:t>n</m:t>
                    </m:r>
                    <m:r>
                      <a:rPr lang="en-US" altLang="zh-CN">
                        <a:latin typeface="Cambria Math"/>
                      </a:rPr>
                      <m:t>=24</m:t>
                    </m:r>
                    <m:r>
                      <a:rPr lang="zh-CN" altLang="zh-CN">
                        <a:latin typeface="Cambria Math"/>
                      </a:rPr>
                      <m:t>，</m:t>
                    </m:r>
                    <m:r>
                      <m:rPr>
                        <m:sty m:val="p"/>
                      </m:rPr>
                      <a:rPr lang="en-US" altLang="zh-CN">
                        <a:latin typeface="Cambria Math"/>
                      </a:rPr>
                      <m:t>k</m:t>
                    </m:r>
                    <m:r>
                      <a:rPr lang="en-US" altLang="zh-CN">
                        <a:latin typeface="Cambria Math"/>
                      </a:rPr>
                      <m:t>=4</m:t>
                    </m:r>
                  </m:oMath>
                </a14:m>
                <a:r>
                  <a:rPr lang="zh-CN" altLang="zh-CN" dirty="0"/>
                  <a:t>，查</a:t>
                </a:r>
                <a:r>
                  <a:rPr lang="en-US" altLang="zh-CN" dirty="0"/>
                  <a:t>D-W</a:t>
                </a:r>
                <a:r>
                  <a:rPr lang="zh-CN" altLang="zh-CN" dirty="0"/>
                  <a:t>分布表，得到检验的临界值</a:t>
                </a:r>
                <a14:m>
                  <m:oMath xmlns:m="http://schemas.openxmlformats.org/officeDocument/2006/math">
                    <m:sSub>
                      <m:sSubPr>
                        <m:ctrlPr>
                          <a:rPr lang="zh-CN" altLang="zh-CN" i="1">
                            <a:latin typeface="Cambria Math"/>
                          </a:rPr>
                        </m:ctrlPr>
                      </m:sSubPr>
                      <m:e>
                        <m:r>
                          <a:rPr lang="en-US" altLang="zh-CN" i="1">
                            <a:latin typeface="Cambria Math"/>
                          </a:rPr>
                          <m:t>𝑑</m:t>
                        </m:r>
                      </m:e>
                      <m:sub>
                        <m:r>
                          <a:rPr lang="en-US" altLang="zh-CN" i="1">
                            <a:latin typeface="Cambria Math"/>
                          </a:rPr>
                          <m:t>𝑙</m:t>
                        </m:r>
                      </m:sub>
                    </m:sSub>
                    <m:r>
                      <a:rPr lang="en-US" altLang="zh-CN" i="1">
                        <a:latin typeface="Cambria Math"/>
                      </a:rPr>
                      <m:t>=</m:t>
                    </m:r>
                    <m:r>
                      <a:rPr lang="en-US" altLang="zh-CN">
                        <a:latin typeface="Cambria Math"/>
                      </a:rPr>
                      <m:t>1.10100,</m:t>
                    </m:r>
                    <m:sSub>
                      <m:sSubPr>
                        <m:ctrlPr>
                          <a:rPr lang="zh-CN" altLang="zh-CN" i="1">
                            <a:latin typeface="Cambria Math"/>
                          </a:rPr>
                        </m:ctrlPr>
                      </m:sSubPr>
                      <m:e>
                        <m:r>
                          <a:rPr lang="en-US" altLang="zh-CN" i="1">
                            <a:latin typeface="Cambria Math"/>
                          </a:rPr>
                          <m:t>𝑑</m:t>
                        </m:r>
                      </m:e>
                      <m:sub>
                        <m:r>
                          <a:rPr lang="en-US" altLang="zh-CN" i="1">
                            <a:latin typeface="Cambria Math"/>
                          </a:rPr>
                          <m:t>𝑢</m:t>
                        </m:r>
                      </m:sub>
                    </m:sSub>
                    <m:r>
                      <a:rPr lang="en-US" altLang="zh-CN" i="1">
                        <a:latin typeface="Cambria Math"/>
                      </a:rPr>
                      <m:t>=</m:t>
                    </m:r>
                    <m:r>
                      <a:rPr lang="en-US" altLang="zh-CN">
                        <a:latin typeface="Cambria Math"/>
                      </a:rPr>
                      <m:t>1.65649</m:t>
                    </m:r>
                  </m:oMath>
                </a14:m>
                <a:r>
                  <a:rPr lang="en-US" altLang="zh-CN" dirty="0"/>
                  <a:t>,</a:t>
                </a:r>
                <a:r>
                  <a:rPr lang="zh-CN" altLang="zh-CN" dirty="0"/>
                  <a:t>可知</a:t>
                </a:r>
                <a14:m>
                  <m:oMath xmlns:m="http://schemas.openxmlformats.org/officeDocument/2006/math">
                    <m:sSub>
                      <m:sSubPr>
                        <m:ctrlPr>
                          <a:rPr lang="zh-CN" altLang="zh-CN" i="1">
                            <a:latin typeface="Cambria Math"/>
                          </a:rPr>
                        </m:ctrlPr>
                      </m:sSubPr>
                      <m:e>
                        <m:r>
                          <a:rPr lang="en-US" altLang="zh-CN" i="1">
                            <a:latin typeface="Cambria Math"/>
                          </a:rPr>
                          <m:t>𝑑</m:t>
                        </m:r>
                      </m:e>
                      <m:sub>
                        <m:r>
                          <a:rPr lang="en-US" altLang="zh-CN" i="1">
                            <a:latin typeface="Cambria Math"/>
                          </a:rPr>
                          <m:t>𝑢</m:t>
                        </m:r>
                      </m:sub>
                    </m:sSub>
                    <m:r>
                      <a:rPr lang="en-US" altLang="zh-CN" i="1">
                        <a:latin typeface="Cambria Math"/>
                      </a:rPr>
                      <m:t>&lt;</m:t>
                    </m:r>
                    <m:r>
                      <m:rPr>
                        <m:sty m:val="p"/>
                      </m:rPr>
                      <a:rPr lang="en-US" altLang="zh-CN">
                        <a:latin typeface="Cambria Math"/>
                      </a:rPr>
                      <m:t>DW</m:t>
                    </m:r>
                    <m:r>
                      <a:rPr lang="en-US" altLang="zh-CN">
                        <a:latin typeface="Cambria Math"/>
                      </a:rPr>
                      <m:t>&lt;4</m:t>
                    </m:r>
                    <m:r>
                      <a:rPr lang="en-US" altLang="zh-CN" i="1">
                        <a:latin typeface="Cambria Math"/>
                      </a:rPr>
                      <m:t>−</m:t>
                    </m:r>
                    <m:sSub>
                      <m:sSubPr>
                        <m:ctrlPr>
                          <a:rPr lang="zh-CN" altLang="zh-CN" i="1">
                            <a:latin typeface="Cambria Math"/>
                          </a:rPr>
                        </m:ctrlPr>
                      </m:sSubPr>
                      <m:e>
                        <m:r>
                          <a:rPr lang="en-US" altLang="zh-CN" i="1">
                            <a:latin typeface="Cambria Math"/>
                          </a:rPr>
                          <m:t>𝑑</m:t>
                        </m:r>
                      </m:e>
                      <m:sub>
                        <m:r>
                          <a:rPr lang="en-US" altLang="zh-CN" i="1">
                            <a:latin typeface="Cambria Math"/>
                          </a:rPr>
                          <m:t>𝑢</m:t>
                        </m:r>
                      </m:sub>
                    </m:sSub>
                  </m:oMath>
                </a14:m>
                <a:r>
                  <a:rPr lang="zh-CN" altLang="zh-CN" dirty="0"/>
                  <a:t>，可以认为不存在自相关，下面是</a:t>
                </a:r>
                <a14:m>
                  <m:oMath xmlns:m="http://schemas.openxmlformats.org/officeDocument/2006/math">
                    <m:sSub>
                      <m:sSubPr>
                        <m:ctrlPr>
                          <a:rPr lang="zh-CN" altLang="zh-CN" i="1">
                            <a:latin typeface="Cambria Math"/>
                          </a:rPr>
                        </m:ctrlPr>
                      </m:sSubPr>
                      <m:e>
                        <m:r>
                          <m:rPr>
                            <m:sty m:val="p"/>
                          </m:rPr>
                          <a:rPr lang="en-US" altLang="zh-CN">
                            <a:latin typeface="Cambria Math"/>
                          </a:rPr>
                          <m:t>u</m:t>
                        </m:r>
                      </m:e>
                      <m:sub>
                        <m:r>
                          <a:rPr lang="en-US" altLang="zh-CN" i="1">
                            <a:latin typeface="Cambria Math"/>
                          </a:rPr>
                          <m:t>𝑡</m:t>
                        </m:r>
                      </m:sub>
                    </m:sSub>
                    <m:r>
                      <a:rPr lang="en-US" altLang="zh-CN" i="1">
                        <a:latin typeface="Cambria Math"/>
                      </a:rPr>
                      <m:t>−</m:t>
                    </m:r>
                    <m:sSub>
                      <m:sSubPr>
                        <m:ctrlPr>
                          <a:rPr lang="zh-CN" altLang="zh-CN" i="1">
                            <a:latin typeface="Cambria Math"/>
                          </a:rPr>
                        </m:ctrlPr>
                      </m:sSubPr>
                      <m:e>
                        <m:r>
                          <m:rPr>
                            <m:sty m:val="p"/>
                          </m:rPr>
                          <a:rPr lang="en-US" altLang="zh-CN">
                            <a:latin typeface="Cambria Math"/>
                          </a:rPr>
                          <m:t>u</m:t>
                        </m:r>
                      </m:e>
                      <m:sub>
                        <m:r>
                          <a:rPr lang="en-US" altLang="zh-CN" i="1">
                            <a:latin typeface="Cambria Math"/>
                          </a:rPr>
                          <m:t>𝑡</m:t>
                        </m:r>
                        <m:r>
                          <a:rPr lang="en-US" altLang="zh-CN" i="1">
                            <a:latin typeface="Cambria Math"/>
                          </a:rPr>
                          <m:t>−</m:t>
                        </m:r>
                        <m:r>
                          <a:rPr lang="en-US" altLang="zh-CN">
                            <a:latin typeface="Cambria Math"/>
                          </a:rPr>
                          <m:t>1</m:t>
                        </m:r>
                      </m:sub>
                    </m:sSub>
                  </m:oMath>
                </a14:m>
                <a:r>
                  <a:rPr lang="zh-CN" altLang="zh-CN" dirty="0"/>
                  <a:t>的</a:t>
                </a:r>
                <a:r>
                  <a:rPr lang="zh-CN" altLang="zh-CN" dirty="0" smtClean="0"/>
                  <a:t>图像</a:t>
                </a:r>
                <a:r>
                  <a:rPr lang="zh-CN" altLang="en-US" dirty="0" smtClean="0"/>
                  <a:t>，它可以证明他们确实不存在自相关。</a:t>
                </a:r>
                <a:endParaRPr lang="zh-CN" altLang="en-US"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rotWithShape="1">
                <a:blip r:embed="rId2" cstate="print"/>
                <a:stretch>
                  <a:fillRect l="-1630" t="-1752" r="-1778" b="-2965"/>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40968187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回归模型（</a:t>
            </a:r>
            <a:r>
              <a:rPr lang="en-US" altLang="zh-CN" dirty="0"/>
              <a:t>2</a:t>
            </a:r>
            <a:r>
              <a:rPr lang="zh-CN" altLang="en-US" dirty="0"/>
              <a:t>）</a:t>
            </a:r>
          </a:p>
        </p:txBody>
      </p:sp>
      <p:pic>
        <p:nvPicPr>
          <p:cNvPr id="7" name="内容占位符 6"/>
          <p:cNvPicPr>
            <a:picLocks noGrp="1"/>
          </p:cNvPicPr>
          <p:nvPr>
            <p:ph idx="1"/>
          </p:nvPr>
        </p:nvPicPr>
        <p:blipFill>
          <a:blip r:embed="rId2" cstate="print">
            <a:extLst>
              <a:ext uri="{28A0092B-C50C-407E-A947-70E740481C1C}">
                <a14:useLocalDpi xmlns:a14="http://schemas.microsoft.com/office/drawing/2010/main" val="0"/>
              </a:ext>
            </a:extLst>
          </a:blip>
          <a:stretch>
            <a:fillRect/>
          </a:stretch>
        </p:blipFill>
        <p:spPr>
          <a:xfrm>
            <a:off x="1900237" y="1862931"/>
            <a:ext cx="5343525" cy="4000500"/>
          </a:xfrm>
          <a:prstGeom prst="rect">
            <a:avLst/>
          </a:prstGeom>
        </p:spPr>
      </p:pic>
    </p:spTree>
    <p:extLst>
      <p:ext uri="{BB962C8B-B14F-4D97-AF65-F5344CB8AC3E}">
        <p14:creationId xmlns:p14="http://schemas.microsoft.com/office/powerpoint/2010/main" val="1335494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回归模型（</a:t>
            </a:r>
            <a:r>
              <a:rPr lang="en-US" altLang="zh-CN" dirty="0"/>
              <a:t>2</a:t>
            </a:r>
            <a:r>
              <a:rPr lang="zh-CN" altLang="en-US" dirty="0"/>
              <a:t>）</a:t>
            </a:r>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lstStyle/>
              <a:p>
                <a:r>
                  <a:rPr lang="zh-CN" altLang="zh-CN" dirty="0"/>
                  <a:t>最后将模型的</a:t>
                </a:r>
              </a:p>
              <a:p>
                <a14:m>
                  <m:oMath xmlns:m="http://schemas.openxmlformats.org/officeDocument/2006/math">
                    <m:sSubSup>
                      <m:sSubSupPr>
                        <m:ctrlPr>
                          <a:rPr lang="zh-CN" altLang="zh-CN" i="1">
                            <a:latin typeface="Cambria Math"/>
                          </a:rPr>
                        </m:ctrlPr>
                      </m:sSubSupPr>
                      <m:e>
                        <m:r>
                          <a:rPr lang="en-US" altLang="zh-CN" i="1">
                            <a:latin typeface="Cambria Math"/>
                          </a:rPr>
                          <m:t>𝑋</m:t>
                        </m:r>
                      </m:e>
                      <m:sub>
                        <m:r>
                          <a:rPr lang="en-US" altLang="zh-CN" i="1">
                            <a:latin typeface="Cambria Math"/>
                          </a:rPr>
                          <m:t>𝑖𝑡</m:t>
                        </m:r>
                      </m:sub>
                      <m:sup>
                        <m:r>
                          <a:rPr lang="en-US" altLang="zh-CN" i="1">
                            <a:latin typeface="Cambria Math"/>
                          </a:rPr>
                          <m:t>∗</m:t>
                        </m:r>
                      </m:sup>
                    </m:sSubSup>
                    <m:r>
                      <a:rPr lang="en-US" altLang="zh-CN" i="1">
                        <a:latin typeface="Cambria Math"/>
                      </a:rPr>
                      <m:t>=</m:t>
                    </m:r>
                    <m:sSub>
                      <m:sSubPr>
                        <m:ctrlPr>
                          <a:rPr lang="zh-CN" altLang="zh-CN" i="1">
                            <a:latin typeface="Cambria Math"/>
                          </a:rPr>
                        </m:ctrlPr>
                      </m:sSubPr>
                      <m:e>
                        <m:r>
                          <a:rPr lang="en-US" altLang="zh-CN" i="1">
                            <a:latin typeface="Cambria Math"/>
                          </a:rPr>
                          <m:t>𝑋</m:t>
                        </m:r>
                      </m:e>
                      <m:sub>
                        <m:r>
                          <a:rPr lang="en-US" altLang="zh-CN" i="1">
                            <a:latin typeface="Cambria Math"/>
                          </a:rPr>
                          <m:t>𝑖𝑡</m:t>
                        </m:r>
                      </m:sub>
                    </m:sSub>
                    <m:r>
                      <a:rPr lang="en-US" altLang="zh-CN" i="1">
                        <a:latin typeface="Cambria Math"/>
                      </a:rPr>
                      <m:t>−</m:t>
                    </m:r>
                    <m:r>
                      <m:rPr>
                        <m:sty m:val="p"/>
                      </m:rPr>
                      <a:rPr lang="en-US" altLang="zh-CN">
                        <a:latin typeface="Cambria Math"/>
                      </a:rPr>
                      <m:t>ρ</m:t>
                    </m:r>
                    <m:sSub>
                      <m:sSubPr>
                        <m:ctrlPr>
                          <a:rPr lang="zh-CN" altLang="zh-CN" i="1">
                            <a:latin typeface="Cambria Math"/>
                          </a:rPr>
                        </m:ctrlPr>
                      </m:sSubPr>
                      <m:e>
                        <m:r>
                          <a:rPr lang="en-US" altLang="zh-CN" i="1">
                            <a:latin typeface="Cambria Math"/>
                          </a:rPr>
                          <m:t>𝑋</m:t>
                        </m:r>
                      </m:e>
                      <m:sub>
                        <m:r>
                          <a:rPr lang="en-US" altLang="zh-CN" i="1">
                            <a:latin typeface="Cambria Math"/>
                          </a:rPr>
                          <m:t>𝑖</m:t>
                        </m:r>
                        <m:r>
                          <a:rPr lang="zh-CN" altLang="zh-CN">
                            <a:latin typeface="Cambria Math"/>
                          </a:rPr>
                          <m:t>，</m:t>
                        </m:r>
                        <m:r>
                          <a:rPr lang="en-US" altLang="zh-CN" i="1">
                            <a:latin typeface="Cambria Math"/>
                          </a:rPr>
                          <m:t>𝑡</m:t>
                        </m:r>
                        <m:r>
                          <a:rPr lang="en-US" altLang="zh-CN" i="1">
                            <a:latin typeface="Cambria Math"/>
                          </a:rPr>
                          <m:t>−</m:t>
                        </m:r>
                        <m:r>
                          <a:rPr lang="en-US" altLang="zh-CN">
                            <a:latin typeface="Cambria Math"/>
                          </a:rPr>
                          <m:t>1</m:t>
                        </m:r>
                      </m:sub>
                    </m:sSub>
                    <m:r>
                      <a:rPr lang="zh-CN" altLang="zh-CN">
                        <a:latin typeface="Cambria Math"/>
                      </a:rPr>
                      <m:t>，</m:t>
                    </m:r>
                    <m:r>
                      <m:rPr>
                        <m:sty m:val="p"/>
                      </m:rPr>
                      <a:rPr lang="en-US" altLang="zh-CN">
                        <a:latin typeface="Cambria Math"/>
                      </a:rPr>
                      <m:t>i</m:t>
                    </m:r>
                    <m:r>
                      <a:rPr lang="en-US" altLang="zh-CN">
                        <a:latin typeface="Cambria Math"/>
                      </a:rPr>
                      <m:t>=2,3,6,7</m:t>
                    </m:r>
                  </m:oMath>
                </a14:m>
                <a:r>
                  <a:rPr lang="zh-CN" altLang="zh-CN" dirty="0"/>
                  <a:t>还原为原始变量</a:t>
                </a:r>
                <a14:m>
                  <m:oMath xmlns:m="http://schemas.openxmlformats.org/officeDocument/2006/math">
                    <m:sSub>
                      <m:sSubPr>
                        <m:ctrlPr>
                          <a:rPr lang="zh-CN" altLang="zh-CN" i="1">
                            <a:latin typeface="Cambria Math"/>
                          </a:rPr>
                        </m:ctrlPr>
                      </m:sSubPr>
                      <m:e>
                        <m:r>
                          <a:rPr lang="en-US" altLang="zh-CN" i="1">
                            <a:latin typeface="Cambria Math"/>
                          </a:rPr>
                          <m:t>𝑋</m:t>
                        </m:r>
                      </m:e>
                      <m:sub>
                        <m:r>
                          <a:rPr lang="en-US" altLang="zh-CN" i="1">
                            <a:latin typeface="Cambria Math"/>
                          </a:rPr>
                          <m:t>𝑖𝑡</m:t>
                        </m:r>
                      </m:sub>
                    </m:sSub>
                    <m:r>
                      <a:rPr lang="zh-CN" altLang="zh-CN">
                        <a:latin typeface="Cambria Math"/>
                      </a:rPr>
                      <m:t>，</m:t>
                    </m:r>
                    <m:r>
                      <m:rPr>
                        <m:sty m:val="p"/>
                      </m:rPr>
                      <a:rPr lang="en-US" altLang="zh-CN">
                        <a:latin typeface="Cambria Math"/>
                      </a:rPr>
                      <m:t>i</m:t>
                    </m:r>
                    <m:r>
                      <a:rPr lang="en-US" altLang="zh-CN">
                        <a:latin typeface="Cambria Math"/>
                      </a:rPr>
                      <m:t>=2,3,6,7</m:t>
                    </m:r>
                  </m:oMath>
                </a14:m>
                <a:r>
                  <a:rPr lang="zh-CN" altLang="zh-CN" dirty="0"/>
                  <a:t>，得到的结果为</a:t>
                </a:r>
              </a:p>
              <a:p>
                <a14:m>
                  <m:oMath xmlns:m="http://schemas.openxmlformats.org/officeDocument/2006/math">
                    <m:acc>
                      <m:accPr>
                        <m:chr m:val="̂"/>
                        <m:ctrlPr>
                          <a:rPr lang="zh-CN" altLang="zh-CN" i="1">
                            <a:latin typeface="Cambria Math"/>
                          </a:rPr>
                        </m:ctrlPr>
                      </m:accPr>
                      <m:e>
                        <m:sSub>
                          <m:sSubPr>
                            <m:ctrlPr>
                              <a:rPr lang="zh-CN" altLang="zh-CN" i="1">
                                <a:latin typeface="Cambria Math"/>
                              </a:rPr>
                            </m:ctrlPr>
                          </m:sSubPr>
                          <m:e>
                            <m:r>
                              <a:rPr lang="en-US" altLang="zh-CN" i="1">
                                <a:latin typeface="Cambria Math"/>
                              </a:rPr>
                              <m:t>𝑋</m:t>
                            </m:r>
                          </m:e>
                          <m:sub>
                            <m:r>
                              <a:rPr lang="en-US" altLang="zh-CN" i="1">
                                <a:latin typeface="Cambria Math"/>
                              </a:rPr>
                              <m:t>6,</m:t>
                            </m:r>
                            <m:r>
                              <a:rPr lang="en-US" altLang="zh-CN" i="1">
                                <a:latin typeface="Cambria Math"/>
                              </a:rPr>
                              <m:t>𝑡</m:t>
                            </m:r>
                          </m:sub>
                        </m:sSub>
                      </m:e>
                    </m:acc>
                    <m:r>
                      <a:rPr lang="en-US" altLang="zh-CN" i="1">
                        <a:latin typeface="Cambria Math"/>
                      </a:rPr>
                      <m:t>=</m:t>
                    </m:r>
                    <m:r>
                      <a:rPr lang="en-US" altLang="zh-CN">
                        <a:latin typeface="Cambria Math"/>
                      </a:rPr>
                      <m:t>19.5760+</m:t>
                    </m:r>
                    <m:r>
                      <a:rPr lang="en-US" altLang="zh-CN" i="1">
                        <a:latin typeface="Cambria Math"/>
                      </a:rPr>
                      <m:t>0.54315</m:t>
                    </m:r>
                    <m:sSub>
                      <m:sSubPr>
                        <m:ctrlPr>
                          <a:rPr lang="zh-CN" altLang="zh-CN" i="1">
                            <a:latin typeface="Cambria Math"/>
                          </a:rPr>
                        </m:ctrlPr>
                      </m:sSubPr>
                      <m:e>
                        <m:r>
                          <a:rPr lang="en-US" altLang="zh-CN" i="1">
                            <a:latin typeface="Cambria Math"/>
                          </a:rPr>
                          <m:t>𝑋</m:t>
                        </m:r>
                      </m:e>
                      <m:sub>
                        <m:r>
                          <a:rPr lang="en-US" altLang="zh-CN" i="1">
                            <a:latin typeface="Cambria Math"/>
                          </a:rPr>
                          <m:t>6,</m:t>
                        </m:r>
                        <m:r>
                          <a:rPr lang="en-US" altLang="zh-CN" i="1">
                            <a:latin typeface="Cambria Math"/>
                          </a:rPr>
                          <m:t>𝑡</m:t>
                        </m:r>
                        <m:r>
                          <a:rPr lang="en-US" altLang="zh-CN" i="1">
                            <a:latin typeface="Cambria Math"/>
                          </a:rPr>
                          <m:t>−1</m:t>
                        </m:r>
                      </m:sub>
                    </m:sSub>
                    <m:r>
                      <a:rPr lang="en-US" altLang="zh-CN" i="1">
                        <a:latin typeface="Cambria Math"/>
                      </a:rPr>
                      <m:t>+</m:t>
                    </m:r>
                    <m:r>
                      <a:rPr lang="en-US" altLang="zh-CN">
                        <a:latin typeface="Cambria Math"/>
                      </a:rPr>
                      <m:t>0.0006698</m:t>
                    </m:r>
                    <m:sSub>
                      <m:sSubPr>
                        <m:ctrlPr>
                          <a:rPr lang="zh-CN" altLang="zh-CN" i="1">
                            <a:latin typeface="Cambria Math"/>
                          </a:rPr>
                        </m:ctrlPr>
                      </m:sSubPr>
                      <m:e>
                        <m:r>
                          <a:rPr lang="en-US" altLang="zh-CN" i="1">
                            <a:latin typeface="Cambria Math"/>
                          </a:rPr>
                          <m:t>𝑋</m:t>
                        </m:r>
                      </m:e>
                      <m:sub>
                        <m:r>
                          <a:rPr lang="en-US" altLang="zh-CN" i="1">
                            <a:latin typeface="Cambria Math"/>
                          </a:rPr>
                          <m:t>2,</m:t>
                        </m:r>
                        <m:r>
                          <a:rPr lang="en-US" altLang="zh-CN" i="1">
                            <a:latin typeface="Cambria Math"/>
                          </a:rPr>
                          <m:t>𝑡</m:t>
                        </m:r>
                      </m:sub>
                    </m:sSub>
                    <m:r>
                      <a:rPr lang="en-US" altLang="zh-CN" i="1">
                        <a:latin typeface="Cambria Math"/>
                      </a:rPr>
                      <m:t>−0.0003638</m:t>
                    </m:r>
                    <m:sSub>
                      <m:sSubPr>
                        <m:ctrlPr>
                          <a:rPr lang="zh-CN" altLang="zh-CN" i="1">
                            <a:latin typeface="Cambria Math"/>
                          </a:rPr>
                        </m:ctrlPr>
                      </m:sSubPr>
                      <m:e>
                        <m:r>
                          <a:rPr lang="en-US" altLang="zh-CN" i="1">
                            <a:latin typeface="Cambria Math"/>
                          </a:rPr>
                          <m:t>𝑋</m:t>
                        </m:r>
                      </m:e>
                      <m:sub>
                        <m:r>
                          <a:rPr lang="en-US" altLang="zh-CN" i="1">
                            <a:latin typeface="Cambria Math"/>
                          </a:rPr>
                          <m:t>2,</m:t>
                        </m:r>
                        <m:r>
                          <a:rPr lang="en-US" altLang="zh-CN" i="1">
                            <a:latin typeface="Cambria Math"/>
                          </a:rPr>
                          <m:t>𝑡</m:t>
                        </m:r>
                        <m:r>
                          <a:rPr lang="en-US" altLang="zh-CN" i="1">
                            <a:latin typeface="Cambria Math"/>
                          </a:rPr>
                          <m:t>−1</m:t>
                        </m:r>
                      </m:sub>
                    </m:sSub>
                    <m:r>
                      <a:rPr lang="en-US" altLang="zh-CN" i="1">
                        <a:latin typeface="Cambria Math"/>
                      </a:rPr>
                      <m:t>−0.0001492</m:t>
                    </m:r>
                    <m:sSub>
                      <m:sSubPr>
                        <m:ctrlPr>
                          <a:rPr lang="zh-CN" altLang="zh-CN" i="1">
                            <a:latin typeface="Cambria Math"/>
                          </a:rPr>
                        </m:ctrlPr>
                      </m:sSubPr>
                      <m:e>
                        <m:r>
                          <a:rPr lang="en-US" altLang="zh-CN" i="1">
                            <a:latin typeface="Cambria Math"/>
                          </a:rPr>
                          <m:t>𝑋</m:t>
                        </m:r>
                      </m:e>
                      <m:sub>
                        <m:r>
                          <a:rPr lang="en-US" altLang="zh-CN" i="1">
                            <a:latin typeface="Cambria Math"/>
                          </a:rPr>
                          <m:t>3,</m:t>
                        </m:r>
                        <m:r>
                          <a:rPr lang="en-US" altLang="zh-CN" i="1">
                            <a:latin typeface="Cambria Math"/>
                          </a:rPr>
                          <m:t>𝑡</m:t>
                        </m:r>
                      </m:sub>
                    </m:sSub>
                    <m:r>
                      <a:rPr lang="en-US" altLang="zh-CN" i="1">
                        <a:latin typeface="Cambria Math"/>
                      </a:rPr>
                      <m:t>+0.00008104</m:t>
                    </m:r>
                    <m:sSub>
                      <m:sSubPr>
                        <m:ctrlPr>
                          <a:rPr lang="zh-CN" altLang="zh-CN" i="1">
                            <a:latin typeface="Cambria Math"/>
                          </a:rPr>
                        </m:ctrlPr>
                      </m:sSubPr>
                      <m:e>
                        <m:r>
                          <a:rPr lang="en-US" altLang="zh-CN" i="1">
                            <a:latin typeface="Cambria Math"/>
                          </a:rPr>
                          <m:t>𝑋</m:t>
                        </m:r>
                      </m:e>
                      <m:sub>
                        <m:r>
                          <a:rPr lang="en-US" altLang="zh-CN" i="1">
                            <a:latin typeface="Cambria Math"/>
                          </a:rPr>
                          <m:t>3,</m:t>
                        </m:r>
                        <m:r>
                          <a:rPr lang="en-US" altLang="zh-CN" i="1">
                            <a:latin typeface="Cambria Math"/>
                          </a:rPr>
                          <m:t>𝑡</m:t>
                        </m:r>
                        <m:r>
                          <a:rPr lang="en-US" altLang="zh-CN" i="1">
                            <a:latin typeface="Cambria Math"/>
                          </a:rPr>
                          <m:t>−1</m:t>
                        </m:r>
                      </m:sub>
                    </m:sSub>
                    <m:r>
                      <a:rPr lang="en-US" altLang="zh-CN" i="1">
                        <a:latin typeface="Cambria Math"/>
                      </a:rPr>
                      <m:t>+</m:t>
                    </m:r>
                    <m:r>
                      <a:rPr lang="en-US" altLang="zh-CN">
                        <a:latin typeface="Cambria Math"/>
                      </a:rPr>
                      <m:t>0.09722</m:t>
                    </m:r>
                    <m:sSub>
                      <m:sSubPr>
                        <m:ctrlPr>
                          <a:rPr lang="zh-CN" altLang="zh-CN" i="1">
                            <a:latin typeface="Cambria Math"/>
                          </a:rPr>
                        </m:ctrlPr>
                      </m:sSubPr>
                      <m:e>
                        <m:r>
                          <a:rPr lang="en-US" altLang="zh-CN" i="1">
                            <a:latin typeface="Cambria Math"/>
                          </a:rPr>
                          <m:t>𝑋</m:t>
                        </m:r>
                      </m:e>
                      <m:sub>
                        <m:r>
                          <a:rPr lang="en-US" altLang="zh-CN" i="1">
                            <a:latin typeface="Cambria Math"/>
                          </a:rPr>
                          <m:t>7,</m:t>
                        </m:r>
                        <m:r>
                          <a:rPr lang="en-US" altLang="zh-CN" i="1">
                            <a:latin typeface="Cambria Math"/>
                          </a:rPr>
                          <m:t>𝑡</m:t>
                        </m:r>
                      </m:sub>
                    </m:sSub>
                    <m:r>
                      <a:rPr lang="en-US" altLang="zh-CN" i="1">
                        <a:latin typeface="Cambria Math"/>
                      </a:rPr>
                      <m:t>−0.05281</m:t>
                    </m:r>
                    <m:sSub>
                      <m:sSubPr>
                        <m:ctrlPr>
                          <a:rPr lang="zh-CN" altLang="zh-CN" i="1">
                            <a:latin typeface="Cambria Math"/>
                          </a:rPr>
                        </m:ctrlPr>
                      </m:sSubPr>
                      <m:e>
                        <m:r>
                          <a:rPr lang="en-US" altLang="zh-CN" i="1">
                            <a:latin typeface="Cambria Math"/>
                          </a:rPr>
                          <m:t>𝑋</m:t>
                        </m:r>
                      </m:e>
                      <m:sub>
                        <m:r>
                          <a:rPr lang="en-US" altLang="zh-CN" i="1">
                            <a:latin typeface="Cambria Math"/>
                          </a:rPr>
                          <m:t>7,</m:t>
                        </m:r>
                        <m:r>
                          <a:rPr lang="en-US" altLang="zh-CN" i="1">
                            <a:latin typeface="Cambria Math"/>
                          </a:rPr>
                          <m:t>𝑡</m:t>
                        </m:r>
                        <m:r>
                          <a:rPr lang="en-US" altLang="zh-CN" i="1">
                            <a:latin typeface="Cambria Math"/>
                          </a:rPr>
                          <m:t>−1</m:t>
                        </m:r>
                      </m:sub>
                    </m:sSub>
                  </m:oMath>
                </a14:m>
                <a:r>
                  <a:rPr lang="en-US" altLang="zh-CN" dirty="0"/>
                  <a:t> </a:t>
                </a:r>
                <a:endParaRPr lang="zh-CN" altLang="en-US"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rotWithShape="1">
                <a:blip r:embed="rId2" cstate="print"/>
                <a:stretch>
                  <a:fillRect l="-1630" t="-2156"/>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4812511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Effect transition="in" filter="fade">
                                      <p:cBhvr>
                                        <p:cTn id="20" dur="1000"/>
                                        <p:tgtEl>
                                          <p:spTgt spid="3">
                                            <p:txEl>
                                              <p:pRg st="1" end="1"/>
                                            </p:txEl>
                                          </p:spTgt>
                                        </p:tgtEl>
                                      </p:cBhvr>
                                    </p:animEffect>
                                    <p:anim calcmode="lin" valueType="num">
                                      <p:cBhvr>
                                        <p:cTn id="21"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2"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Effect transition="in" filter="fade">
                                      <p:cBhvr>
                                        <p:cTn id="27" dur="1000"/>
                                        <p:tgtEl>
                                          <p:spTgt spid="3">
                                            <p:txEl>
                                              <p:pRg st="2" end="2"/>
                                            </p:txEl>
                                          </p:spTgt>
                                        </p:tgtEl>
                                      </p:cBhvr>
                                    </p:animEffect>
                                    <p:anim calcmode="lin" valueType="num">
                                      <p:cBhvr>
                                        <p:cTn id="2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模型（</a:t>
            </a:r>
            <a:r>
              <a:rPr lang="en-US" altLang="zh-CN" dirty="0"/>
              <a:t>1</a:t>
            </a:r>
            <a:r>
              <a:rPr lang="zh-CN" altLang="zh-CN" dirty="0" smtClean="0"/>
              <a:t>）的</a:t>
            </a:r>
            <a:r>
              <a:rPr lang="zh-CN" altLang="zh-CN" dirty="0"/>
              <a:t>物理</a:t>
            </a:r>
            <a:r>
              <a:rPr lang="zh-CN" altLang="zh-CN" dirty="0" smtClean="0"/>
              <a:t>意义</a:t>
            </a:r>
            <a:endParaRPr lang="zh-CN" altLang="en-US" dirty="0"/>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lstStyle/>
              <a:p>
                <a:r>
                  <a:rPr lang="zh-CN" altLang="zh-CN" sz="2000" dirty="0" smtClean="0"/>
                  <a:t>先看模型（</a:t>
                </a:r>
                <a:r>
                  <a:rPr lang="en-US" altLang="zh-CN" sz="2000" dirty="0"/>
                  <a:t>1</a:t>
                </a:r>
                <a:r>
                  <a:rPr lang="zh-CN" altLang="zh-CN" sz="2000" dirty="0"/>
                  <a:t>）</a:t>
                </a:r>
                <a14:m>
                  <m:oMath xmlns:m="http://schemas.openxmlformats.org/officeDocument/2006/math">
                    <m:acc>
                      <m:accPr>
                        <m:chr m:val="̂"/>
                        <m:ctrlPr>
                          <a:rPr lang="zh-CN" altLang="zh-CN" sz="2000" i="1">
                            <a:latin typeface="Cambria Math"/>
                          </a:rPr>
                        </m:ctrlPr>
                      </m:accPr>
                      <m:e>
                        <m:sSub>
                          <m:sSubPr>
                            <m:ctrlPr>
                              <a:rPr lang="zh-CN" altLang="zh-CN" sz="2000" i="1">
                                <a:latin typeface="Cambria Math"/>
                              </a:rPr>
                            </m:ctrlPr>
                          </m:sSubPr>
                          <m:e>
                            <m:r>
                              <a:rPr lang="en-US" altLang="zh-CN" sz="2000" i="1">
                                <a:latin typeface="Cambria Math"/>
                              </a:rPr>
                              <m:t>𝑋</m:t>
                            </m:r>
                          </m:e>
                          <m:sub>
                            <m:r>
                              <a:rPr lang="en-US" altLang="zh-CN" sz="2000" i="1">
                                <a:latin typeface="Cambria Math"/>
                              </a:rPr>
                              <m:t>6</m:t>
                            </m:r>
                          </m:sub>
                        </m:sSub>
                      </m:e>
                    </m:acc>
                    <m:r>
                      <a:rPr lang="en-US" altLang="zh-CN" sz="2000" i="1">
                        <a:latin typeface="Cambria Math"/>
                      </a:rPr>
                      <m:t>=</m:t>
                    </m:r>
                    <m:r>
                      <a:rPr lang="en-US" altLang="zh-CN" sz="2000">
                        <a:latin typeface="Cambria Math"/>
                      </a:rPr>
                      <m:t>39.1515+0.0006751</m:t>
                    </m:r>
                    <m:sSub>
                      <m:sSubPr>
                        <m:ctrlPr>
                          <a:rPr lang="zh-CN" altLang="zh-CN" sz="2000" i="1">
                            <a:latin typeface="Cambria Math"/>
                          </a:rPr>
                        </m:ctrlPr>
                      </m:sSubPr>
                      <m:e>
                        <m:r>
                          <a:rPr lang="en-US" altLang="zh-CN" sz="2000" i="1">
                            <a:latin typeface="Cambria Math"/>
                          </a:rPr>
                          <m:t>𝑋</m:t>
                        </m:r>
                      </m:e>
                      <m:sub>
                        <m:r>
                          <a:rPr lang="en-US" altLang="zh-CN" sz="2000" i="1">
                            <a:latin typeface="Cambria Math"/>
                          </a:rPr>
                          <m:t>2</m:t>
                        </m:r>
                      </m:sub>
                    </m:sSub>
                    <m:sSub>
                      <m:sSubPr>
                        <m:ctrlPr>
                          <a:rPr lang="zh-CN" altLang="zh-CN" sz="2000" i="1">
                            <a:latin typeface="Cambria Math"/>
                          </a:rPr>
                        </m:ctrlPr>
                      </m:sSubPr>
                      <m:e>
                        <m:r>
                          <a:rPr lang="en-US" altLang="zh-CN" sz="2000" i="1">
                            <a:latin typeface="Cambria Math"/>
                          </a:rPr>
                          <m:t>−</m:t>
                        </m:r>
                        <m:r>
                          <a:rPr lang="en-US" altLang="zh-CN" sz="2000">
                            <a:latin typeface="Cambria Math"/>
                          </a:rPr>
                          <m:t>0.0001639</m:t>
                        </m:r>
                        <m:r>
                          <a:rPr lang="en-US" altLang="zh-CN" sz="2000" i="1">
                            <a:latin typeface="Cambria Math"/>
                          </a:rPr>
                          <m:t>𝑋</m:t>
                        </m:r>
                      </m:e>
                      <m:sub>
                        <m:r>
                          <a:rPr lang="en-US" altLang="zh-CN" sz="2000" i="1">
                            <a:latin typeface="Cambria Math"/>
                          </a:rPr>
                          <m:t>3</m:t>
                        </m:r>
                      </m:sub>
                    </m:sSub>
                    <m:r>
                      <a:rPr lang="en-US" altLang="zh-CN" sz="2000" i="1">
                        <a:latin typeface="Cambria Math"/>
                      </a:rPr>
                      <m:t>+</m:t>
                    </m:r>
                    <m:r>
                      <a:rPr lang="en-US" altLang="zh-CN" sz="2000">
                        <a:latin typeface="Cambria Math"/>
                      </a:rPr>
                      <m:t>0.1124</m:t>
                    </m:r>
                    <m:sSub>
                      <m:sSubPr>
                        <m:ctrlPr>
                          <a:rPr lang="zh-CN" altLang="zh-CN" sz="2000" i="1">
                            <a:latin typeface="Cambria Math"/>
                          </a:rPr>
                        </m:ctrlPr>
                      </m:sSubPr>
                      <m:e>
                        <m:r>
                          <a:rPr lang="en-US" altLang="zh-CN" sz="2000" i="1">
                            <a:latin typeface="Cambria Math"/>
                          </a:rPr>
                          <m:t>𝑋</m:t>
                        </m:r>
                      </m:e>
                      <m:sub>
                        <m:r>
                          <a:rPr lang="en-US" altLang="zh-CN" sz="2000" i="1">
                            <a:latin typeface="Cambria Math"/>
                          </a:rPr>
                          <m:t>7</m:t>
                        </m:r>
                      </m:sub>
                    </m:sSub>
                  </m:oMath>
                </a14:m>
                <a:endParaRPr lang="zh-CN" altLang="zh-CN" sz="2000" dirty="0"/>
              </a:p>
              <a:p>
                <a:r>
                  <a:rPr lang="zh-CN" altLang="zh-CN" sz="2000" dirty="0" smtClean="0"/>
                  <a:t>如果</a:t>
                </a:r>
                <a:r>
                  <a:rPr lang="zh-CN" altLang="zh-CN" sz="2000" dirty="0"/>
                  <a:t>给他加上个时间，与模型（</a:t>
                </a:r>
                <a:r>
                  <a:rPr lang="en-US" altLang="zh-CN" sz="2000" dirty="0"/>
                  <a:t>2</a:t>
                </a:r>
                <a:r>
                  <a:rPr lang="zh-CN" altLang="zh-CN" sz="2000" dirty="0"/>
                  <a:t>）进行类比，于是得到</a:t>
                </a:r>
              </a:p>
              <a:p>
                <a14:m>
                  <m:oMath xmlns:m="http://schemas.openxmlformats.org/officeDocument/2006/math">
                    <m:acc>
                      <m:accPr>
                        <m:chr m:val="̂"/>
                        <m:ctrlPr>
                          <a:rPr lang="zh-CN" altLang="zh-CN" sz="2000" i="1">
                            <a:latin typeface="Cambria Math"/>
                          </a:rPr>
                        </m:ctrlPr>
                      </m:accPr>
                      <m:e>
                        <m:sSub>
                          <m:sSubPr>
                            <m:ctrlPr>
                              <a:rPr lang="zh-CN" altLang="zh-CN" sz="2000" i="1">
                                <a:latin typeface="Cambria Math"/>
                              </a:rPr>
                            </m:ctrlPr>
                          </m:sSubPr>
                          <m:e>
                            <m:r>
                              <a:rPr lang="en-US" altLang="zh-CN" sz="2000" i="1">
                                <a:latin typeface="Cambria Math"/>
                              </a:rPr>
                              <m:t>𝑋</m:t>
                            </m:r>
                          </m:e>
                          <m:sub>
                            <m:r>
                              <a:rPr lang="en-US" altLang="zh-CN" sz="2000" i="1">
                                <a:latin typeface="Cambria Math"/>
                              </a:rPr>
                              <m:t>6</m:t>
                            </m:r>
                            <m:r>
                              <a:rPr lang="en-US" altLang="zh-CN" sz="2000">
                                <a:latin typeface="Cambria Math"/>
                              </a:rPr>
                              <m:t>,</m:t>
                            </m:r>
                            <m:r>
                              <a:rPr lang="en-US" altLang="zh-CN" sz="2000" i="1">
                                <a:latin typeface="Cambria Math"/>
                              </a:rPr>
                              <m:t>𝑡</m:t>
                            </m:r>
                          </m:sub>
                        </m:sSub>
                      </m:e>
                    </m:acc>
                    <m:r>
                      <a:rPr lang="en-US" altLang="zh-CN" sz="2000" i="1">
                        <a:latin typeface="Cambria Math"/>
                      </a:rPr>
                      <m:t>=</m:t>
                    </m:r>
                    <m:r>
                      <a:rPr lang="en-US" altLang="zh-CN" sz="2000">
                        <a:latin typeface="Cambria Math"/>
                      </a:rPr>
                      <m:t>39.1515+0.0006751</m:t>
                    </m:r>
                    <m:sSub>
                      <m:sSubPr>
                        <m:ctrlPr>
                          <a:rPr lang="zh-CN" altLang="zh-CN" sz="2000" i="1">
                            <a:latin typeface="Cambria Math"/>
                          </a:rPr>
                        </m:ctrlPr>
                      </m:sSubPr>
                      <m:e>
                        <m:r>
                          <a:rPr lang="en-US" altLang="zh-CN" sz="2000" i="1">
                            <a:latin typeface="Cambria Math"/>
                          </a:rPr>
                          <m:t>𝑋</m:t>
                        </m:r>
                      </m:e>
                      <m:sub>
                        <m:r>
                          <a:rPr lang="en-US" altLang="zh-CN" sz="2000" i="1">
                            <a:latin typeface="Cambria Math"/>
                          </a:rPr>
                          <m:t>2,</m:t>
                        </m:r>
                        <m:r>
                          <m:rPr>
                            <m:sty m:val="p"/>
                          </m:rPr>
                          <a:rPr lang="en-US" altLang="zh-CN" sz="2000">
                            <a:latin typeface="Cambria Math"/>
                          </a:rPr>
                          <m:t>t</m:t>
                        </m:r>
                      </m:sub>
                    </m:sSub>
                    <m:sSub>
                      <m:sSubPr>
                        <m:ctrlPr>
                          <a:rPr lang="zh-CN" altLang="zh-CN" sz="2000" i="1">
                            <a:latin typeface="Cambria Math"/>
                          </a:rPr>
                        </m:ctrlPr>
                      </m:sSubPr>
                      <m:e>
                        <m:r>
                          <a:rPr lang="en-US" altLang="zh-CN" sz="2000" i="1">
                            <a:latin typeface="Cambria Math"/>
                          </a:rPr>
                          <m:t>−</m:t>
                        </m:r>
                        <m:r>
                          <a:rPr lang="en-US" altLang="zh-CN" sz="2000">
                            <a:latin typeface="Cambria Math"/>
                          </a:rPr>
                          <m:t>0.0001639</m:t>
                        </m:r>
                        <m:r>
                          <a:rPr lang="en-US" altLang="zh-CN" sz="2000" i="1">
                            <a:latin typeface="Cambria Math"/>
                          </a:rPr>
                          <m:t>𝑋</m:t>
                        </m:r>
                      </m:e>
                      <m:sub>
                        <m:r>
                          <a:rPr lang="en-US" altLang="zh-CN" sz="2000" i="1">
                            <a:latin typeface="Cambria Math"/>
                          </a:rPr>
                          <m:t>3,</m:t>
                        </m:r>
                        <m:r>
                          <m:rPr>
                            <m:sty m:val="p"/>
                          </m:rPr>
                          <a:rPr lang="en-US" altLang="zh-CN" sz="2000">
                            <a:latin typeface="Cambria Math"/>
                          </a:rPr>
                          <m:t>t</m:t>
                        </m:r>
                      </m:sub>
                    </m:sSub>
                    <m:r>
                      <a:rPr lang="en-US" altLang="zh-CN" sz="2000" i="1">
                        <a:latin typeface="Cambria Math"/>
                      </a:rPr>
                      <m:t>+</m:t>
                    </m:r>
                    <m:r>
                      <a:rPr lang="en-US" altLang="zh-CN" sz="2000">
                        <a:latin typeface="Cambria Math"/>
                      </a:rPr>
                      <m:t>0.1124</m:t>
                    </m:r>
                    <m:sSub>
                      <m:sSubPr>
                        <m:ctrlPr>
                          <a:rPr lang="zh-CN" altLang="zh-CN" sz="2000" i="1">
                            <a:latin typeface="Cambria Math"/>
                          </a:rPr>
                        </m:ctrlPr>
                      </m:sSubPr>
                      <m:e>
                        <m:r>
                          <a:rPr lang="en-US" altLang="zh-CN" sz="2000" i="1">
                            <a:latin typeface="Cambria Math"/>
                          </a:rPr>
                          <m:t>𝑋</m:t>
                        </m:r>
                      </m:e>
                      <m:sub>
                        <m:r>
                          <a:rPr lang="en-US" altLang="zh-CN" sz="2000" i="1">
                            <a:latin typeface="Cambria Math"/>
                          </a:rPr>
                          <m:t>7,</m:t>
                        </m:r>
                        <m:r>
                          <m:rPr>
                            <m:sty m:val="p"/>
                          </m:rPr>
                          <a:rPr lang="en-US" altLang="zh-CN" sz="2000">
                            <a:latin typeface="Cambria Math"/>
                          </a:rPr>
                          <m:t>t</m:t>
                        </m:r>
                      </m:sub>
                    </m:sSub>
                  </m:oMath>
                </a14:m>
                <a:endParaRPr lang="en-US" altLang="zh-CN" sz="2000" dirty="0" smtClean="0"/>
              </a:p>
              <a:p>
                <a:r>
                  <a:rPr lang="zh-CN" altLang="zh-CN" sz="2000" dirty="0"/>
                  <a:t>继续变形得到</a:t>
                </a:r>
              </a:p>
              <a:p>
                <a14:m>
                  <m:oMath xmlns:m="http://schemas.openxmlformats.org/officeDocument/2006/math">
                    <m:sSub>
                      <m:sSubPr>
                        <m:ctrlPr>
                          <a:rPr lang="zh-CN" altLang="zh-CN" sz="2000" i="1">
                            <a:latin typeface="Cambria Math"/>
                          </a:rPr>
                        </m:ctrlPr>
                      </m:sSubPr>
                      <m:e>
                        <m:r>
                          <a:rPr lang="en-US" altLang="zh-CN" sz="2000" i="1">
                            <a:latin typeface="Cambria Math"/>
                          </a:rPr>
                          <m:t>𝑋</m:t>
                        </m:r>
                      </m:e>
                      <m:sub>
                        <m:r>
                          <a:rPr lang="en-US" altLang="zh-CN" sz="2000" i="1">
                            <a:latin typeface="Cambria Math"/>
                          </a:rPr>
                          <m:t>6,</m:t>
                        </m:r>
                        <m:r>
                          <m:rPr>
                            <m:sty m:val="p"/>
                          </m:rPr>
                          <a:rPr lang="en-US" altLang="zh-CN" sz="2000">
                            <a:latin typeface="Cambria Math"/>
                          </a:rPr>
                          <m:t>t</m:t>
                        </m:r>
                      </m:sub>
                    </m:sSub>
                    <m:r>
                      <a:rPr lang="en-US" altLang="zh-CN" sz="2000" i="1">
                        <a:latin typeface="Cambria Math"/>
                      </a:rPr>
                      <m:t>=</m:t>
                    </m:r>
                    <m:r>
                      <a:rPr lang="en-US" altLang="zh-CN" sz="2000">
                        <a:latin typeface="Cambria Math"/>
                      </a:rPr>
                      <m:t>39.1515+0.0006751</m:t>
                    </m:r>
                    <m:sSub>
                      <m:sSubPr>
                        <m:ctrlPr>
                          <a:rPr lang="zh-CN" altLang="zh-CN" sz="2000" i="1">
                            <a:latin typeface="Cambria Math"/>
                          </a:rPr>
                        </m:ctrlPr>
                      </m:sSubPr>
                      <m:e>
                        <m:r>
                          <a:rPr lang="en-US" altLang="zh-CN" sz="2000" i="1">
                            <a:latin typeface="Cambria Math"/>
                          </a:rPr>
                          <m:t>𝑋</m:t>
                        </m:r>
                      </m:e>
                      <m:sub>
                        <m:r>
                          <a:rPr lang="en-US" altLang="zh-CN" sz="2000" i="1">
                            <a:latin typeface="Cambria Math"/>
                          </a:rPr>
                          <m:t>2,</m:t>
                        </m:r>
                        <m:r>
                          <m:rPr>
                            <m:sty m:val="p"/>
                          </m:rPr>
                          <a:rPr lang="en-US" altLang="zh-CN" sz="2000">
                            <a:latin typeface="Cambria Math"/>
                          </a:rPr>
                          <m:t>t</m:t>
                        </m:r>
                      </m:sub>
                    </m:sSub>
                    <m:sSub>
                      <m:sSubPr>
                        <m:ctrlPr>
                          <a:rPr lang="zh-CN" altLang="zh-CN" sz="2000" i="1">
                            <a:latin typeface="Cambria Math"/>
                          </a:rPr>
                        </m:ctrlPr>
                      </m:sSubPr>
                      <m:e>
                        <m:r>
                          <a:rPr lang="en-US" altLang="zh-CN" sz="2000" i="1">
                            <a:latin typeface="Cambria Math"/>
                          </a:rPr>
                          <m:t>−</m:t>
                        </m:r>
                        <m:r>
                          <a:rPr lang="en-US" altLang="zh-CN" sz="2000">
                            <a:latin typeface="Cambria Math"/>
                          </a:rPr>
                          <m:t>0.0001639</m:t>
                        </m:r>
                        <m:r>
                          <a:rPr lang="en-US" altLang="zh-CN" sz="2000" i="1">
                            <a:latin typeface="Cambria Math"/>
                          </a:rPr>
                          <m:t>𝑋</m:t>
                        </m:r>
                      </m:e>
                      <m:sub>
                        <m:r>
                          <a:rPr lang="en-US" altLang="zh-CN" sz="2000" i="1">
                            <a:latin typeface="Cambria Math"/>
                          </a:rPr>
                          <m:t>3,</m:t>
                        </m:r>
                        <m:r>
                          <m:rPr>
                            <m:sty m:val="p"/>
                          </m:rPr>
                          <a:rPr lang="en-US" altLang="zh-CN" sz="2000">
                            <a:latin typeface="Cambria Math"/>
                          </a:rPr>
                          <m:t>t</m:t>
                        </m:r>
                      </m:sub>
                    </m:sSub>
                    <m:r>
                      <a:rPr lang="en-US" altLang="zh-CN" sz="2000" i="1">
                        <a:latin typeface="Cambria Math"/>
                      </a:rPr>
                      <m:t>+</m:t>
                    </m:r>
                    <m:r>
                      <a:rPr lang="en-US" altLang="zh-CN" sz="2000">
                        <a:latin typeface="Cambria Math"/>
                      </a:rPr>
                      <m:t>0.1124</m:t>
                    </m:r>
                    <m:sSub>
                      <m:sSubPr>
                        <m:ctrlPr>
                          <a:rPr lang="zh-CN" altLang="zh-CN" sz="2000" i="1">
                            <a:latin typeface="Cambria Math"/>
                          </a:rPr>
                        </m:ctrlPr>
                      </m:sSubPr>
                      <m:e>
                        <m:r>
                          <a:rPr lang="en-US" altLang="zh-CN" sz="2000" i="1">
                            <a:latin typeface="Cambria Math"/>
                          </a:rPr>
                          <m:t>𝑋</m:t>
                        </m:r>
                      </m:e>
                      <m:sub>
                        <m:r>
                          <a:rPr lang="en-US" altLang="zh-CN" sz="2000" i="1">
                            <a:latin typeface="Cambria Math"/>
                          </a:rPr>
                          <m:t>7,</m:t>
                        </m:r>
                        <m:r>
                          <m:rPr>
                            <m:sty m:val="p"/>
                          </m:rPr>
                          <a:rPr lang="en-US" altLang="zh-CN" sz="2000">
                            <a:latin typeface="Cambria Math"/>
                          </a:rPr>
                          <m:t>t</m:t>
                        </m:r>
                      </m:sub>
                    </m:sSub>
                    <m:r>
                      <a:rPr lang="en-US" altLang="zh-CN" sz="2000" i="1">
                        <a:latin typeface="Cambria Math"/>
                      </a:rPr>
                      <m:t>+</m:t>
                    </m:r>
                    <m:sSup>
                      <m:sSupPr>
                        <m:ctrlPr>
                          <a:rPr lang="zh-CN" altLang="zh-CN" sz="2000" i="1">
                            <a:latin typeface="Cambria Math"/>
                          </a:rPr>
                        </m:ctrlPr>
                      </m:sSupPr>
                      <m:e>
                        <m:r>
                          <m:rPr>
                            <m:sty m:val="p"/>
                          </m:rPr>
                          <a:rPr lang="en-US" altLang="zh-CN" sz="2000">
                            <a:latin typeface="Cambria Math"/>
                          </a:rPr>
                          <m:t>ε</m:t>
                        </m:r>
                      </m:e>
                      <m:sup>
                        <m:r>
                          <a:rPr lang="en-US" altLang="zh-CN" sz="2000" i="1">
                            <a:latin typeface="Cambria Math"/>
                          </a:rPr>
                          <m:t>‘</m:t>
                        </m:r>
                      </m:sup>
                    </m:sSup>
                    <m:r>
                      <a:rPr lang="en-US" altLang="zh-CN" sz="2000" i="1">
                        <a:latin typeface="Cambria Math"/>
                      </a:rPr>
                      <m:t>=</m:t>
                    </m:r>
                    <m:r>
                      <a:rPr lang="en-US" altLang="zh-CN" sz="2000">
                        <a:latin typeface="Cambria Math"/>
                      </a:rPr>
                      <m:t>39.1515+</m:t>
                    </m:r>
                    <m:sSub>
                      <m:sSubPr>
                        <m:ctrlPr>
                          <a:rPr lang="zh-CN" altLang="zh-CN" sz="2000" i="1">
                            <a:latin typeface="Cambria Math"/>
                          </a:rPr>
                        </m:ctrlPr>
                      </m:sSubPr>
                      <m:e>
                        <m:r>
                          <a:rPr lang="en-US" altLang="zh-CN" sz="2000" i="1">
                            <a:latin typeface="Cambria Math"/>
                          </a:rPr>
                          <m:t>𝑋</m:t>
                        </m:r>
                      </m:e>
                      <m:sub>
                        <m:r>
                          <a:rPr lang="en-US" altLang="zh-CN" sz="2000" i="1">
                            <a:latin typeface="Cambria Math"/>
                          </a:rPr>
                          <m:t>6,</m:t>
                        </m:r>
                        <m:r>
                          <m:rPr>
                            <m:sty m:val="p"/>
                          </m:rPr>
                          <a:rPr lang="en-US" altLang="zh-CN" sz="2000">
                            <a:latin typeface="Cambria Math"/>
                          </a:rPr>
                          <m:t>t</m:t>
                        </m:r>
                        <m:r>
                          <a:rPr lang="en-US" altLang="zh-CN" sz="2000" i="1">
                            <a:latin typeface="Cambria Math"/>
                          </a:rPr>
                          <m:t>−</m:t>
                        </m:r>
                        <m:r>
                          <a:rPr lang="en-US" altLang="zh-CN" sz="2000">
                            <a:latin typeface="Cambria Math"/>
                          </a:rPr>
                          <m:t>1</m:t>
                        </m:r>
                      </m:sub>
                    </m:sSub>
                    <m:r>
                      <a:rPr lang="en-US" altLang="zh-CN" sz="2000">
                        <a:latin typeface="Cambria Math"/>
                      </a:rPr>
                      <m:t>+0.0006751</m:t>
                    </m:r>
                    <m:sSub>
                      <m:sSubPr>
                        <m:ctrlPr>
                          <a:rPr lang="zh-CN" altLang="zh-CN" sz="2000" i="1">
                            <a:latin typeface="Cambria Math"/>
                          </a:rPr>
                        </m:ctrlPr>
                      </m:sSubPr>
                      <m:e>
                        <m:r>
                          <a:rPr lang="en-US" altLang="zh-CN" sz="2000" i="1">
                            <a:latin typeface="Cambria Math"/>
                          </a:rPr>
                          <m:t>𝑋</m:t>
                        </m:r>
                      </m:e>
                      <m:sub>
                        <m:r>
                          <a:rPr lang="en-US" altLang="zh-CN" sz="2000" i="1">
                            <a:latin typeface="Cambria Math"/>
                          </a:rPr>
                          <m:t>2,</m:t>
                        </m:r>
                        <m:r>
                          <m:rPr>
                            <m:sty m:val="p"/>
                          </m:rPr>
                          <a:rPr lang="en-US" altLang="zh-CN" sz="2000">
                            <a:latin typeface="Cambria Math"/>
                          </a:rPr>
                          <m:t>t</m:t>
                        </m:r>
                      </m:sub>
                    </m:sSub>
                    <m:sSub>
                      <m:sSubPr>
                        <m:ctrlPr>
                          <a:rPr lang="zh-CN" altLang="zh-CN" sz="2000" i="1">
                            <a:latin typeface="Cambria Math"/>
                          </a:rPr>
                        </m:ctrlPr>
                      </m:sSubPr>
                      <m:e>
                        <m:r>
                          <a:rPr lang="en-US" altLang="zh-CN" sz="2000" i="1">
                            <a:latin typeface="Cambria Math"/>
                          </a:rPr>
                          <m:t>−</m:t>
                        </m:r>
                        <m:r>
                          <a:rPr lang="en-US" altLang="zh-CN" sz="2000">
                            <a:latin typeface="Cambria Math"/>
                          </a:rPr>
                          <m:t>0.0001639</m:t>
                        </m:r>
                        <m:r>
                          <a:rPr lang="en-US" altLang="zh-CN" sz="2000" i="1">
                            <a:latin typeface="Cambria Math"/>
                          </a:rPr>
                          <m:t>𝑋</m:t>
                        </m:r>
                      </m:e>
                      <m:sub>
                        <m:r>
                          <a:rPr lang="en-US" altLang="zh-CN" sz="2000" i="1">
                            <a:latin typeface="Cambria Math"/>
                          </a:rPr>
                          <m:t>3,</m:t>
                        </m:r>
                        <m:r>
                          <m:rPr>
                            <m:sty m:val="p"/>
                          </m:rPr>
                          <a:rPr lang="en-US" altLang="zh-CN" sz="2000">
                            <a:latin typeface="Cambria Math"/>
                          </a:rPr>
                          <m:t>t</m:t>
                        </m:r>
                      </m:sub>
                    </m:sSub>
                    <m:r>
                      <a:rPr lang="en-US" altLang="zh-CN" sz="2000" i="1">
                        <a:latin typeface="Cambria Math"/>
                      </a:rPr>
                      <m:t>+</m:t>
                    </m:r>
                    <m:r>
                      <a:rPr lang="en-US" altLang="zh-CN" sz="2000">
                        <a:latin typeface="Cambria Math"/>
                      </a:rPr>
                      <m:t>0.1124</m:t>
                    </m:r>
                    <m:sSub>
                      <m:sSubPr>
                        <m:ctrlPr>
                          <a:rPr lang="zh-CN" altLang="zh-CN" sz="2000" i="1">
                            <a:latin typeface="Cambria Math"/>
                          </a:rPr>
                        </m:ctrlPr>
                      </m:sSubPr>
                      <m:e>
                        <m:r>
                          <a:rPr lang="en-US" altLang="zh-CN" sz="2000" i="1">
                            <a:latin typeface="Cambria Math"/>
                          </a:rPr>
                          <m:t>𝑋</m:t>
                        </m:r>
                      </m:e>
                      <m:sub>
                        <m:r>
                          <a:rPr lang="en-US" altLang="zh-CN" sz="2000" i="1">
                            <a:latin typeface="Cambria Math"/>
                          </a:rPr>
                          <m:t>7,</m:t>
                        </m:r>
                        <m:r>
                          <m:rPr>
                            <m:sty m:val="p"/>
                          </m:rPr>
                          <a:rPr lang="en-US" altLang="zh-CN" sz="2000">
                            <a:latin typeface="Cambria Math"/>
                          </a:rPr>
                          <m:t>t</m:t>
                        </m:r>
                      </m:sub>
                    </m:sSub>
                    <m:r>
                      <a:rPr lang="en-US" altLang="zh-CN" sz="2000" i="1">
                        <a:latin typeface="Cambria Math"/>
                      </a:rPr>
                      <m:t>+</m:t>
                    </m:r>
                    <m:sSup>
                      <m:sSupPr>
                        <m:ctrlPr>
                          <a:rPr lang="zh-CN" altLang="zh-CN" sz="2000" i="1">
                            <a:latin typeface="Cambria Math"/>
                          </a:rPr>
                        </m:ctrlPr>
                      </m:sSupPr>
                      <m:e>
                        <m:r>
                          <m:rPr>
                            <m:sty m:val="p"/>
                          </m:rPr>
                          <a:rPr lang="en-US" altLang="zh-CN" sz="2000">
                            <a:latin typeface="Cambria Math"/>
                          </a:rPr>
                          <m:t>ε</m:t>
                        </m:r>
                      </m:e>
                      <m:sup>
                        <m:r>
                          <a:rPr lang="en-US" altLang="zh-CN" sz="2000" i="1">
                            <a:latin typeface="Cambria Math"/>
                          </a:rPr>
                          <m:t>‘</m:t>
                        </m:r>
                      </m:sup>
                    </m:sSup>
                    <m:r>
                      <a:rPr lang="en-US" altLang="zh-CN" sz="2000" i="1">
                        <a:latin typeface="Cambria Math"/>
                      </a:rPr>
                      <m:t>−</m:t>
                    </m:r>
                    <m:sSub>
                      <m:sSubPr>
                        <m:ctrlPr>
                          <a:rPr lang="zh-CN" altLang="zh-CN" sz="2000" i="1">
                            <a:latin typeface="Cambria Math"/>
                          </a:rPr>
                        </m:ctrlPr>
                      </m:sSubPr>
                      <m:e>
                        <m:r>
                          <a:rPr lang="en-US" altLang="zh-CN" sz="2000" i="1">
                            <a:latin typeface="Cambria Math"/>
                          </a:rPr>
                          <m:t>𝑋</m:t>
                        </m:r>
                      </m:e>
                      <m:sub>
                        <m:r>
                          <a:rPr lang="en-US" altLang="zh-CN" sz="2000" i="1">
                            <a:latin typeface="Cambria Math"/>
                          </a:rPr>
                          <m:t>6,</m:t>
                        </m:r>
                        <m:r>
                          <m:rPr>
                            <m:sty m:val="p"/>
                          </m:rPr>
                          <a:rPr lang="en-US" altLang="zh-CN" sz="2000">
                            <a:latin typeface="Cambria Math"/>
                          </a:rPr>
                          <m:t>t</m:t>
                        </m:r>
                        <m:r>
                          <a:rPr lang="en-US" altLang="zh-CN" sz="2000" i="1">
                            <a:latin typeface="Cambria Math"/>
                          </a:rPr>
                          <m:t>−</m:t>
                        </m:r>
                        <m:r>
                          <a:rPr lang="en-US" altLang="zh-CN" sz="2000">
                            <a:latin typeface="Cambria Math"/>
                          </a:rPr>
                          <m:t>1</m:t>
                        </m:r>
                      </m:sub>
                    </m:sSub>
                    <m:r>
                      <a:rPr lang="en-US" altLang="zh-CN" sz="2000">
                        <a:latin typeface="Cambria Math"/>
                      </a:rPr>
                      <m:t>=39.1515+</m:t>
                    </m:r>
                    <m:sSub>
                      <m:sSubPr>
                        <m:ctrlPr>
                          <a:rPr lang="zh-CN" altLang="zh-CN" sz="2000" i="1">
                            <a:latin typeface="Cambria Math"/>
                          </a:rPr>
                        </m:ctrlPr>
                      </m:sSubPr>
                      <m:e>
                        <m:r>
                          <a:rPr lang="en-US" altLang="zh-CN" sz="2000" i="1">
                            <a:latin typeface="Cambria Math"/>
                          </a:rPr>
                          <m:t>𝑋</m:t>
                        </m:r>
                      </m:e>
                      <m:sub>
                        <m:r>
                          <a:rPr lang="en-US" altLang="zh-CN" sz="2000" i="1">
                            <a:latin typeface="Cambria Math"/>
                          </a:rPr>
                          <m:t>6,</m:t>
                        </m:r>
                        <m:r>
                          <m:rPr>
                            <m:sty m:val="p"/>
                          </m:rPr>
                          <a:rPr lang="en-US" altLang="zh-CN" sz="2000">
                            <a:latin typeface="Cambria Math"/>
                          </a:rPr>
                          <m:t>t</m:t>
                        </m:r>
                        <m:r>
                          <a:rPr lang="en-US" altLang="zh-CN" sz="2000" i="1">
                            <a:latin typeface="Cambria Math"/>
                          </a:rPr>
                          <m:t>−</m:t>
                        </m:r>
                        <m:r>
                          <a:rPr lang="en-US" altLang="zh-CN" sz="2000">
                            <a:latin typeface="Cambria Math"/>
                          </a:rPr>
                          <m:t>1</m:t>
                        </m:r>
                      </m:sub>
                    </m:sSub>
                    <m:r>
                      <a:rPr lang="en-US" altLang="zh-CN" sz="2000">
                        <a:latin typeface="Cambria Math"/>
                      </a:rPr>
                      <m:t>+0.0006751</m:t>
                    </m:r>
                    <m:sSub>
                      <m:sSubPr>
                        <m:ctrlPr>
                          <a:rPr lang="zh-CN" altLang="zh-CN" sz="2000" i="1">
                            <a:latin typeface="Cambria Math"/>
                          </a:rPr>
                        </m:ctrlPr>
                      </m:sSubPr>
                      <m:e>
                        <m:r>
                          <a:rPr lang="en-US" altLang="zh-CN" sz="2000" i="1">
                            <a:latin typeface="Cambria Math"/>
                          </a:rPr>
                          <m:t>𝑋</m:t>
                        </m:r>
                      </m:e>
                      <m:sub>
                        <m:r>
                          <a:rPr lang="en-US" altLang="zh-CN" sz="2000" i="1">
                            <a:latin typeface="Cambria Math"/>
                          </a:rPr>
                          <m:t>2,</m:t>
                        </m:r>
                        <m:r>
                          <m:rPr>
                            <m:sty m:val="p"/>
                          </m:rPr>
                          <a:rPr lang="en-US" altLang="zh-CN" sz="2000">
                            <a:latin typeface="Cambria Math"/>
                          </a:rPr>
                          <m:t>t</m:t>
                        </m:r>
                      </m:sub>
                    </m:sSub>
                    <m:sSub>
                      <m:sSubPr>
                        <m:ctrlPr>
                          <a:rPr lang="zh-CN" altLang="zh-CN" sz="2000" i="1">
                            <a:latin typeface="Cambria Math"/>
                          </a:rPr>
                        </m:ctrlPr>
                      </m:sSubPr>
                      <m:e>
                        <m:r>
                          <a:rPr lang="en-US" altLang="zh-CN" sz="2000" i="1">
                            <a:latin typeface="Cambria Math"/>
                          </a:rPr>
                          <m:t>−</m:t>
                        </m:r>
                        <m:r>
                          <a:rPr lang="en-US" altLang="zh-CN" sz="2000">
                            <a:latin typeface="Cambria Math"/>
                          </a:rPr>
                          <m:t>0.0001639</m:t>
                        </m:r>
                        <m:r>
                          <a:rPr lang="en-US" altLang="zh-CN" sz="2000" i="1">
                            <a:latin typeface="Cambria Math"/>
                          </a:rPr>
                          <m:t>𝑋</m:t>
                        </m:r>
                      </m:e>
                      <m:sub>
                        <m:r>
                          <a:rPr lang="en-US" altLang="zh-CN" sz="2000" i="1">
                            <a:latin typeface="Cambria Math"/>
                          </a:rPr>
                          <m:t>3,</m:t>
                        </m:r>
                        <m:r>
                          <m:rPr>
                            <m:sty m:val="p"/>
                          </m:rPr>
                          <a:rPr lang="en-US" altLang="zh-CN" sz="2000">
                            <a:latin typeface="Cambria Math"/>
                          </a:rPr>
                          <m:t>t</m:t>
                        </m:r>
                      </m:sub>
                    </m:sSub>
                    <m:r>
                      <a:rPr lang="en-US" altLang="zh-CN" sz="2000" i="1">
                        <a:latin typeface="Cambria Math"/>
                      </a:rPr>
                      <m:t>+</m:t>
                    </m:r>
                    <m:r>
                      <a:rPr lang="en-US" altLang="zh-CN" sz="2000">
                        <a:latin typeface="Cambria Math"/>
                      </a:rPr>
                      <m:t>0.1124</m:t>
                    </m:r>
                    <m:sSub>
                      <m:sSubPr>
                        <m:ctrlPr>
                          <a:rPr lang="zh-CN" altLang="zh-CN" sz="2000" i="1">
                            <a:latin typeface="Cambria Math"/>
                          </a:rPr>
                        </m:ctrlPr>
                      </m:sSubPr>
                      <m:e>
                        <m:r>
                          <a:rPr lang="en-US" altLang="zh-CN" sz="2000" i="1">
                            <a:latin typeface="Cambria Math"/>
                          </a:rPr>
                          <m:t>𝑋</m:t>
                        </m:r>
                      </m:e>
                      <m:sub>
                        <m:r>
                          <a:rPr lang="en-US" altLang="zh-CN" sz="2000" i="1">
                            <a:latin typeface="Cambria Math"/>
                          </a:rPr>
                          <m:t>7,</m:t>
                        </m:r>
                        <m:r>
                          <m:rPr>
                            <m:sty m:val="p"/>
                          </m:rPr>
                          <a:rPr lang="en-US" altLang="zh-CN" sz="2000">
                            <a:latin typeface="Cambria Math"/>
                          </a:rPr>
                          <m:t>t</m:t>
                        </m:r>
                      </m:sub>
                    </m:sSub>
                    <m:r>
                      <a:rPr lang="en-US" altLang="zh-CN" sz="2000" i="1">
                        <a:latin typeface="Cambria Math"/>
                      </a:rPr>
                      <m:t>+</m:t>
                    </m:r>
                    <m:sSup>
                      <m:sSupPr>
                        <m:ctrlPr>
                          <a:rPr lang="zh-CN" altLang="zh-CN" sz="2000" i="1">
                            <a:latin typeface="Cambria Math"/>
                          </a:rPr>
                        </m:ctrlPr>
                      </m:sSupPr>
                      <m:e>
                        <m:r>
                          <m:rPr>
                            <m:sty m:val="p"/>
                          </m:rPr>
                          <a:rPr lang="en-US" altLang="zh-CN" sz="2000">
                            <a:latin typeface="Cambria Math"/>
                          </a:rPr>
                          <m:t>ε</m:t>
                        </m:r>
                      </m:e>
                      <m:sup>
                        <m:r>
                          <a:rPr lang="en-US" altLang="zh-CN" sz="2000" i="1">
                            <a:latin typeface="Cambria Math"/>
                          </a:rPr>
                          <m:t>‘</m:t>
                        </m:r>
                      </m:sup>
                    </m:sSup>
                    <m:r>
                      <a:rPr lang="en-US" altLang="zh-CN" sz="2000" i="1">
                        <a:latin typeface="Cambria Math"/>
                      </a:rPr>
                      <m:t>−</m:t>
                    </m:r>
                    <m:d>
                      <m:dPr>
                        <m:begChr m:val="（"/>
                        <m:endChr m:val="）"/>
                        <m:ctrlPr>
                          <a:rPr lang="zh-CN" altLang="zh-CN" sz="2000" i="1">
                            <a:latin typeface="Cambria Math"/>
                          </a:rPr>
                        </m:ctrlPr>
                      </m:dPr>
                      <m:e>
                        <m:r>
                          <a:rPr lang="en-US" altLang="zh-CN" sz="2000">
                            <a:latin typeface="Cambria Math"/>
                          </a:rPr>
                          <m:t>39.1515+0.0006751</m:t>
                        </m:r>
                        <m:sSub>
                          <m:sSubPr>
                            <m:ctrlPr>
                              <a:rPr lang="zh-CN" altLang="zh-CN" sz="2000" i="1">
                                <a:latin typeface="Cambria Math"/>
                              </a:rPr>
                            </m:ctrlPr>
                          </m:sSubPr>
                          <m:e>
                            <m:r>
                              <a:rPr lang="en-US" altLang="zh-CN" sz="2000" i="1">
                                <a:latin typeface="Cambria Math"/>
                              </a:rPr>
                              <m:t>𝑋</m:t>
                            </m:r>
                          </m:e>
                          <m:sub>
                            <m:r>
                              <a:rPr lang="en-US" altLang="zh-CN" sz="2000" i="1">
                                <a:latin typeface="Cambria Math"/>
                              </a:rPr>
                              <m:t>2,</m:t>
                            </m:r>
                            <m:r>
                              <m:rPr>
                                <m:sty m:val="p"/>
                              </m:rPr>
                              <a:rPr lang="en-US" altLang="zh-CN" sz="2000">
                                <a:latin typeface="Cambria Math"/>
                              </a:rPr>
                              <m:t>t</m:t>
                            </m:r>
                            <m:r>
                              <a:rPr lang="en-US" altLang="zh-CN" sz="2000" i="1">
                                <a:latin typeface="Cambria Math"/>
                              </a:rPr>
                              <m:t>−</m:t>
                            </m:r>
                            <m:r>
                              <a:rPr lang="en-US" altLang="zh-CN" sz="2000">
                                <a:latin typeface="Cambria Math"/>
                              </a:rPr>
                              <m:t>1</m:t>
                            </m:r>
                          </m:sub>
                        </m:sSub>
                        <m:sSub>
                          <m:sSubPr>
                            <m:ctrlPr>
                              <a:rPr lang="zh-CN" altLang="zh-CN" sz="2000" i="1">
                                <a:latin typeface="Cambria Math"/>
                              </a:rPr>
                            </m:ctrlPr>
                          </m:sSubPr>
                          <m:e>
                            <m:r>
                              <a:rPr lang="en-US" altLang="zh-CN" sz="2000" i="1">
                                <a:latin typeface="Cambria Math"/>
                              </a:rPr>
                              <m:t>−</m:t>
                            </m:r>
                            <m:r>
                              <a:rPr lang="en-US" altLang="zh-CN" sz="2000">
                                <a:latin typeface="Cambria Math"/>
                              </a:rPr>
                              <m:t>0.0001639</m:t>
                            </m:r>
                            <m:r>
                              <a:rPr lang="en-US" altLang="zh-CN" sz="2000" i="1">
                                <a:latin typeface="Cambria Math"/>
                              </a:rPr>
                              <m:t>𝑋</m:t>
                            </m:r>
                          </m:e>
                          <m:sub>
                            <m:r>
                              <a:rPr lang="en-US" altLang="zh-CN" sz="2000" i="1">
                                <a:latin typeface="Cambria Math"/>
                              </a:rPr>
                              <m:t>3,</m:t>
                            </m:r>
                            <m:r>
                              <m:rPr>
                                <m:sty m:val="p"/>
                              </m:rPr>
                              <a:rPr lang="en-US" altLang="zh-CN" sz="2000">
                                <a:latin typeface="Cambria Math"/>
                              </a:rPr>
                              <m:t>t</m:t>
                            </m:r>
                            <m:r>
                              <a:rPr lang="en-US" altLang="zh-CN" sz="2000" i="1">
                                <a:latin typeface="Cambria Math"/>
                              </a:rPr>
                              <m:t>−</m:t>
                            </m:r>
                            <m:r>
                              <a:rPr lang="en-US" altLang="zh-CN" sz="2000">
                                <a:latin typeface="Cambria Math"/>
                              </a:rPr>
                              <m:t>1</m:t>
                            </m:r>
                          </m:sub>
                        </m:sSub>
                        <m:r>
                          <a:rPr lang="en-US" altLang="zh-CN" sz="2000" i="1">
                            <a:latin typeface="Cambria Math"/>
                          </a:rPr>
                          <m:t>+</m:t>
                        </m:r>
                        <m:r>
                          <a:rPr lang="en-US" altLang="zh-CN" sz="2000">
                            <a:latin typeface="Cambria Math"/>
                          </a:rPr>
                          <m:t>0.1124</m:t>
                        </m:r>
                        <m:sSub>
                          <m:sSubPr>
                            <m:ctrlPr>
                              <a:rPr lang="zh-CN" altLang="zh-CN" sz="2000" i="1">
                                <a:latin typeface="Cambria Math"/>
                              </a:rPr>
                            </m:ctrlPr>
                          </m:sSubPr>
                          <m:e>
                            <m:r>
                              <a:rPr lang="en-US" altLang="zh-CN" sz="2000" i="1">
                                <a:latin typeface="Cambria Math"/>
                              </a:rPr>
                              <m:t>𝑋</m:t>
                            </m:r>
                          </m:e>
                          <m:sub>
                            <m:r>
                              <a:rPr lang="en-US" altLang="zh-CN" sz="2000" i="1">
                                <a:latin typeface="Cambria Math"/>
                              </a:rPr>
                              <m:t>7,</m:t>
                            </m:r>
                            <m:r>
                              <m:rPr>
                                <m:sty m:val="p"/>
                              </m:rPr>
                              <a:rPr lang="en-US" altLang="zh-CN" sz="2000">
                                <a:latin typeface="Cambria Math"/>
                              </a:rPr>
                              <m:t>t</m:t>
                            </m:r>
                            <m:r>
                              <a:rPr lang="en-US" altLang="zh-CN" sz="2000" i="1">
                                <a:latin typeface="Cambria Math"/>
                              </a:rPr>
                              <m:t>−</m:t>
                            </m:r>
                            <m:r>
                              <a:rPr lang="en-US" altLang="zh-CN" sz="2000">
                                <a:latin typeface="Cambria Math"/>
                              </a:rPr>
                              <m:t>1</m:t>
                            </m:r>
                          </m:sub>
                        </m:sSub>
                        <m:r>
                          <a:rPr lang="en-US" altLang="zh-CN" sz="2000" i="1">
                            <a:latin typeface="Cambria Math"/>
                          </a:rPr>
                          <m:t>+</m:t>
                        </m:r>
                        <m:sSup>
                          <m:sSupPr>
                            <m:ctrlPr>
                              <a:rPr lang="zh-CN" altLang="zh-CN" sz="2000" i="1">
                                <a:latin typeface="Cambria Math"/>
                              </a:rPr>
                            </m:ctrlPr>
                          </m:sSupPr>
                          <m:e>
                            <m:r>
                              <m:rPr>
                                <m:sty m:val="p"/>
                              </m:rPr>
                              <a:rPr lang="en-US" altLang="zh-CN" sz="2000">
                                <a:latin typeface="Cambria Math"/>
                              </a:rPr>
                              <m:t>ε</m:t>
                            </m:r>
                          </m:e>
                          <m:sup>
                            <m:r>
                              <a:rPr lang="en-US" altLang="zh-CN" sz="2000" i="1">
                                <a:latin typeface="Cambria Math"/>
                              </a:rPr>
                              <m:t>‘’</m:t>
                            </m:r>
                          </m:sup>
                        </m:sSup>
                      </m:e>
                    </m:d>
                  </m:oMath>
                </a14:m>
                <a:endParaRPr lang="zh-CN" altLang="zh-CN" sz="2000" dirty="0"/>
              </a:p>
              <a:p>
                <a:r>
                  <a:rPr lang="zh-CN" altLang="zh-CN" sz="2000" dirty="0"/>
                  <a:t>化简之后我们可以得到。</a:t>
                </a:r>
              </a:p>
              <a:p>
                <a14:m>
                  <m:oMath xmlns:m="http://schemas.openxmlformats.org/officeDocument/2006/math">
                    <m:sSub>
                      <m:sSubPr>
                        <m:ctrlPr>
                          <a:rPr lang="zh-CN" altLang="zh-CN" sz="2000" i="1">
                            <a:latin typeface="Cambria Math"/>
                          </a:rPr>
                        </m:ctrlPr>
                      </m:sSubPr>
                      <m:e>
                        <m:r>
                          <a:rPr lang="en-US" altLang="zh-CN" sz="2000" i="1">
                            <a:latin typeface="Cambria Math"/>
                          </a:rPr>
                          <m:t>∆</m:t>
                        </m:r>
                        <m:r>
                          <a:rPr lang="en-US" altLang="zh-CN" sz="2000" i="1">
                            <a:latin typeface="Cambria Math"/>
                          </a:rPr>
                          <m:t>𝑋</m:t>
                        </m:r>
                      </m:e>
                      <m:sub>
                        <m:r>
                          <a:rPr lang="en-US" altLang="zh-CN" sz="2000" i="1">
                            <a:latin typeface="Cambria Math"/>
                          </a:rPr>
                          <m:t>6</m:t>
                        </m:r>
                        <m:r>
                          <a:rPr lang="zh-CN" altLang="zh-CN" sz="2000">
                            <a:latin typeface="Cambria Math"/>
                          </a:rPr>
                          <m:t>，</m:t>
                        </m:r>
                        <m:r>
                          <m:rPr>
                            <m:sty m:val="p"/>
                          </m:rPr>
                          <a:rPr lang="en-US" altLang="zh-CN" sz="2000">
                            <a:latin typeface="Cambria Math"/>
                          </a:rPr>
                          <m:t>t</m:t>
                        </m:r>
                      </m:sub>
                    </m:sSub>
                    <m:r>
                      <a:rPr lang="en-US" altLang="zh-CN" sz="2000" i="1">
                        <a:latin typeface="Cambria Math"/>
                      </a:rPr>
                      <m:t>=</m:t>
                    </m:r>
                    <m:r>
                      <a:rPr lang="en-US" altLang="zh-CN" sz="2000">
                        <a:latin typeface="Cambria Math"/>
                      </a:rPr>
                      <m:t>0.0006751∆</m:t>
                    </m:r>
                    <m:sSub>
                      <m:sSubPr>
                        <m:ctrlPr>
                          <a:rPr lang="zh-CN" altLang="zh-CN" sz="2000" i="1">
                            <a:latin typeface="Cambria Math"/>
                          </a:rPr>
                        </m:ctrlPr>
                      </m:sSubPr>
                      <m:e>
                        <m:r>
                          <a:rPr lang="en-US" altLang="zh-CN" sz="2000" i="1">
                            <a:latin typeface="Cambria Math"/>
                          </a:rPr>
                          <m:t>𝑋</m:t>
                        </m:r>
                      </m:e>
                      <m:sub>
                        <m:r>
                          <a:rPr lang="en-US" altLang="zh-CN" sz="2000" i="1">
                            <a:latin typeface="Cambria Math"/>
                          </a:rPr>
                          <m:t>2,</m:t>
                        </m:r>
                        <m:r>
                          <m:rPr>
                            <m:sty m:val="p"/>
                          </m:rPr>
                          <a:rPr lang="en-US" altLang="zh-CN" sz="2000">
                            <a:latin typeface="Cambria Math"/>
                          </a:rPr>
                          <m:t>t</m:t>
                        </m:r>
                      </m:sub>
                    </m:sSub>
                    <m:sSub>
                      <m:sSubPr>
                        <m:ctrlPr>
                          <a:rPr lang="zh-CN" altLang="zh-CN" sz="2000" i="1">
                            <a:latin typeface="Cambria Math"/>
                          </a:rPr>
                        </m:ctrlPr>
                      </m:sSubPr>
                      <m:e>
                        <m:r>
                          <a:rPr lang="en-US" altLang="zh-CN" sz="2000" i="1">
                            <a:latin typeface="Cambria Math"/>
                          </a:rPr>
                          <m:t>−</m:t>
                        </m:r>
                        <m:r>
                          <a:rPr lang="en-US" altLang="zh-CN" sz="2000">
                            <a:latin typeface="Cambria Math"/>
                          </a:rPr>
                          <m:t>0.0001639∆</m:t>
                        </m:r>
                        <m:r>
                          <a:rPr lang="en-US" altLang="zh-CN" sz="2000" i="1">
                            <a:latin typeface="Cambria Math"/>
                          </a:rPr>
                          <m:t>𝑋</m:t>
                        </m:r>
                      </m:e>
                      <m:sub>
                        <m:r>
                          <a:rPr lang="en-US" altLang="zh-CN" sz="2000" i="1">
                            <a:latin typeface="Cambria Math"/>
                          </a:rPr>
                          <m:t>3,</m:t>
                        </m:r>
                        <m:r>
                          <m:rPr>
                            <m:sty m:val="p"/>
                          </m:rPr>
                          <a:rPr lang="en-US" altLang="zh-CN" sz="2000">
                            <a:latin typeface="Cambria Math"/>
                          </a:rPr>
                          <m:t>t</m:t>
                        </m:r>
                      </m:sub>
                    </m:sSub>
                    <m:r>
                      <a:rPr lang="en-US" altLang="zh-CN" sz="2000" i="1">
                        <a:latin typeface="Cambria Math"/>
                      </a:rPr>
                      <m:t>+</m:t>
                    </m:r>
                    <m:r>
                      <a:rPr lang="en-US" altLang="zh-CN" sz="2000">
                        <a:latin typeface="Cambria Math"/>
                      </a:rPr>
                      <m:t>0.1124</m:t>
                    </m:r>
                    <m:sSub>
                      <m:sSubPr>
                        <m:ctrlPr>
                          <a:rPr lang="zh-CN" altLang="zh-CN" sz="2000" i="1">
                            <a:latin typeface="Cambria Math"/>
                          </a:rPr>
                        </m:ctrlPr>
                      </m:sSubPr>
                      <m:e>
                        <m:r>
                          <a:rPr lang="en-US" altLang="zh-CN" sz="2000" i="1">
                            <a:latin typeface="Cambria Math"/>
                          </a:rPr>
                          <m:t>∆</m:t>
                        </m:r>
                        <m:r>
                          <a:rPr lang="en-US" altLang="zh-CN" sz="2000" i="1">
                            <a:latin typeface="Cambria Math"/>
                          </a:rPr>
                          <m:t>𝑋</m:t>
                        </m:r>
                      </m:e>
                      <m:sub>
                        <m:r>
                          <a:rPr lang="en-US" altLang="zh-CN" sz="2000" i="1">
                            <a:latin typeface="Cambria Math"/>
                          </a:rPr>
                          <m:t>7,</m:t>
                        </m:r>
                        <m:r>
                          <m:rPr>
                            <m:sty m:val="p"/>
                          </m:rPr>
                          <a:rPr lang="en-US" altLang="zh-CN" sz="2000">
                            <a:latin typeface="Cambria Math"/>
                          </a:rPr>
                          <m:t>t</m:t>
                        </m:r>
                      </m:sub>
                    </m:sSub>
                    <m:r>
                      <a:rPr lang="en-US" altLang="zh-CN" sz="2000" i="1">
                        <a:latin typeface="Cambria Math"/>
                      </a:rPr>
                      <m:t>+</m:t>
                    </m:r>
                    <m:r>
                      <m:rPr>
                        <m:sty m:val="p"/>
                      </m:rPr>
                      <a:rPr lang="en-US" altLang="zh-CN" sz="2000">
                        <a:latin typeface="Cambria Math"/>
                      </a:rPr>
                      <m:t>ε</m:t>
                    </m:r>
                  </m:oMath>
                </a14:m>
                <a:endParaRPr lang="zh-CN" altLang="en-US" sz="2000" dirty="0"/>
              </a:p>
              <a:p>
                <a:endParaRPr lang="zh-CN" altLang="zh-CN" sz="2000" dirty="0"/>
              </a:p>
              <a:p>
                <a:endParaRPr lang="zh-CN" altLang="en-US"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rotWithShape="1">
                <a:blip r:embed="rId2" cstate="print"/>
                <a:stretch>
                  <a:fillRect l="-667" t="-943"/>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40385580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Effect transition="in" filter="fade">
                                      <p:cBhvr>
                                        <p:cTn id="20" dur="1000"/>
                                        <p:tgtEl>
                                          <p:spTgt spid="3">
                                            <p:txEl>
                                              <p:pRg st="1" end="1"/>
                                            </p:txEl>
                                          </p:spTgt>
                                        </p:tgtEl>
                                      </p:cBhvr>
                                    </p:animEffect>
                                    <p:anim calcmode="lin" valueType="num">
                                      <p:cBhvr>
                                        <p:cTn id="21"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2"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Effect transition="in" filter="fade">
                                      <p:cBhvr>
                                        <p:cTn id="27" dur="1000"/>
                                        <p:tgtEl>
                                          <p:spTgt spid="3">
                                            <p:txEl>
                                              <p:pRg st="2" end="2"/>
                                            </p:txEl>
                                          </p:spTgt>
                                        </p:tgtEl>
                                      </p:cBhvr>
                                    </p:animEffect>
                                    <p:anim calcmode="lin" valueType="num">
                                      <p:cBhvr>
                                        <p:cTn id="2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3">
                                            <p:txEl>
                                              <p:pRg st="3" end="3"/>
                                            </p:txEl>
                                          </p:spTgt>
                                        </p:tgtEl>
                                        <p:attrNameLst>
                                          <p:attrName>style.visibility</p:attrName>
                                        </p:attrNameLst>
                                      </p:cBhvr>
                                      <p:to>
                                        <p:strVal val="visible"/>
                                      </p:to>
                                    </p:set>
                                    <p:animEffect transition="in" filter="fade">
                                      <p:cBhvr>
                                        <p:cTn id="34" dur="1000"/>
                                        <p:tgtEl>
                                          <p:spTgt spid="3">
                                            <p:txEl>
                                              <p:pRg st="3" end="3"/>
                                            </p:txEl>
                                          </p:spTgt>
                                        </p:tgtEl>
                                      </p:cBhvr>
                                    </p:animEffect>
                                    <p:anim calcmode="lin" valueType="num">
                                      <p:cBhvr>
                                        <p:cTn id="3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6"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3">
                                            <p:txEl>
                                              <p:pRg st="4" end="4"/>
                                            </p:txEl>
                                          </p:spTgt>
                                        </p:tgtEl>
                                        <p:attrNameLst>
                                          <p:attrName>style.visibility</p:attrName>
                                        </p:attrNameLst>
                                      </p:cBhvr>
                                      <p:to>
                                        <p:strVal val="visible"/>
                                      </p:to>
                                    </p:set>
                                    <p:animEffect transition="in" filter="fade">
                                      <p:cBhvr>
                                        <p:cTn id="41" dur="1000"/>
                                        <p:tgtEl>
                                          <p:spTgt spid="3">
                                            <p:txEl>
                                              <p:pRg st="4" end="4"/>
                                            </p:txEl>
                                          </p:spTgt>
                                        </p:tgtEl>
                                      </p:cBhvr>
                                    </p:animEffect>
                                    <p:anim calcmode="lin" valueType="num">
                                      <p:cBhvr>
                                        <p:cTn id="4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4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grpId="0" nodeType="clickEffect">
                                  <p:stCondLst>
                                    <p:cond delay="0"/>
                                  </p:stCondLst>
                                  <p:childTnLst>
                                    <p:set>
                                      <p:cBhvr>
                                        <p:cTn id="47" dur="1" fill="hold">
                                          <p:stCondLst>
                                            <p:cond delay="0"/>
                                          </p:stCondLst>
                                        </p:cTn>
                                        <p:tgtEl>
                                          <p:spTgt spid="3">
                                            <p:txEl>
                                              <p:pRg st="5" end="5"/>
                                            </p:txEl>
                                          </p:spTgt>
                                        </p:tgtEl>
                                        <p:attrNameLst>
                                          <p:attrName>style.visibility</p:attrName>
                                        </p:attrNameLst>
                                      </p:cBhvr>
                                      <p:to>
                                        <p:strVal val="visible"/>
                                      </p:to>
                                    </p:set>
                                    <p:animEffect transition="in" filter="fade">
                                      <p:cBhvr>
                                        <p:cTn id="48" dur="1000"/>
                                        <p:tgtEl>
                                          <p:spTgt spid="3">
                                            <p:txEl>
                                              <p:pRg st="5" end="5"/>
                                            </p:txEl>
                                          </p:spTgt>
                                        </p:tgtEl>
                                      </p:cBhvr>
                                    </p:animEffect>
                                    <p:anim calcmode="lin" valueType="num">
                                      <p:cBhvr>
                                        <p:cTn id="49"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50"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42" presetClass="entr" presetSubtype="0" fill="hold" grpId="0" nodeType="clickEffect">
                                  <p:stCondLst>
                                    <p:cond delay="0"/>
                                  </p:stCondLst>
                                  <p:childTnLst>
                                    <p:set>
                                      <p:cBhvr>
                                        <p:cTn id="54" dur="1" fill="hold">
                                          <p:stCondLst>
                                            <p:cond delay="0"/>
                                          </p:stCondLst>
                                        </p:cTn>
                                        <p:tgtEl>
                                          <p:spTgt spid="3">
                                            <p:txEl>
                                              <p:pRg st="6" end="6"/>
                                            </p:txEl>
                                          </p:spTgt>
                                        </p:tgtEl>
                                        <p:attrNameLst>
                                          <p:attrName>style.visibility</p:attrName>
                                        </p:attrNameLst>
                                      </p:cBhvr>
                                      <p:to>
                                        <p:strVal val="visible"/>
                                      </p:to>
                                    </p:set>
                                    <p:animEffect transition="in" filter="fade">
                                      <p:cBhvr>
                                        <p:cTn id="55" dur="1000"/>
                                        <p:tgtEl>
                                          <p:spTgt spid="3">
                                            <p:txEl>
                                              <p:pRg st="6" end="6"/>
                                            </p:txEl>
                                          </p:spTgt>
                                        </p:tgtEl>
                                      </p:cBhvr>
                                    </p:animEffect>
                                    <p:anim calcmode="lin" valueType="num">
                                      <p:cBhvr>
                                        <p:cTn id="56"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7"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模型</a:t>
            </a:r>
            <a:r>
              <a:rPr lang="zh-CN" altLang="zh-CN" dirty="0" smtClean="0"/>
              <a:t>（</a:t>
            </a:r>
            <a:r>
              <a:rPr lang="en-US" altLang="zh-CN" dirty="0" smtClean="0"/>
              <a:t>2</a:t>
            </a:r>
            <a:r>
              <a:rPr lang="zh-CN" altLang="zh-CN" dirty="0" smtClean="0"/>
              <a:t>）的</a:t>
            </a:r>
            <a:r>
              <a:rPr lang="zh-CN" altLang="zh-CN" dirty="0"/>
              <a:t>物理</a:t>
            </a:r>
            <a:r>
              <a:rPr lang="zh-CN" altLang="zh-CN" dirty="0" smtClean="0"/>
              <a:t>意义</a:t>
            </a:r>
            <a:endParaRPr lang="zh-CN" altLang="en-US" dirty="0"/>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lstStyle/>
              <a:p>
                <a:r>
                  <a:rPr lang="zh-CN" altLang="zh-CN" sz="2000" dirty="0"/>
                  <a:t>第二个模型</a:t>
                </a:r>
              </a:p>
              <a:p>
                <a14:m>
                  <m:oMath xmlns:m="http://schemas.openxmlformats.org/officeDocument/2006/math">
                    <m:acc>
                      <m:accPr>
                        <m:chr m:val="̂"/>
                        <m:ctrlPr>
                          <a:rPr lang="zh-CN" altLang="zh-CN" sz="2000" i="1">
                            <a:latin typeface="Cambria Math"/>
                          </a:rPr>
                        </m:ctrlPr>
                      </m:accPr>
                      <m:e>
                        <m:sSub>
                          <m:sSubPr>
                            <m:ctrlPr>
                              <a:rPr lang="zh-CN" altLang="zh-CN" sz="2000" i="1">
                                <a:latin typeface="Cambria Math"/>
                              </a:rPr>
                            </m:ctrlPr>
                          </m:sSubPr>
                          <m:e>
                            <m:r>
                              <a:rPr lang="en-US" altLang="zh-CN" sz="2000" i="1">
                                <a:latin typeface="Cambria Math"/>
                              </a:rPr>
                              <m:t>𝑋</m:t>
                            </m:r>
                          </m:e>
                          <m:sub>
                            <m:r>
                              <a:rPr lang="en-US" altLang="zh-CN" sz="2000" i="1">
                                <a:latin typeface="Cambria Math"/>
                              </a:rPr>
                              <m:t>6,</m:t>
                            </m:r>
                            <m:r>
                              <a:rPr lang="en-US" altLang="zh-CN" sz="2000" i="1">
                                <a:latin typeface="Cambria Math"/>
                              </a:rPr>
                              <m:t>𝑡</m:t>
                            </m:r>
                          </m:sub>
                        </m:sSub>
                      </m:e>
                    </m:acc>
                    <m:r>
                      <a:rPr lang="en-US" altLang="zh-CN" sz="2000" i="1">
                        <a:latin typeface="Cambria Math"/>
                      </a:rPr>
                      <m:t>=</m:t>
                    </m:r>
                    <m:r>
                      <a:rPr lang="en-US" altLang="zh-CN" sz="2000">
                        <a:latin typeface="Cambria Math"/>
                      </a:rPr>
                      <m:t>19.5760+</m:t>
                    </m:r>
                    <m:r>
                      <a:rPr lang="en-US" altLang="zh-CN" sz="2000" i="1">
                        <a:latin typeface="Cambria Math"/>
                      </a:rPr>
                      <m:t>0.54315</m:t>
                    </m:r>
                    <m:sSub>
                      <m:sSubPr>
                        <m:ctrlPr>
                          <a:rPr lang="zh-CN" altLang="zh-CN" sz="2000" i="1">
                            <a:latin typeface="Cambria Math"/>
                          </a:rPr>
                        </m:ctrlPr>
                      </m:sSubPr>
                      <m:e>
                        <m:r>
                          <a:rPr lang="en-US" altLang="zh-CN" sz="2000" i="1">
                            <a:latin typeface="Cambria Math"/>
                          </a:rPr>
                          <m:t>𝑋</m:t>
                        </m:r>
                      </m:e>
                      <m:sub>
                        <m:r>
                          <a:rPr lang="en-US" altLang="zh-CN" sz="2000" i="1">
                            <a:latin typeface="Cambria Math"/>
                          </a:rPr>
                          <m:t>6,</m:t>
                        </m:r>
                        <m:r>
                          <a:rPr lang="en-US" altLang="zh-CN" sz="2000" i="1">
                            <a:latin typeface="Cambria Math"/>
                          </a:rPr>
                          <m:t>𝑡</m:t>
                        </m:r>
                        <m:r>
                          <a:rPr lang="en-US" altLang="zh-CN" sz="2000" i="1">
                            <a:latin typeface="Cambria Math"/>
                          </a:rPr>
                          <m:t>−1</m:t>
                        </m:r>
                      </m:sub>
                    </m:sSub>
                    <m:r>
                      <a:rPr lang="en-US" altLang="zh-CN" sz="2000" i="1">
                        <a:latin typeface="Cambria Math"/>
                      </a:rPr>
                      <m:t>+</m:t>
                    </m:r>
                    <m:r>
                      <a:rPr lang="en-US" altLang="zh-CN" sz="2000">
                        <a:latin typeface="Cambria Math"/>
                      </a:rPr>
                      <m:t>0.0006698</m:t>
                    </m:r>
                    <m:sSub>
                      <m:sSubPr>
                        <m:ctrlPr>
                          <a:rPr lang="zh-CN" altLang="zh-CN" sz="2000" i="1">
                            <a:latin typeface="Cambria Math"/>
                          </a:rPr>
                        </m:ctrlPr>
                      </m:sSubPr>
                      <m:e>
                        <m:r>
                          <a:rPr lang="en-US" altLang="zh-CN" sz="2000" i="1">
                            <a:latin typeface="Cambria Math"/>
                          </a:rPr>
                          <m:t>𝑋</m:t>
                        </m:r>
                      </m:e>
                      <m:sub>
                        <m:r>
                          <a:rPr lang="en-US" altLang="zh-CN" sz="2000" i="1">
                            <a:latin typeface="Cambria Math"/>
                          </a:rPr>
                          <m:t>2,</m:t>
                        </m:r>
                        <m:r>
                          <a:rPr lang="en-US" altLang="zh-CN" sz="2000" i="1">
                            <a:latin typeface="Cambria Math"/>
                          </a:rPr>
                          <m:t>𝑡</m:t>
                        </m:r>
                      </m:sub>
                    </m:sSub>
                    <m:r>
                      <a:rPr lang="en-US" altLang="zh-CN" sz="2000" i="1">
                        <a:latin typeface="Cambria Math"/>
                      </a:rPr>
                      <m:t>−0.0003638</m:t>
                    </m:r>
                    <m:sSub>
                      <m:sSubPr>
                        <m:ctrlPr>
                          <a:rPr lang="zh-CN" altLang="zh-CN" sz="2000" i="1">
                            <a:latin typeface="Cambria Math"/>
                          </a:rPr>
                        </m:ctrlPr>
                      </m:sSubPr>
                      <m:e>
                        <m:r>
                          <a:rPr lang="en-US" altLang="zh-CN" sz="2000" i="1">
                            <a:latin typeface="Cambria Math"/>
                          </a:rPr>
                          <m:t>𝑋</m:t>
                        </m:r>
                      </m:e>
                      <m:sub>
                        <m:r>
                          <a:rPr lang="en-US" altLang="zh-CN" sz="2000" i="1">
                            <a:latin typeface="Cambria Math"/>
                          </a:rPr>
                          <m:t>2,</m:t>
                        </m:r>
                        <m:r>
                          <a:rPr lang="en-US" altLang="zh-CN" sz="2000" i="1">
                            <a:latin typeface="Cambria Math"/>
                          </a:rPr>
                          <m:t>𝑡</m:t>
                        </m:r>
                        <m:r>
                          <a:rPr lang="en-US" altLang="zh-CN" sz="2000" i="1">
                            <a:latin typeface="Cambria Math"/>
                          </a:rPr>
                          <m:t>−1</m:t>
                        </m:r>
                      </m:sub>
                    </m:sSub>
                    <m:r>
                      <a:rPr lang="en-US" altLang="zh-CN" sz="2000" i="1">
                        <a:latin typeface="Cambria Math"/>
                      </a:rPr>
                      <m:t>−0.0001492</m:t>
                    </m:r>
                    <m:sSub>
                      <m:sSubPr>
                        <m:ctrlPr>
                          <a:rPr lang="zh-CN" altLang="zh-CN" sz="2000" i="1">
                            <a:latin typeface="Cambria Math"/>
                          </a:rPr>
                        </m:ctrlPr>
                      </m:sSubPr>
                      <m:e>
                        <m:r>
                          <a:rPr lang="en-US" altLang="zh-CN" sz="2000" i="1">
                            <a:latin typeface="Cambria Math"/>
                          </a:rPr>
                          <m:t>𝑋</m:t>
                        </m:r>
                      </m:e>
                      <m:sub>
                        <m:r>
                          <a:rPr lang="en-US" altLang="zh-CN" sz="2000" i="1">
                            <a:latin typeface="Cambria Math"/>
                          </a:rPr>
                          <m:t>3,</m:t>
                        </m:r>
                        <m:r>
                          <a:rPr lang="en-US" altLang="zh-CN" sz="2000" i="1">
                            <a:latin typeface="Cambria Math"/>
                          </a:rPr>
                          <m:t>𝑡</m:t>
                        </m:r>
                      </m:sub>
                    </m:sSub>
                    <m:r>
                      <a:rPr lang="en-US" altLang="zh-CN" sz="2000" i="1">
                        <a:latin typeface="Cambria Math"/>
                      </a:rPr>
                      <m:t>+0.00008104</m:t>
                    </m:r>
                    <m:sSub>
                      <m:sSubPr>
                        <m:ctrlPr>
                          <a:rPr lang="zh-CN" altLang="zh-CN" sz="2000" i="1">
                            <a:latin typeface="Cambria Math"/>
                          </a:rPr>
                        </m:ctrlPr>
                      </m:sSubPr>
                      <m:e>
                        <m:r>
                          <a:rPr lang="en-US" altLang="zh-CN" sz="2000" i="1">
                            <a:latin typeface="Cambria Math"/>
                          </a:rPr>
                          <m:t>𝑋</m:t>
                        </m:r>
                      </m:e>
                      <m:sub>
                        <m:r>
                          <a:rPr lang="en-US" altLang="zh-CN" sz="2000" i="1">
                            <a:latin typeface="Cambria Math"/>
                          </a:rPr>
                          <m:t>3,</m:t>
                        </m:r>
                        <m:r>
                          <a:rPr lang="en-US" altLang="zh-CN" sz="2000" i="1">
                            <a:latin typeface="Cambria Math"/>
                          </a:rPr>
                          <m:t>𝑡</m:t>
                        </m:r>
                        <m:r>
                          <a:rPr lang="en-US" altLang="zh-CN" sz="2000" i="1">
                            <a:latin typeface="Cambria Math"/>
                          </a:rPr>
                          <m:t>−1</m:t>
                        </m:r>
                      </m:sub>
                    </m:sSub>
                    <m:r>
                      <a:rPr lang="en-US" altLang="zh-CN" sz="2000" i="1">
                        <a:latin typeface="Cambria Math"/>
                      </a:rPr>
                      <m:t>+</m:t>
                    </m:r>
                    <m:r>
                      <a:rPr lang="en-US" altLang="zh-CN" sz="2000">
                        <a:latin typeface="Cambria Math"/>
                      </a:rPr>
                      <m:t>0.09722</m:t>
                    </m:r>
                    <m:sSub>
                      <m:sSubPr>
                        <m:ctrlPr>
                          <a:rPr lang="zh-CN" altLang="zh-CN" sz="2000" i="1">
                            <a:latin typeface="Cambria Math"/>
                          </a:rPr>
                        </m:ctrlPr>
                      </m:sSubPr>
                      <m:e>
                        <m:r>
                          <a:rPr lang="en-US" altLang="zh-CN" sz="2000" i="1">
                            <a:latin typeface="Cambria Math"/>
                          </a:rPr>
                          <m:t>𝑋</m:t>
                        </m:r>
                      </m:e>
                      <m:sub>
                        <m:r>
                          <a:rPr lang="en-US" altLang="zh-CN" sz="2000" i="1">
                            <a:latin typeface="Cambria Math"/>
                          </a:rPr>
                          <m:t>7,</m:t>
                        </m:r>
                        <m:r>
                          <a:rPr lang="en-US" altLang="zh-CN" sz="2000" i="1">
                            <a:latin typeface="Cambria Math"/>
                          </a:rPr>
                          <m:t>𝑡</m:t>
                        </m:r>
                      </m:sub>
                    </m:sSub>
                    <m:r>
                      <a:rPr lang="en-US" altLang="zh-CN" sz="2000" i="1">
                        <a:latin typeface="Cambria Math"/>
                      </a:rPr>
                      <m:t>−0.05281</m:t>
                    </m:r>
                    <m:sSub>
                      <m:sSubPr>
                        <m:ctrlPr>
                          <a:rPr lang="zh-CN" altLang="zh-CN" sz="2000" i="1">
                            <a:latin typeface="Cambria Math"/>
                          </a:rPr>
                        </m:ctrlPr>
                      </m:sSubPr>
                      <m:e>
                        <m:r>
                          <a:rPr lang="en-US" altLang="zh-CN" sz="2000" i="1">
                            <a:latin typeface="Cambria Math"/>
                          </a:rPr>
                          <m:t>𝑋</m:t>
                        </m:r>
                      </m:e>
                      <m:sub>
                        <m:r>
                          <a:rPr lang="en-US" altLang="zh-CN" sz="2000" i="1">
                            <a:latin typeface="Cambria Math"/>
                          </a:rPr>
                          <m:t>7,</m:t>
                        </m:r>
                        <m:r>
                          <a:rPr lang="en-US" altLang="zh-CN" sz="2000" i="1">
                            <a:latin typeface="Cambria Math"/>
                          </a:rPr>
                          <m:t>𝑡</m:t>
                        </m:r>
                        <m:r>
                          <a:rPr lang="en-US" altLang="zh-CN" sz="2000" i="1">
                            <a:latin typeface="Cambria Math"/>
                          </a:rPr>
                          <m:t>−1</m:t>
                        </m:r>
                      </m:sub>
                    </m:sSub>
                  </m:oMath>
                </a14:m>
                <a:endParaRPr lang="zh-CN" altLang="zh-CN" sz="2000" dirty="0"/>
              </a:p>
              <a:p>
                <a:r>
                  <a:rPr lang="zh-CN" altLang="zh-CN" sz="2000" dirty="0"/>
                  <a:t>在这里，我们可以看到前一年的户籍人口数对现在的户籍人口数是有影响的，我们对其进行变形，得到：</a:t>
                </a:r>
              </a:p>
              <a:p>
                <a14:m>
                  <m:oMath xmlns:m="http://schemas.openxmlformats.org/officeDocument/2006/math">
                    <m:sSub>
                      <m:sSubPr>
                        <m:ctrlPr>
                          <a:rPr lang="zh-CN" altLang="zh-CN" sz="2000" i="1">
                            <a:latin typeface="Cambria Math"/>
                          </a:rPr>
                        </m:ctrlPr>
                      </m:sSubPr>
                      <m:e>
                        <m:r>
                          <a:rPr lang="en-US" altLang="zh-CN" sz="2000" i="1">
                            <a:latin typeface="Cambria Math"/>
                          </a:rPr>
                          <m:t>𝑋</m:t>
                        </m:r>
                      </m:e>
                      <m:sub>
                        <m:r>
                          <a:rPr lang="en-US" altLang="zh-CN" sz="2000" i="1">
                            <a:latin typeface="Cambria Math"/>
                          </a:rPr>
                          <m:t>6</m:t>
                        </m:r>
                        <m:r>
                          <m:rPr>
                            <m:sty m:val="p"/>
                          </m:rPr>
                          <a:rPr lang="en-US" altLang="zh-CN" sz="2000">
                            <a:latin typeface="Cambria Math"/>
                          </a:rPr>
                          <m:t>t</m:t>
                        </m:r>
                      </m:sub>
                    </m:sSub>
                    <m:r>
                      <a:rPr lang="en-US" altLang="zh-CN" sz="2000" i="1">
                        <a:latin typeface="Cambria Math"/>
                      </a:rPr>
                      <m:t>=</m:t>
                    </m:r>
                    <m:r>
                      <a:rPr lang="en-US" altLang="zh-CN" sz="2000">
                        <a:latin typeface="Cambria Math"/>
                      </a:rPr>
                      <m:t>19.5760+</m:t>
                    </m:r>
                    <m:sSub>
                      <m:sSubPr>
                        <m:ctrlPr>
                          <a:rPr lang="zh-CN" altLang="zh-CN" sz="2000" i="1">
                            <a:latin typeface="Cambria Math"/>
                          </a:rPr>
                        </m:ctrlPr>
                      </m:sSubPr>
                      <m:e>
                        <m:r>
                          <a:rPr lang="en-US" altLang="zh-CN" sz="2000" i="1">
                            <a:latin typeface="Cambria Math"/>
                          </a:rPr>
                          <m:t>𝑋</m:t>
                        </m:r>
                      </m:e>
                      <m:sub>
                        <m:r>
                          <a:rPr lang="en-US" altLang="zh-CN" sz="2000" i="1">
                            <a:latin typeface="Cambria Math"/>
                          </a:rPr>
                          <m:t>6</m:t>
                        </m:r>
                        <m:r>
                          <m:rPr>
                            <m:sty m:val="p"/>
                          </m:rPr>
                          <a:rPr lang="en-US" altLang="zh-CN" sz="2000">
                            <a:latin typeface="Cambria Math"/>
                          </a:rPr>
                          <m:t>t</m:t>
                        </m:r>
                        <m:r>
                          <a:rPr lang="en-US" altLang="zh-CN" sz="2000" i="1">
                            <a:latin typeface="Cambria Math"/>
                          </a:rPr>
                          <m:t>−</m:t>
                        </m:r>
                        <m:r>
                          <a:rPr lang="en-US" altLang="zh-CN" sz="2000">
                            <a:latin typeface="Cambria Math"/>
                          </a:rPr>
                          <m:t>1</m:t>
                        </m:r>
                      </m:sub>
                    </m:sSub>
                    <m:r>
                      <a:rPr lang="en-US" altLang="zh-CN" sz="2000" i="1">
                        <a:latin typeface="Cambria Math"/>
                      </a:rPr>
                      <m:t>−0.4</m:t>
                    </m:r>
                    <m:r>
                      <a:rPr lang="en-US" altLang="zh-CN" sz="2000">
                        <a:latin typeface="Cambria Math"/>
                      </a:rPr>
                      <m:t>5685</m:t>
                    </m:r>
                    <m:sSub>
                      <m:sSubPr>
                        <m:ctrlPr>
                          <a:rPr lang="zh-CN" altLang="zh-CN" sz="2000" i="1">
                            <a:latin typeface="Cambria Math"/>
                          </a:rPr>
                        </m:ctrlPr>
                      </m:sSubPr>
                      <m:e>
                        <m:r>
                          <a:rPr lang="en-US" altLang="zh-CN" sz="2000" i="1">
                            <a:latin typeface="Cambria Math"/>
                          </a:rPr>
                          <m:t>𝑋</m:t>
                        </m:r>
                      </m:e>
                      <m:sub>
                        <m:r>
                          <a:rPr lang="en-US" altLang="zh-CN" sz="2000" i="1">
                            <a:latin typeface="Cambria Math"/>
                          </a:rPr>
                          <m:t>6,</m:t>
                        </m:r>
                        <m:r>
                          <a:rPr lang="en-US" altLang="zh-CN" sz="2000" i="1">
                            <a:latin typeface="Cambria Math"/>
                          </a:rPr>
                          <m:t>𝑡</m:t>
                        </m:r>
                        <m:r>
                          <a:rPr lang="en-US" altLang="zh-CN" sz="2000" i="1">
                            <a:latin typeface="Cambria Math"/>
                          </a:rPr>
                          <m:t>−1</m:t>
                        </m:r>
                      </m:sub>
                    </m:sSub>
                    <m:r>
                      <a:rPr lang="en-US" altLang="zh-CN" sz="2000" i="1">
                        <a:latin typeface="Cambria Math"/>
                      </a:rPr>
                      <m:t>+</m:t>
                    </m:r>
                    <m:r>
                      <a:rPr lang="en-US" altLang="zh-CN" sz="2000">
                        <a:latin typeface="Cambria Math"/>
                      </a:rPr>
                      <m:t>0.0006698</m:t>
                    </m:r>
                    <m:sSub>
                      <m:sSubPr>
                        <m:ctrlPr>
                          <a:rPr lang="zh-CN" altLang="zh-CN" sz="2000" i="1">
                            <a:latin typeface="Cambria Math"/>
                          </a:rPr>
                        </m:ctrlPr>
                      </m:sSubPr>
                      <m:e>
                        <m:r>
                          <a:rPr lang="en-US" altLang="zh-CN" sz="2000" i="1">
                            <a:latin typeface="Cambria Math"/>
                          </a:rPr>
                          <m:t>𝑋</m:t>
                        </m:r>
                      </m:e>
                      <m:sub>
                        <m:r>
                          <a:rPr lang="en-US" altLang="zh-CN" sz="2000" i="1">
                            <a:latin typeface="Cambria Math"/>
                          </a:rPr>
                          <m:t>2,</m:t>
                        </m:r>
                        <m:r>
                          <a:rPr lang="en-US" altLang="zh-CN" sz="2000" i="1">
                            <a:latin typeface="Cambria Math"/>
                          </a:rPr>
                          <m:t>𝑡</m:t>
                        </m:r>
                      </m:sub>
                    </m:sSub>
                    <m:r>
                      <a:rPr lang="en-US" altLang="zh-CN" sz="2000" i="1">
                        <a:latin typeface="Cambria Math"/>
                      </a:rPr>
                      <m:t>−0.0003638</m:t>
                    </m:r>
                    <m:sSub>
                      <m:sSubPr>
                        <m:ctrlPr>
                          <a:rPr lang="zh-CN" altLang="zh-CN" sz="2000" i="1">
                            <a:latin typeface="Cambria Math"/>
                          </a:rPr>
                        </m:ctrlPr>
                      </m:sSubPr>
                      <m:e>
                        <m:r>
                          <a:rPr lang="en-US" altLang="zh-CN" sz="2000" i="1">
                            <a:latin typeface="Cambria Math"/>
                          </a:rPr>
                          <m:t>𝑋</m:t>
                        </m:r>
                      </m:e>
                      <m:sub>
                        <m:r>
                          <a:rPr lang="en-US" altLang="zh-CN" sz="2000" i="1">
                            <a:latin typeface="Cambria Math"/>
                          </a:rPr>
                          <m:t>2,</m:t>
                        </m:r>
                        <m:r>
                          <a:rPr lang="en-US" altLang="zh-CN" sz="2000" i="1">
                            <a:latin typeface="Cambria Math"/>
                          </a:rPr>
                          <m:t>𝑡</m:t>
                        </m:r>
                        <m:r>
                          <a:rPr lang="en-US" altLang="zh-CN" sz="2000" i="1">
                            <a:latin typeface="Cambria Math"/>
                          </a:rPr>
                          <m:t>−1</m:t>
                        </m:r>
                      </m:sub>
                    </m:sSub>
                    <m:r>
                      <a:rPr lang="en-US" altLang="zh-CN" sz="2000" i="1">
                        <a:latin typeface="Cambria Math"/>
                      </a:rPr>
                      <m:t>−0.0001492</m:t>
                    </m:r>
                    <m:sSub>
                      <m:sSubPr>
                        <m:ctrlPr>
                          <a:rPr lang="zh-CN" altLang="zh-CN" sz="2000" i="1">
                            <a:latin typeface="Cambria Math"/>
                          </a:rPr>
                        </m:ctrlPr>
                      </m:sSubPr>
                      <m:e>
                        <m:r>
                          <a:rPr lang="en-US" altLang="zh-CN" sz="2000" i="1">
                            <a:latin typeface="Cambria Math"/>
                          </a:rPr>
                          <m:t>𝑋</m:t>
                        </m:r>
                      </m:e>
                      <m:sub>
                        <m:r>
                          <a:rPr lang="en-US" altLang="zh-CN" sz="2000" i="1">
                            <a:latin typeface="Cambria Math"/>
                          </a:rPr>
                          <m:t>3,</m:t>
                        </m:r>
                        <m:r>
                          <a:rPr lang="en-US" altLang="zh-CN" sz="2000" i="1">
                            <a:latin typeface="Cambria Math"/>
                          </a:rPr>
                          <m:t>𝑡</m:t>
                        </m:r>
                      </m:sub>
                    </m:sSub>
                    <m:r>
                      <a:rPr lang="en-US" altLang="zh-CN" sz="2000" i="1">
                        <a:latin typeface="Cambria Math"/>
                      </a:rPr>
                      <m:t>+0.00008104</m:t>
                    </m:r>
                    <m:sSub>
                      <m:sSubPr>
                        <m:ctrlPr>
                          <a:rPr lang="zh-CN" altLang="zh-CN" sz="2000" i="1">
                            <a:latin typeface="Cambria Math"/>
                          </a:rPr>
                        </m:ctrlPr>
                      </m:sSubPr>
                      <m:e>
                        <m:r>
                          <a:rPr lang="en-US" altLang="zh-CN" sz="2000" i="1">
                            <a:latin typeface="Cambria Math"/>
                          </a:rPr>
                          <m:t>𝑋</m:t>
                        </m:r>
                      </m:e>
                      <m:sub>
                        <m:r>
                          <a:rPr lang="en-US" altLang="zh-CN" sz="2000" i="1">
                            <a:latin typeface="Cambria Math"/>
                          </a:rPr>
                          <m:t>3,</m:t>
                        </m:r>
                        <m:r>
                          <a:rPr lang="en-US" altLang="zh-CN" sz="2000" i="1">
                            <a:latin typeface="Cambria Math"/>
                          </a:rPr>
                          <m:t>𝑡</m:t>
                        </m:r>
                        <m:r>
                          <a:rPr lang="en-US" altLang="zh-CN" sz="2000" i="1">
                            <a:latin typeface="Cambria Math"/>
                          </a:rPr>
                          <m:t>−1</m:t>
                        </m:r>
                      </m:sub>
                    </m:sSub>
                    <m:r>
                      <a:rPr lang="en-US" altLang="zh-CN" sz="2000" i="1">
                        <a:latin typeface="Cambria Math"/>
                      </a:rPr>
                      <m:t>+</m:t>
                    </m:r>
                    <m:r>
                      <a:rPr lang="en-US" altLang="zh-CN" sz="2000">
                        <a:latin typeface="Cambria Math"/>
                      </a:rPr>
                      <m:t>0.09722</m:t>
                    </m:r>
                    <m:sSub>
                      <m:sSubPr>
                        <m:ctrlPr>
                          <a:rPr lang="zh-CN" altLang="zh-CN" sz="2000" i="1">
                            <a:latin typeface="Cambria Math"/>
                          </a:rPr>
                        </m:ctrlPr>
                      </m:sSubPr>
                      <m:e>
                        <m:r>
                          <a:rPr lang="en-US" altLang="zh-CN" sz="2000" i="1">
                            <a:latin typeface="Cambria Math"/>
                          </a:rPr>
                          <m:t>𝑋</m:t>
                        </m:r>
                      </m:e>
                      <m:sub>
                        <m:r>
                          <a:rPr lang="en-US" altLang="zh-CN" sz="2000" i="1">
                            <a:latin typeface="Cambria Math"/>
                          </a:rPr>
                          <m:t>7,</m:t>
                        </m:r>
                        <m:r>
                          <a:rPr lang="en-US" altLang="zh-CN" sz="2000" i="1">
                            <a:latin typeface="Cambria Math"/>
                          </a:rPr>
                          <m:t>𝑡</m:t>
                        </m:r>
                      </m:sub>
                    </m:sSub>
                    <m:r>
                      <a:rPr lang="en-US" altLang="zh-CN" sz="2000" i="1">
                        <a:latin typeface="Cambria Math"/>
                      </a:rPr>
                      <m:t>−0.05281</m:t>
                    </m:r>
                    <m:sSub>
                      <m:sSubPr>
                        <m:ctrlPr>
                          <a:rPr lang="zh-CN" altLang="zh-CN" sz="2000" i="1">
                            <a:latin typeface="Cambria Math"/>
                          </a:rPr>
                        </m:ctrlPr>
                      </m:sSubPr>
                      <m:e>
                        <m:r>
                          <a:rPr lang="en-US" altLang="zh-CN" sz="2000" i="1">
                            <a:latin typeface="Cambria Math"/>
                          </a:rPr>
                          <m:t>𝑋</m:t>
                        </m:r>
                      </m:e>
                      <m:sub>
                        <m:r>
                          <a:rPr lang="en-US" altLang="zh-CN" sz="2000" i="1">
                            <a:latin typeface="Cambria Math"/>
                          </a:rPr>
                          <m:t>7,</m:t>
                        </m:r>
                        <m:r>
                          <a:rPr lang="en-US" altLang="zh-CN" sz="2000" i="1">
                            <a:latin typeface="Cambria Math"/>
                          </a:rPr>
                          <m:t>𝑡</m:t>
                        </m:r>
                        <m:r>
                          <a:rPr lang="en-US" altLang="zh-CN" sz="2000" i="1">
                            <a:latin typeface="Cambria Math"/>
                          </a:rPr>
                          <m:t>−1</m:t>
                        </m:r>
                      </m:sub>
                    </m:sSub>
                    <m:r>
                      <a:rPr lang="en-US" altLang="zh-CN" sz="2000">
                        <a:latin typeface="Cambria Math"/>
                      </a:rPr>
                      <m:t>+</m:t>
                    </m:r>
                    <m:r>
                      <m:rPr>
                        <m:sty m:val="p"/>
                      </m:rPr>
                      <a:rPr lang="en-US" altLang="zh-CN" sz="2000">
                        <a:latin typeface="Cambria Math"/>
                      </a:rPr>
                      <m:t>u</m:t>
                    </m:r>
                  </m:oMath>
                </a14:m>
                <a:r>
                  <a:rPr lang="zh-CN" altLang="zh-CN" sz="2000" dirty="0"/>
                  <a:t>，也就是</a:t>
                </a:r>
              </a:p>
              <a:p>
                <a14:m>
                  <m:oMath xmlns:m="http://schemas.openxmlformats.org/officeDocument/2006/math">
                    <m:sSub>
                      <m:sSubPr>
                        <m:ctrlPr>
                          <a:rPr lang="zh-CN" altLang="zh-CN" sz="2000" i="1">
                            <a:latin typeface="Cambria Math"/>
                          </a:rPr>
                        </m:ctrlPr>
                      </m:sSubPr>
                      <m:e>
                        <m:r>
                          <a:rPr lang="en-US" altLang="zh-CN" sz="2000" i="1">
                            <a:latin typeface="Cambria Math"/>
                          </a:rPr>
                          <m:t>∆</m:t>
                        </m:r>
                        <m:r>
                          <a:rPr lang="en-US" altLang="zh-CN" sz="2000" i="1">
                            <a:latin typeface="Cambria Math"/>
                          </a:rPr>
                          <m:t>𝑋</m:t>
                        </m:r>
                      </m:e>
                      <m:sub>
                        <m:r>
                          <a:rPr lang="en-US" altLang="zh-CN" sz="2000" i="1">
                            <a:latin typeface="Cambria Math"/>
                          </a:rPr>
                          <m:t>6</m:t>
                        </m:r>
                        <m:r>
                          <a:rPr lang="zh-CN" altLang="zh-CN" sz="2000">
                            <a:latin typeface="Cambria Math"/>
                          </a:rPr>
                          <m:t>，</m:t>
                        </m:r>
                        <m:r>
                          <m:rPr>
                            <m:sty m:val="p"/>
                          </m:rPr>
                          <a:rPr lang="en-US" altLang="zh-CN" sz="2000">
                            <a:latin typeface="Cambria Math"/>
                          </a:rPr>
                          <m:t>t</m:t>
                        </m:r>
                      </m:sub>
                    </m:sSub>
                    <m:r>
                      <a:rPr lang="en-US" altLang="zh-CN" sz="2000" i="1">
                        <a:latin typeface="Cambria Math"/>
                      </a:rPr>
                      <m:t>=</m:t>
                    </m:r>
                    <m:r>
                      <a:rPr lang="en-US" altLang="zh-CN" sz="2000">
                        <a:latin typeface="Cambria Math"/>
                      </a:rPr>
                      <m:t>19.5760</m:t>
                    </m:r>
                    <m:r>
                      <a:rPr lang="en-US" altLang="zh-CN" sz="2000" i="1">
                        <a:latin typeface="Cambria Math"/>
                      </a:rPr>
                      <m:t>+</m:t>
                    </m:r>
                    <m:r>
                      <a:rPr lang="en-US" altLang="zh-CN" sz="2000">
                        <a:latin typeface="Cambria Math"/>
                      </a:rPr>
                      <m:t>0.0006698</m:t>
                    </m:r>
                    <m:sSub>
                      <m:sSubPr>
                        <m:ctrlPr>
                          <a:rPr lang="zh-CN" altLang="zh-CN" sz="2000" i="1">
                            <a:latin typeface="Cambria Math"/>
                          </a:rPr>
                        </m:ctrlPr>
                      </m:sSubPr>
                      <m:e>
                        <m:r>
                          <a:rPr lang="en-US" altLang="zh-CN" sz="2000" i="1">
                            <a:latin typeface="Cambria Math"/>
                          </a:rPr>
                          <m:t>𝑋</m:t>
                        </m:r>
                      </m:e>
                      <m:sub>
                        <m:r>
                          <a:rPr lang="en-US" altLang="zh-CN" sz="2000" i="1">
                            <a:latin typeface="Cambria Math"/>
                          </a:rPr>
                          <m:t>2,</m:t>
                        </m:r>
                        <m:r>
                          <a:rPr lang="en-US" altLang="zh-CN" sz="2000" i="1">
                            <a:latin typeface="Cambria Math"/>
                          </a:rPr>
                          <m:t>𝑡</m:t>
                        </m:r>
                      </m:sub>
                    </m:sSub>
                    <m:r>
                      <a:rPr lang="en-US" altLang="zh-CN" sz="2000" i="1">
                        <a:latin typeface="Cambria Math"/>
                      </a:rPr>
                      <m:t>−0.0003638</m:t>
                    </m:r>
                    <m:sSub>
                      <m:sSubPr>
                        <m:ctrlPr>
                          <a:rPr lang="zh-CN" altLang="zh-CN" sz="2000" i="1">
                            <a:latin typeface="Cambria Math"/>
                          </a:rPr>
                        </m:ctrlPr>
                      </m:sSubPr>
                      <m:e>
                        <m:r>
                          <a:rPr lang="en-US" altLang="zh-CN" sz="2000" i="1">
                            <a:latin typeface="Cambria Math"/>
                          </a:rPr>
                          <m:t>𝑋</m:t>
                        </m:r>
                      </m:e>
                      <m:sub>
                        <m:r>
                          <a:rPr lang="en-US" altLang="zh-CN" sz="2000" i="1">
                            <a:latin typeface="Cambria Math"/>
                          </a:rPr>
                          <m:t>2,</m:t>
                        </m:r>
                        <m:r>
                          <a:rPr lang="en-US" altLang="zh-CN" sz="2000" i="1">
                            <a:latin typeface="Cambria Math"/>
                          </a:rPr>
                          <m:t>𝑡</m:t>
                        </m:r>
                        <m:r>
                          <a:rPr lang="en-US" altLang="zh-CN" sz="2000" i="1">
                            <a:latin typeface="Cambria Math"/>
                          </a:rPr>
                          <m:t>−1</m:t>
                        </m:r>
                      </m:sub>
                    </m:sSub>
                    <m:r>
                      <a:rPr lang="en-US" altLang="zh-CN" sz="2000" i="1">
                        <a:latin typeface="Cambria Math"/>
                      </a:rPr>
                      <m:t>−0.0001492</m:t>
                    </m:r>
                    <m:sSub>
                      <m:sSubPr>
                        <m:ctrlPr>
                          <a:rPr lang="zh-CN" altLang="zh-CN" sz="2000" i="1">
                            <a:latin typeface="Cambria Math"/>
                          </a:rPr>
                        </m:ctrlPr>
                      </m:sSubPr>
                      <m:e>
                        <m:r>
                          <a:rPr lang="en-US" altLang="zh-CN" sz="2000" i="1">
                            <a:latin typeface="Cambria Math"/>
                          </a:rPr>
                          <m:t>𝑋</m:t>
                        </m:r>
                      </m:e>
                      <m:sub>
                        <m:r>
                          <a:rPr lang="en-US" altLang="zh-CN" sz="2000" i="1">
                            <a:latin typeface="Cambria Math"/>
                          </a:rPr>
                          <m:t>3,</m:t>
                        </m:r>
                        <m:r>
                          <a:rPr lang="en-US" altLang="zh-CN" sz="2000" i="1">
                            <a:latin typeface="Cambria Math"/>
                          </a:rPr>
                          <m:t>𝑡</m:t>
                        </m:r>
                      </m:sub>
                    </m:sSub>
                    <m:r>
                      <a:rPr lang="en-US" altLang="zh-CN" sz="2000" i="1">
                        <a:latin typeface="Cambria Math"/>
                      </a:rPr>
                      <m:t>+0.00008104</m:t>
                    </m:r>
                    <m:sSub>
                      <m:sSubPr>
                        <m:ctrlPr>
                          <a:rPr lang="zh-CN" altLang="zh-CN" sz="2000" i="1">
                            <a:latin typeface="Cambria Math"/>
                          </a:rPr>
                        </m:ctrlPr>
                      </m:sSubPr>
                      <m:e>
                        <m:r>
                          <a:rPr lang="en-US" altLang="zh-CN" sz="2000" i="1">
                            <a:latin typeface="Cambria Math"/>
                          </a:rPr>
                          <m:t>𝑋</m:t>
                        </m:r>
                      </m:e>
                      <m:sub>
                        <m:r>
                          <a:rPr lang="en-US" altLang="zh-CN" sz="2000" i="1">
                            <a:latin typeface="Cambria Math"/>
                          </a:rPr>
                          <m:t>3,</m:t>
                        </m:r>
                        <m:r>
                          <a:rPr lang="en-US" altLang="zh-CN" sz="2000" i="1">
                            <a:latin typeface="Cambria Math"/>
                          </a:rPr>
                          <m:t>𝑡</m:t>
                        </m:r>
                        <m:r>
                          <a:rPr lang="en-US" altLang="zh-CN" sz="2000" i="1">
                            <a:latin typeface="Cambria Math"/>
                          </a:rPr>
                          <m:t>−1</m:t>
                        </m:r>
                      </m:sub>
                    </m:sSub>
                    <m:r>
                      <a:rPr lang="en-US" altLang="zh-CN" sz="2000" i="1">
                        <a:latin typeface="Cambria Math"/>
                      </a:rPr>
                      <m:t>+</m:t>
                    </m:r>
                    <m:r>
                      <a:rPr lang="en-US" altLang="zh-CN" sz="2000">
                        <a:latin typeface="Cambria Math"/>
                      </a:rPr>
                      <m:t>0.09722</m:t>
                    </m:r>
                    <m:sSub>
                      <m:sSubPr>
                        <m:ctrlPr>
                          <a:rPr lang="zh-CN" altLang="zh-CN" sz="2000" i="1">
                            <a:latin typeface="Cambria Math"/>
                          </a:rPr>
                        </m:ctrlPr>
                      </m:sSubPr>
                      <m:e>
                        <m:r>
                          <a:rPr lang="en-US" altLang="zh-CN" sz="2000" i="1">
                            <a:latin typeface="Cambria Math"/>
                          </a:rPr>
                          <m:t>𝑋</m:t>
                        </m:r>
                      </m:e>
                      <m:sub>
                        <m:r>
                          <a:rPr lang="en-US" altLang="zh-CN" sz="2000" i="1">
                            <a:latin typeface="Cambria Math"/>
                          </a:rPr>
                          <m:t>7,</m:t>
                        </m:r>
                        <m:r>
                          <a:rPr lang="en-US" altLang="zh-CN" sz="2000" i="1">
                            <a:latin typeface="Cambria Math"/>
                          </a:rPr>
                          <m:t>𝑡</m:t>
                        </m:r>
                      </m:sub>
                    </m:sSub>
                    <m:r>
                      <a:rPr lang="en-US" altLang="zh-CN" sz="2000" i="1">
                        <a:latin typeface="Cambria Math"/>
                      </a:rPr>
                      <m:t>−0.05281</m:t>
                    </m:r>
                    <m:sSub>
                      <m:sSubPr>
                        <m:ctrlPr>
                          <a:rPr lang="zh-CN" altLang="zh-CN" sz="2000" i="1">
                            <a:latin typeface="Cambria Math"/>
                          </a:rPr>
                        </m:ctrlPr>
                      </m:sSubPr>
                      <m:e>
                        <m:r>
                          <a:rPr lang="en-US" altLang="zh-CN" sz="2000" i="1">
                            <a:latin typeface="Cambria Math"/>
                          </a:rPr>
                          <m:t>𝑋</m:t>
                        </m:r>
                      </m:e>
                      <m:sub>
                        <m:r>
                          <a:rPr lang="en-US" altLang="zh-CN" sz="2000" i="1">
                            <a:latin typeface="Cambria Math"/>
                          </a:rPr>
                          <m:t>7,</m:t>
                        </m:r>
                        <m:r>
                          <a:rPr lang="en-US" altLang="zh-CN" sz="2000" i="1">
                            <a:latin typeface="Cambria Math"/>
                          </a:rPr>
                          <m:t>𝑡</m:t>
                        </m:r>
                        <m:r>
                          <a:rPr lang="en-US" altLang="zh-CN" sz="2000" i="1">
                            <a:latin typeface="Cambria Math"/>
                          </a:rPr>
                          <m:t>−1</m:t>
                        </m:r>
                      </m:sub>
                    </m:sSub>
                    <m:r>
                      <a:rPr lang="en-US" altLang="zh-CN" sz="2000" i="1">
                        <a:latin typeface="Cambria Math"/>
                      </a:rPr>
                      <m:t>−0.4</m:t>
                    </m:r>
                    <m:r>
                      <a:rPr lang="en-US" altLang="zh-CN" sz="2000">
                        <a:latin typeface="Cambria Math"/>
                      </a:rPr>
                      <m:t>5685</m:t>
                    </m:r>
                    <m:sSub>
                      <m:sSubPr>
                        <m:ctrlPr>
                          <a:rPr lang="zh-CN" altLang="zh-CN" sz="2000" i="1">
                            <a:latin typeface="Cambria Math"/>
                          </a:rPr>
                        </m:ctrlPr>
                      </m:sSubPr>
                      <m:e>
                        <m:r>
                          <a:rPr lang="en-US" altLang="zh-CN" sz="2000" i="1">
                            <a:latin typeface="Cambria Math"/>
                          </a:rPr>
                          <m:t>𝑋</m:t>
                        </m:r>
                      </m:e>
                      <m:sub>
                        <m:r>
                          <a:rPr lang="en-US" altLang="zh-CN" sz="2000" i="1">
                            <a:latin typeface="Cambria Math"/>
                          </a:rPr>
                          <m:t>6,</m:t>
                        </m:r>
                        <m:r>
                          <a:rPr lang="en-US" altLang="zh-CN" sz="2000" i="1">
                            <a:latin typeface="Cambria Math"/>
                          </a:rPr>
                          <m:t>𝑡</m:t>
                        </m:r>
                        <m:r>
                          <a:rPr lang="en-US" altLang="zh-CN" sz="2000" i="1">
                            <a:latin typeface="Cambria Math"/>
                          </a:rPr>
                          <m:t>−1</m:t>
                        </m:r>
                      </m:sub>
                    </m:sSub>
                    <m:r>
                      <a:rPr lang="en-US" altLang="zh-CN" sz="2000">
                        <a:latin typeface="Cambria Math"/>
                      </a:rPr>
                      <m:t>+</m:t>
                    </m:r>
                    <m:r>
                      <m:rPr>
                        <m:sty m:val="p"/>
                      </m:rPr>
                      <a:rPr lang="en-US" altLang="zh-CN" sz="2000">
                        <a:latin typeface="Cambria Math"/>
                      </a:rPr>
                      <m:t>u</m:t>
                    </m:r>
                  </m:oMath>
                </a14:m>
                <a:r>
                  <a:rPr lang="zh-CN" altLang="zh-CN" sz="2000" dirty="0"/>
                  <a:t>这样子户籍人口数的变化量便有了</a:t>
                </a:r>
                <a14:m>
                  <m:oMath xmlns:m="http://schemas.openxmlformats.org/officeDocument/2006/math">
                    <m:r>
                      <a:rPr lang="en-US" altLang="zh-CN" sz="2000" i="1">
                        <a:latin typeface="Cambria Math"/>
                      </a:rPr>
                      <m:t>−0.4</m:t>
                    </m:r>
                    <m:r>
                      <a:rPr lang="en-US" altLang="zh-CN" sz="2000">
                        <a:latin typeface="Cambria Math"/>
                      </a:rPr>
                      <m:t>5685</m:t>
                    </m:r>
                    <m:sSub>
                      <m:sSubPr>
                        <m:ctrlPr>
                          <a:rPr lang="zh-CN" altLang="zh-CN" sz="2000" i="1">
                            <a:latin typeface="Cambria Math"/>
                          </a:rPr>
                        </m:ctrlPr>
                      </m:sSubPr>
                      <m:e>
                        <m:r>
                          <a:rPr lang="en-US" altLang="zh-CN" sz="2000" i="1">
                            <a:latin typeface="Cambria Math"/>
                          </a:rPr>
                          <m:t>𝑋</m:t>
                        </m:r>
                      </m:e>
                      <m:sub>
                        <m:r>
                          <a:rPr lang="en-US" altLang="zh-CN" sz="2000" i="1">
                            <a:latin typeface="Cambria Math"/>
                          </a:rPr>
                          <m:t>6,</m:t>
                        </m:r>
                        <m:r>
                          <a:rPr lang="en-US" altLang="zh-CN" sz="2000" i="1">
                            <a:latin typeface="Cambria Math"/>
                          </a:rPr>
                          <m:t>𝑡</m:t>
                        </m:r>
                        <m:r>
                          <a:rPr lang="en-US" altLang="zh-CN" sz="2000" i="1">
                            <a:latin typeface="Cambria Math"/>
                          </a:rPr>
                          <m:t>−1</m:t>
                        </m:r>
                      </m:sub>
                    </m:sSub>
                  </m:oMath>
                </a14:m>
                <a:r>
                  <a:rPr lang="zh-CN" altLang="zh-CN" sz="2000" dirty="0"/>
                  <a:t>的反馈，是的模型更加的完善。最后，我们也可以看一看这两个模型的预测图以及残差图。</a:t>
                </a:r>
              </a:p>
              <a:p>
                <a:endParaRPr lang="zh-CN" altLang="en-US" sz="2000"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rotWithShape="1">
                <a:blip r:embed="rId2" cstate="print"/>
                <a:stretch>
                  <a:fillRect l="-593" t="-943" b="-13073"/>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5605732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Effect transition="in" filter="fade">
                                      <p:cBhvr>
                                        <p:cTn id="20" dur="1000"/>
                                        <p:tgtEl>
                                          <p:spTgt spid="3">
                                            <p:txEl>
                                              <p:pRg st="1" end="1"/>
                                            </p:txEl>
                                          </p:spTgt>
                                        </p:tgtEl>
                                      </p:cBhvr>
                                    </p:animEffect>
                                    <p:anim calcmode="lin" valueType="num">
                                      <p:cBhvr>
                                        <p:cTn id="21"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2"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Effect transition="in" filter="fade">
                                      <p:cBhvr>
                                        <p:cTn id="27" dur="1000"/>
                                        <p:tgtEl>
                                          <p:spTgt spid="3">
                                            <p:txEl>
                                              <p:pRg st="2" end="2"/>
                                            </p:txEl>
                                          </p:spTgt>
                                        </p:tgtEl>
                                      </p:cBhvr>
                                    </p:animEffect>
                                    <p:anim calcmode="lin" valueType="num">
                                      <p:cBhvr>
                                        <p:cTn id="2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3">
                                            <p:txEl>
                                              <p:pRg st="3" end="3"/>
                                            </p:txEl>
                                          </p:spTgt>
                                        </p:tgtEl>
                                        <p:attrNameLst>
                                          <p:attrName>style.visibility</p:attrName>
                                        </p:attrNameLst>
                                      </p:cBhvr>
                                      <p:to>
                                        <p:strVal val="visible"/>
                                      </p:to>
                                    </p:set>
                                    <p:animEffect transition="in" filter="fade">
                                      <p:cBhvr>
                                        <p:cTn id="34" dur="1000"/>
                                        <p:tgtEl>
                                          <p:spTgt spid="3">
                                            <p:txEl>
                                              <p:pRg st="3" end="3"/>
                                            </p:txEl>
                                          </p:spTgt>
                                        </p:tgtEl>
                                      </p:cBhvr>
                                    </p:animEffect>
                                    <p:anim calcmode="lin" valueType="num">
                                      <p:cBhvr>
                                        <p:cTn id="3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6"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3">
                                            <p:txEl>
                                              <p:pRg st="4" end="4"/>
                                            </p:txEl>
                                          </p:spTgt>
                                        </p:tgtEl>
                                        <p:attrNameLst>
                                          <p:attrName>style.visibility</p:attrName>
                                        </p:attrNameLst>
                                      </p:cBhvr>
                                      <p:to>
                                        <p:strVal val="visible"/>
                                      </p:to>
                                    </p:set>
                                    <p:animEffect transition="in" filter="fade">
                                      <p:cBhvr>
                                        <p:cTn id="41" dur="1000"/>
                                        <p:tgtEl>
                                          <p:spTgt spid="3">
                                            <p:txEl>
                                              <p:pRg st="4" end="4"/>
                                            </p:txEl>
                                          </p:spTgt>
                                        </p:tgtEl>
                                      </p:cBhvr>
                                    </p:animEffect>
                                    <p:anim calcmode="lin" valueType="num">
                                      <p:cBhvr>
                                        <p:cTn id="4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4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smtClean="0"/>
              <a:t>模型</a:t>
            </a:r>
            <a:r>
              <a:rPr lang="zh-CN" altLang="zh-CN" dirty="0"/>
              <a:t>（</a:t>
            </a:r>
            <a:r>
              <a:rPr lang="en-US" altLang="zh-CN" dirty="0"/>
              <a:t>2</a:t>
            </a:r>
            <a:r>
              <a:rPr lang="zh-CN" altLang="zh-CN" dirty="0"/>
              <a:t>）的物理</a:t>
            </a:r>
            <a:r>
              <a:rPr lang="zh-CN" altLang="zh-CN" dirty="0" smtClean="0"/>
              <a:t>意义</a:t>
            </a:r>
            <a:endParaRPr lang="zh-CN" altLang="en-US" dirty="0"/>
          </a:p>
        </p:txBody>
      </p:sp>
      <p:sp>
        <p:nvSpPr>
          <p:cNvPr id="3" name="内容占位符 2"/>
          <p:cNvSpPr>
            <a:spLocks noGrp="1"/>
          </p:cNvSpPr>
          <p:nvPr>
            <p:ph idx="1"/>
          </p:nvPr>
        </p:nvSpPr>
        <p:spPr/>
        <p:txBody>
          <a:bodyPr/>
          <a:lstStyle/>
          <a:p>
            <a:endParaRPr lang="zh-CN" altLang="en-US" dirty="0"/>
          </a:p>
        </p:txBody>
      </p:sp>
      <p:pic>
        <p:nvPicPr>
          <p:cNvPr id="4" name="图片 3"/>
          <p:cNvPicPr/>
          <p:nvPr/>
        </p:nvPicPr>
        <p:blipFill>
          <a:blip r:embed="rId2" cstate="print">
            <a:extLst>
              <a:ext uri="{28A0092B-C50C-407E-A947-70E740481C1C}">
                <a14:useLocalDpi xmlns:a14="http://schemas.microsoft.com/office/drawing/2010/main" val="0"/>
              </a:ext>
            </a:extLst>
          </a:blip>
          <a:stretch>
            <a:fillRect/>
          </a:stretch>
        </p:blipFill>
        <p:spPr>
          <a:xfrm>
            <a:off x="611560" y="1940849"/>
            <a:ext cx="3975984" cy="2976302"/>
          </a:xfrm>
          <a:prstGeom prst="rect">
            <a:avLst/>
          </a:prstGeom>
        </p:spPr>
      </p:pic>
      <p:pic>
        <p:nvPicPr>
          <p:cNvPr id="5" name="图片 4"/>
          <p:cNvPicPr/>
          <p:nvPr/>
        </p:nvPicPr>
        <p:blipFill>
          <a:blip r:embed="rId3" cstate="print">
            <a:extLst>
              <a:ext uri="{28A0092B-C50C-407E-A947-70E740481C1C}">
                <a14:useLocalDpi xmlns:a14="http://schemas.microsoft.com/office/drawing/2010/main" val="0"/>
              </a:ext>
            </a:extLst>
          </a:blip>
          <a:stretch>
            <a:fillRect/>
          </a:stretch>
        </p:blipFill>
        <p:spPr>
          <a:xfrm>
            <a:off x="4399588" y="1928753"/>
            <a:ext cx="4060844" cy="3038594"/>
          </a:xfrm>
          <a:prstGeom prst="rect">
            <a:avLst/>
          </a:prstGeom>
        </p:spPr>
      </p:pic>
    </p:spTree>
    <p:extLst>
      <p:ext uri="{BB962C8B-B14F-4D97-AF65-F5344CB8AC3E}">
        <p14:creationId xmlns:p14="http://schemas.microsoft.com/office/powerpoint/2010/main" val="1409231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1000"/>
                                        <p:tgtEl>
                                          <p:spTgt spid="5"/>
                                        </p:tgtEl>
                                      </p:cBhvr>
                                    </p:animEffect>
                                    <p:anim calcmode="lin" valueType="num">
                                      <p:cBhvr>
                                        <p:cTn id="21" dur="1000" fill="hold"/>
                                        <p:tgtEl>
                                          <p:spTgt spid="5"/>
                                        </p:tgtEl>
                                        <p:attrNameLst>
                                          <p:attrName>ppt_x</p:attrName>
                                        </p:attrNameLst>
                                      </p:cBhvr>
                                      <p:tavLst>
                                        <p:tav tm="0">
                                          <p:val>
                                            <p:strVal val="#ppt_x"/>
                                          </p:val>
                                        </p:tav>
                                        <p:tav tm="100000">
                                          <p:val>
                                            <p:strVal val="#ppt_x"/>
                                          </p:val>
                                        </p:tav>
                                      </p:tavLst>
                                    </p:anim>
                                    <p:anim calcmode="lin" valueType="num">
                                      <p:cBhvr>
                                        <p:cTn id="2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第二部分：非户籍</a:t>
            </a:r>
            <a:r>
              <a:rPr lang="zh-CN" altLang="en-US" dirty="0"/>
              <a:t>人口变化的预测</a:t>
            </a:r>
          </a:p>
        </p:txBody>
      </p:sp>
      <p:sp>
        <p:nvSpPr>
          <p:cNvPr id="3" name="内容占位符 2"/>
          <p:cNvSpPr>
            <a:spLocks noGrp="1"/>
          </p:cNvSpPr>
          <p:nvPr>
            <p:ph idx="1"/>
          </p:nvPr>
        </p:nvSpPr>
        <p:spPr/>
        <p:txBody>
          <a:bodyPr/>
          <a:lstStyle/>
          <a:p>
            <a:r>
              <a:rPr lang="zh-CN" altLang="en-US" sz="1800" dirty="0"/>
              <a:t>我们知道，非户籍人口的数目是受到各个方面的影响，例如经济的房展，户籍人口的变化都会导致非户籍人口数目的变化的。现在，我们来分析一下各个因素之间的影响。我们提取</a:t>
            </a:r>
            <a:r>
              <a:rPr lang="zh-CN" altLang="en-US" sz="1800" dirty="0" smtClean="0"/>
              <a:t>的数据</a:t>
            </a:r>
            <a:r>
              <a:rPr lang="zh-CN" altLang="en-US" sz="1800" dirty="0"/>
              <a:t>是从</a:t>
            </a:r>
            <a:r>
              <a:rPr lang="en-US" altLang="zh-CN" sz="1800" dirty="0"/>
              <a:t>1998</a:t>
            </a:r>
            <a:r>
              <a:rPr lang="zh-CN" altLang="en-US" sz="1800" dirty="0"/>
              <a:t>年开始到</a:t>
            </a:r>
            <a:r>
              <a:rPr lang="en-US" altLang="zh-CN" sz="1800" dirty="0"/>
              <a:t>2010</a:t>
            </a:r>
            <a:r>
              <a:rPr lang="zh-CN" altLang="en-US" sz="1800" dirty="0"/>
              <a:t>年截止的</a:t>
            </a:r>
            <a:r>
              <a:rPr lang="zh-CN" altLang="en-US" sz="1800" dirty="0" smtClean="0"/>
              <a:t>。</a:t>
            </a:r>
            <a:endParaRPr lang="en-US" altLang="zh-CN" sz="1800" dirty="0" smtClean="0"/>
          </a:p>
          <a:p>
            <a:endParaRPr lang="en-US" altLang="zh-CN" sz="1800" dirty="0" smtClean="0"/>
          </a:p>
        </p:txBody>
      </p:sp>
      <p:graphicFrame>
        <p:nvGraphicFramePr>
          <p:cNvPr id="4" name="表格 3"/>
          <p:cNvGraphicFramePr>
            <a:graphicFrameLocks noGrp="1"/>
          </p:cNvGraphicFramePr>
          <p:nvPr>
            <p:extLst>
              <p:ext uri="{D42A27DB-BD31-4B8C-83A1-F6EECF244321}">
                <p14:modId xmlns:p14="http://schemas.microsoft.com/office/powerpoint/2010/main" val="1100497104"/>
              </p:ext>
            </p:extLst>
          </p:nvPr>
        </p:nvGraphicFramePr>
        <p:xfrm>
          <a:off x="539552" y="2564904"/>
          <a:ext cx="8208913" cy="3429000"/>
        </p:xfrm>
        <a:graphic>
          <a:graphicData uri="http://schemas.openxmlformats.org/drawingml/2006/table">
            <a:tbl>
              <a:tblPr firstRow="1" firstCol="1" bandRow="1">
                <a:tableStyleId>{5C22544A-7EE6-4342-B048-85BDC9FD1C3A}</a:tableStyleId>
              </a:tblPr>
              <a:tblGrid>
                <a:gridCol w="846335"/>
                <a:gridCol w="2617413"/>
                <a:gridCol w="1198398"/>
                <a:gridCol w="1302941"/>
                <a:gridCol w="980857"/>
                <a:gridCol w="1262969"/>
              </a:tblGrid>
              <a:tr h="221385">
                <a:tc>
                  <a:txBody>
                    <a:bodyPr/>
                    <a:lstStyle/>
                    <a:p>
                      <a:pPr algn="ctr">
                        <a:spcAft>
                          <a:spcPts val="0"/>
                        </a:spcAft>
                      </a:pPr>
                      <a:r>
                        <a:rPr lang="zh-CN" sz="1500" kern="100" dirty="0">
                          <a:solidFill>
                            <a:schemeClr val="tx2"/>
                          </a:solidFill>
                          <a:effectLst/>
                        </a:rPr>
                        <a:t>年份</a:t>
                      </a:r>
                      <a:endParaRPr lang="zh-CN" sz="1300" kern="100" dirty="0">
                        <a:solidFill>
                          <a:schemeClr val="tx2"/>
                        </a:solidFill>
                        <a:effectLst/>
                        <a:latin typeface="Calibri"/>
                        <a:ea typeface="宋体"/>
                        <a:cs typeface="Times New Roman"/>
                      </a:endParaRPr>
                    </a:p>
                  </a:txBody>
                  <a:tcPr marL="83019" marR="83019" marT="0" marB="0"/>
                </a:tc>
                <a:tc>
                  <a:txBody>
                    <a:bodyPr/>
                    <a:lstStyle/>
                    <a:p>
                      <a:pPr algn="ctr">
                        <a:spcAft>
                          <a:spcPts val="0"/>
                        </a:spcAft>
                      </a:pPr>
                      <a:r>
                        <a:rPr lang="zh-CN" sz="1500" kern="100" dirty="0">
                          <a:solidFill>
                            <a:schemeClr val="tx2"/>
                          </a:solidFill>
                          <a:effectLst/>
                        </a:rPr>
                        <a:t>全社会固定资产投资额（万元）</a:t>
                      </a:r>
                      <a:endParaRPr lang="zh-CN" sz="1300" kern="100" dirty="0">
                        <a:solidFill>
                          <a:schemeClr val="tx2"/>
                        </a:solidFill>
                        <a:effectLst/>
                        <a:latin typeface="Calibri"/>
                        <a:ea typeface="宋体"/>
                        <a:cs typeface="Times New Roman"/>
                      </a:endParaRPr>
                    </a:p>
                  </a:txBody>
                  <a:tcPr marL="83019" marR="83019" marT="0" marB="0" anchor="b"/>
                </a:tc>
                <a:tc>
                  <a:txBody>
                    <a:bodyPr/>
                    <a:lstStyle/>
                    <a:p>
                      <a:pPr algn="ctr">
                        <a:spcAft>
                          <a:spcPts val="0"/>
                        </a:spcAft>
                      </a:pPr>
                      <a:r>
                        <a:rPr lang="zh-CN" sz="1500" kern="100">
                          <a:solidFill>
                            <a:schemeClr val="tx2"/>
                          </a:solidFill>
                          <a:effectLst/>
                        </a:rPr>
                        <a:t>户籍人口数</a:t>
                      </a:r>
                      <a:endParaRPr lang="zh-CN" sz="1300" kern="100">
                        <a:solidFill>
                          <a:schemeClr val="tx2"/>
                        </a:solidFill>
                        <a:effectLst/>
                        <a:latin typeface="Calibri"/>
                        <a:ea typeface="宋体"/>
                        <a:cs typeface="Times New Roman"/>
                      </a:endParaRPr>
                    </a:p>
                  </a:txBody>
                  <a:tcPr marL="83019" marR="83019" marT="0" marB="0" anchor="b"/>
                </a:tc>
                <a:tc>
                  <a:txBody>
                    <a:bodyPr/>
                    <a:lstStyle/>
                    <a:p>
                      <a:pPr algn="ctr">
                        <a:spcAft>
                          <a:spcPts val="0"/>
                        </a:spcAft>
                      </a:pPr>
                      <a:r>
                        <a:rPr lang="zh-CN" sz="1500" kern="100">
                          <a:solidFill>
                            <a:schemeClr val="tx2"/>
                          </a:solidFill>
                          <a:effectLst/>
                        </a:rPr>
                        <a:t>非户籍人口数</a:t>
                      </a:r>
                      <a:endParaRPr lang="zh-CN" sz="1300" kern="100">
                        <a:solidFill>
                          <a:schemeClr val="tx2"/>
                        </a:solidFill>
                        <a:effectLst/>
                        <a:latin typeface="Calibri"/>
                        <a:ea typeface="宋体"/>
                        <a:cs typeface="Times New Roman"/>
                      </a:endParaRPr>
                    </a:p>
                  </a:txBody>
                  <a:tcPr marL="83019" marR="83019" marT="0" marB="0" anchor="b"/>
                </a:tc>
                <a:tc>
                  <a:txBody>
                    <a:bodyPr/>
                    <a:lstStyle/>
                    <a:p>
                      <a:pPr algn="ctr">
                        <a:spcAft>
                          <a:spcPts val="0"/>
                        </a:spcAft>
                      </a:pPr>
                      <a:r>
                        <a:rPr lang="zh-CN" sz="1500" kern="100">
                          <a:solidFill>
                            <a:schemeClr val="tx2"/>
                          </a:solidFill>
                          <a:effectLst/>
                        </a:rPr>
                        <a:t>平均工资</a:t>
                      </a:r>
                      <a:endParaRPr lang="zh-CN" sz="1300" kern="100">
                        <a:solidFill>
                          <a:schemeClr val="tx2"/>
                        </a:solidFill>
                        <a:effectLst/>
                        <a:latin typeface="Calibri"/>
                        <a:ea typeface="宋体"/>
                        <a:cs typeface="Times New Roman"/>
                      </a:endParaRPr>
                    </a:p>
                  </a:txBody>
                  <a:tcPr marL="83019" marR="83019" marT="0" marB="0" anchor="b"/>
                </a:tc>
                <a:tc>
                  <a:txBody>
                    <a:bodyPr/>
                    <a:lstStyle/>
                    <a:p>
                      <a:pPr algn="ctr">
                        <a:spcAft>
                          <a:spcPts val="0"/>
                        </a:spcAft>
                      </a:pPr>
                      <a:r>
                        <a:rPr lang="zh-CN" sz="1500" kern="100">
                          <a:solidFill>
                            <a:schemeClr val="tx2"/>
                          </a:solidFill>
                          <a:effectLst/>
                        </a:rPr>
                        <a:t>平均房价</a:t>
                      </a:r>
                      <a:endParaRPr lang="zh-CN" sz="1300" kern="100">
                        <a:solidFill>
                          <a:schemeClr val="tx2"/>
                        </a:solidFill>
                        <a:effectLst/>
                        <a:latin typeface="Calibri"/>
                        <a:ea typeface="宋体"/>
                        <a:cs typeface="Times New Roman"/>
                      </a:endParaRPr>
                    </a:p>
                  </a:txBody>
                  <a:tcPr marL="83019" marR="83019" marT="0" marB="0" anchor="b"/>
                </a:tc>
              </a:tr>
              <a:tr h="221385">
                <a:tc>
                  <a:txBody>
                    <a:bodyPr/>
                    <a:lstStyle/>
                    <a:p>
                      <a:pPr algn="ctr">
                        <a:spcAft>
                          <a:spcPts val="0"/>
                        </a:spcAft>
                      </a:pPr>
                      <a:r>
                        <a:rPr lang="en-US" sz="1500" kern="100">
                          <a:solidFill>
                            <a:schemeClr val="tx2"/>
                          </a:solidFill>
                          <a:effectLst/>
                        </a:rPr>
                        <a:t>1992</a:t>
                      </a:r>
                      <a:endParaRPr lang="zh-CN" sz="1300" kern="100">
                        <a:solidFill>
                          <a:schemeClr val="tx2"/>
                        </a:solidFill>
                        <a:effectLst/>
                        <a:latin typeface="Calibri"/>
                        <a:ea typeface="宋体"/>
                        <a:cs typeface="Times New Roman"/>
                      </a:endParaRPr>
                    </a:p>
                  </a:txBody>
                  <a:tcPr marL="83019" marR="83019" marT="0" marB="0"/>
                </a:tc>
                <a:tc>
                  <a:txBody>
                    <a:bodyPr/>
                    <a:lstStyle/>
                    <a:p>
                      <a:pPr algn="ctr">
                        <a:spcAft>
                          <a:spcPts val="0"/>
                        </a:spcAft>
                      </a:pPr>
                      <a:r>
                        <a:rPr lang="en-US" sz="1500" kern="100">
                          <a:solidFill>
                            <a:schemeClr val="tx2"/>
                          </a:solidFill>
                          <a:effectLst/>
                        </a:rPr>
                        <a:t>4803901</a:t>
                      </a:r>
                      <a:endParaRPr lang="zh-CN" sz="1300" kern="100">
                        <a:solidFill>
                          <a:schemeClr val="tx2"/>
                        </a:solidFill>
                        <a:effectLst/>
                        <a:latin typeface="Calibri"/>
                        <a:ea typeface="宋体"/>
                        <a:cs typeface="Times New Roman"/>
                      </a:endParaRPr>
                    </a:p>
                  </a:txBody>
                  <a:tcPr marL="83019" marR="83019" marT="0" marB="0" anchor="b"/>
                </a:tc>
                <a:tc>
                  <a:txBody>
                    <a:bodyPr/>
                    <a:lstStyle/>
                    <a:p>
                      <a:pPr algn="ctr">
                        <a:spcAft>
                          <a:spcPts val="0"/>
                        </a:spcAft>
                      </a:pPr>
                      <a:r>
                        <a:rPr lang="en-US" sz="1500" kern="100">
                          <a:solidFill>
                            <a:schemeClr val="tx2"/>
                          </a:solidFill>
                          <a:effectLst/>
                        </a:rPr>
                        <a:t>114.6</a:t>
                      </a:r>
                      <a:endParaRPr lang="zh-CN" sz="1300" kern="100">
                        <a:solidFill>
                          <a:schemeClr val="tx2"/>
                        </a:solidFill>
                        <a:effectLst/>
                        <a:latin typeface="Calibri"/>
                        <a:ea typeface="宋体"/>
                        <a:cs typeface="Times New Roman"/>
                      </a:endParaRPr>
                    </a:p>
                  </a:txBody>
                  <a:tcPr marL="83019" marR="83019" marT="0" marB="0" anchor="b"/>
                </a:tc>
                <a:tc>
                  <a:txBody>
                    <a:bodyPr/>
                    <a:lstStyle/>
                    <a:p>
                      <a:pPr algn="ctr">
                        <a:spcAft>
                          <a:spcPts val="0"/>
                        </a:spcAft>
                      </a:pPr>
                      <a:r>
                        <a:rPr lang="en-US" sz="1500" kern="100">
                          <a:solidFill>
                            <a:schemeClr val="tx2"/>
                          </a:solidFill>
                          <a:effectLst/>
                        </a:rPr>
                        <a:t>465.73</a:t>
                      </a:r>
                      <a:endParaRPr lang="zh-CN" sz="1300" kern="100">
                        <a:solidFill>
                          <a:schemeClr val="tx2"/>
                        </a:solidFill>
                        <a:effectLst/>
                        <a:latin typeface="Calibri"/>
                        <a:ea typeface="宋体"/>
                        <a:cs typeface="Times New Roman"/>
                      </a:endParaRPr>
                    </a:p>
                  </a:txBody>
                  <a:tcPr marL="83019" marR="83019" marT="0" marB="0" anchor="b"/>
                </a:tc>
                <a:tc>
                  <a:txBody>
                    <a:bodyPr/>
                    <a:lstStyle/>
                    <a:p>
                      <a:pPr algn="ctr">
                        <a:spcAft>
                          <a:spcPts val="0"/>
                        </a:spcAft>
                      </a:pPr>
                      <a:r>
                        <a:rPr lang="en-US" sz="1500" kern="100">
                          <a:solidFill>
                            <a:schemeClr val="tx2"/>
                          </a:solidFill>
                          <a:effectLst/>
                        </a:rPr>
                        <a:t>5191</a:t>
                      </a:r>
                      <a:endParaRPr lang="zh-CN" sz="1300" kern="100">
                        <a:solidFill>
                          <a:schemeClr val="tx2"/>
                        </a:solidFill>
                        <a:effectLst/>
                        <a:latin typeface="Calibri"/>
                        <a:ea typeface="宋体"/>
                        <a:cs typeface="Times New Roman"/>
                      </a:endParaRPr>
                    </a:p>
                  </a:txBody>
                  <a:tcPr marL="83019" marR="83019" marT="0" marB="0" anchor="b"/>
                </a:tc>
                <a:tc>
                  <a:txBody>
                    <a:bodyPr/>
                    <a:lstStyle/>
                    <a:p>
                      <a:pPr algn="ctr">
                        <a:spcAft>
                          <a:spcPts val="0"/>
                        </a:spcAft>
                      </a:pPr>
                      <a:r>
                        <a:rPr lang="en-US" sz="1500" kern="100">
                          <a:solidFill>
                            <a:schemeClr val="tx2"/>
                          </a:solidFill>
                          <a:effectLst/>
                        </a:rPr>
                        <a:t>1620.03</a:t>
                      </a:r>
                      <a:endParaRPr lang="zh-CN" sz="1300" kern="100">
                        <a:solidFill>
                          <a:schemeClr val="tx2"/>
                        </a:solidFill>
                        <a:effectLst/>
                        <a:latin typeface="Calibri"/>
                        <a:ea typeface="宋体"/>
                        <a:cs typeface="Times New Roman"/>
                      </a:endParaRPr>
                    </a:p>
                  </a:txBody>
                  <a:tcPr marL="83019" marR="83019" marT="0" marB="0" anchor="b"/>
                </a:tc>
              </a:tr>
              <a:tr h="221385">
                <a:tc>
                  <a:txBody>
                    <a:bodyPr/>
                    <a:lstStyle/>
                    <a:p>
                      <a:pPr algn="ctr">
                        <a:spcAft>
                          <a:spcPts val="0"/>
                        </a:spcAft>
                      </a:pPr>
                      <a:r>
                        <a:rPr lang="en-US" sz="1500" kern="100">
                          <a:solidFill>
                            <a:schemeClr val="tx2"/>
                          </a:solidFill>
                          <a:effectLst/>
                        </a:rPr>
                        <a:t>1999</a:t>
                      </a:r>
                      <a:endParaRPr lang="zh-CN" sz="1300" kern="100">
                        <a:solidFill>
                          <a:schemeClr val="tx2"/>
                        </a:solidFill>
                        <a:effectLst/>
                        <a:latin typeface="Calibri"/>
                        <a:ea typeface="宋体"/>
                        <a:cs typeface="Times New Roman"/>
                      </a:endParaRPr>
                    </a:p>
                  </a:txBody>
                  <a:tcPr marL="83019" marR="83019" marT="0" marB="0"/>
                </a:tc>
                <a:tc>
                  <a:txBody>
                    <a:bodyPr/>
                    <a:lstStyle/>
                    <a:p>
                      <a:pPr algn="ctr">
                        <a:spcAft>
                          <a:spcPts val="0"/>
                        </a:spcAft>
                      </a:pPr>
                      <a:r>
                        <a:rPr lang="en-US" sz="1500" kern="100">
                          <a:solidFill>
                            <a:schemeClr val="tx2"/>
                          </a:solidFill>
                          <a:effectLst/>
                        </a:rPr>
                        <a:t>5695878</a:t>
                      </a:r>
                      <a:endParaRPr lang="zh-CN" sz="1300" kern="100">
                        <a:solidFill>
                          <a:schemeClr val="tx2"/>
                        </a:solidFill>
                        <a:effectLst/>
                        <a:latin typeface="Calibri"/>
                        <a:ea typeface="宋体"/>
                        <a:cs typeface="Times New Roman"/>
                      </a:endParaRPr>
                    </a:p>
                  </a:txBody>
                  <a:tcPr marL="83019" marR="83019" marT="0" marB="0" anchor="b"/>
                </a:tc>
                <a:tc>
                  <a:txBody>
                    <a:bodyPr/>
                    <a:lstStyle/>
                    <a:p>
                      <a:pPr algn="ctr">
                        <a:spcAft>
                          <a:spcPts val="0"/>
                        </a:spcAft>
                      </a:pPr>
                      <a:r>
                        <a:rPr lang="en-US" sz="1500" kern="100">
                          <a:solidFill>
                            <a:schemeClr val="tx2"/>
                          </a:solidFill>
                          <a:effectLst/>
                        </a:rPr>
                        <a:t>119.85</a:t>
                      </a:r>
                      <a:endParaRPr lang="zh-CN" sz="1300" kern="100">
                        <a:solidFill>
                          <a:schemeClr val="tx2"/>
                        </a:solidFill>
                        <a:effectLst/>
                        <a:latin typeface="Calibri"/>
                        <a:ea typeface="宋体"/>
                        <a:cs typeface="Times New Roman"/>
                      </a:endParaRPr>
                    </a:p>
                  </a:txBody>
                  <a:tcPr marL="83019" marR="83019" marT="0" marB="0" anchor="b"/>
                </a:tc>
                <a:tc>
                  <a:txBody>
                    <a:bodyPr/>
                    <a:lstStyle/>
                    <a:p>
                      <a:pPr algn="ctr">
                        <a:spcAft>
                          <a:spcPts val="0"/>
                        </a:spcAft>
                      </a:pPr>
                      <a:r>
                        <a:rPr lang="en-US" sz="1500" kern="100">
                          <a:solidFill>
                            <a:schemeClr val="tx2"/>
                          </a:solidFill>
                          <a:effectLst/>
                        </a:rPr>
                        <a:t>512.71</a:t>
                      </a:r>
                      <a:endParaRPr lang="zh-CN" sz="1300" kern="100">
                        <a:solidFill>
                          <a:schemeClr val="tx2"/>
                        </a:solidFill>
                        <a:effectLst/>
                        <a:latin typeface="Calibri"/>
                        <a:ea typeface="宋体"/>
                        <a:cs typeface="Times New Roman"/>
                      </a:endParaRPr>
                    </a:p>
                  </a:txBody>
                  <a:tcPr marL="83019" marR="83019" marT="0" marB="0" anchor="b"/>
                </a:tc>
                <a:tc>
                  <a:txBody>
                    <a:bodyPr/>
                    <a:lstStyle/>
                    <a:p>
                      <a:pPr algn="ctr">
                        <a:spcAft>
                          <a:spcPts val="0"/>
                        </a:spcAft>
                      </a:pPr>
                      <a:r>
                        <a:rPr lang="en-US" sz="1500" kern="100">
                          <a:solidFill>
                            <a:schemeClr val="tx2"/>
                          </a:solidFill>
                          <a:effectLst/>
                        </a:rPr>
                        <a:t>5004</a:t>
                      </a:r>
                      <a:endParaRPr lang="zh-CN" sz="1300" kern="100">
                        <a:solidFill>
                          <a:schemeClr val="tx2"/>
                        </a:solidFill>
                        <a:effectLst/>
                        <a:latin typeface="Calibri"/>
                        <a:ea typeface="宋体"/>
                        <a:cs typeface="Times New Roman"/>
                      </a:endParaRPr>
                    </a:p>
                  </a:txBody>
                  <a:tcPr marL="83019" marR="83019" marT="0" marB="0" anchor="b"/>
                </a:tc>
                <a:tc>
                  <a:txBody>
                    <a:bodyPr/>
                    <a:lstStyle/>
                    <a:p>
                      <a:pPr algn="ctr">
                        <a:spcAft>
                          <a:spcPts val="0"/>
                        </a:spcAft>
                      </a:pPr>
                      <a:r>
                        <a:rPr lang="en-US" sz="1500" kern="100">
                          <a:solidFill>
                            <a:schemeClr val="tx2"/>
                          </a:solidFill>
                          <a:effectLst/>
                        </a:rPr>
                        <a:t>1645.37</a:t>
                      </a:r>
                      <a:endParaRPr lang="zh-CN" sz="1300" kern="100">
                        <a:solidFill>
                          <a:schemeClr val="tx2"/>
                        </a:solidFill>
                        <a:effectLst/>
                        <a:latin typeface="Calibri"/>
                        <a:ea typeface="宋体"/>
                        <a:cs typeface="Times New Roman"/>
                      </a:endParaRPr>
                    </a:p>
                  </a:txBody>
                  <a:tcPr marL="83019" marR="83019" marT="0" marB="0" anchor="b"/>
                </a:tc>
              </a:tr>
              <a:tr h="221385">
                <a:tc>
                  <a:txBody>
                    <a:bodyPr/>
                    <a:lstStyle/>
                    <a:p>
                      <a:pPr algn="ctr">
                        <a:spcAft>
                          <a:spcPts val="0"/>
                        </a:spcAft>
                      </a:pPr>
                      <a:r>
                        <a:rPr lang="en-US" sz="1500" kern="100">
                          <a:solidFill>
                            <a:schemeClr val="tx2"/>
                          </a:solidFill>
                          <a:effectLst/>
                        </a:rPr>
                        <a:t>2000</a:t>
                      </a:r>
                      <a:endParaRPr lang="zh-CN" sz="1300" kern="100">
                        <a:solidFill>
                          <a:schemeClr val="tx2"/>
                        </a:solidFill>
                        <a:effectLst/>
                        <a:latin typeface="Calibri"/>
                        <a:ea typeface="宋体"/>
                        <a:cs typeface="Times New Roman"/>
                      </a:endParaRPr>
                    </a:p>
                  </a:txBody>
                  <a:tcPr marL="83019" marR="83019" marT="0" marB="0"/>
                </a:tc>
                <a:tc>
                  <a:txBody>
                    <a:bodyPr/>
                    <a:lstStyle/>
                    <a:p>
                      <a:pPr algn="ctr">
                        <a:spcAft>
                          <a:spcPts val="0"/>
                        </a:spcAft>
                      </a:pPr>
                      <a:r>
                        <a:rPr lang="en-US" sz="1500" kern="100">
                          <a:solidFill>
                            <a:schemeClr val="tx2"/>
                          </a:solidFill>
                          <a:effectLst/>
                        </a:rPr>
                        <a:t>6196993</a:t>
                      </a:r>
                      <a:endParaRPr lang="zh-CN" sz="1300" kern="100">
                        <a:solidFill>
                          <a:schemeClr val="tx2"/>
                        </a:solidFill>
                        <a:effectLst/>
                        <a:latin typeface="Calibri"/>
                        <a:ea typeface="宋体"/>
                        <a:cs typeface="Times New Roman"/>
                      </a:endParaRPr>
                    </a:p>
                  </a:txBody>
                  <a:tcPr marL="83019" marR="83019" marT="0" marB="0" anchor="b"/>
                </a:tc>
                <a:tc>
                  <a:txBody>
                    <a:bodyPr/>
                    <a:lstStyle/>
                    <a:p>
                      <a:pPr algn="ctr">
                        <a:spcAft>
                          <a:spcPts val="0"/>
                        </a:spcAft>
                      </a:pPr>
                      <a:r>
                        <a:rPr lang="en-US" sz="1500" kern="100">
                          <a:solidFill>
                            <a:schemeClr val="tx2"/>
                          </a:solidFill>
                          <a:effectLst/>
                        </a:rPr>
                        <a:t>124.92</a:t>
                      </a:r>
                      <a:endParaRPr lang="zh-CN" sz="1300" kern="100">
                        <a:solidFill>
                          <a:schemeClr val="tx2"/>
                        </a:solidFill>
                        <a:effectLst/>
                        <a:latin typeface="Calibri"/>
                        <a:ea typeface="宋体"/>
                        <a:cs typeface="Times New Roman"/>
                      </a:endParaRPr>
                    </a:p>
                  </a:txBody>
                  <a:tcPr marL="83019" marR="83019" marT="0" marB="0" anchor="b"/>
                </a:tc>
                <a:tc>
                  <a:txBody>
                    <a:bodyPr/>
                    <a:lstStyle/>
                    <a:p>
                      <a:pPr algn="ctr">
                        <a:spcAft>
                          <a:spcPts val="0"/>
                        </a:spcAft>
                      </a:pPr>
                      <a:r>
                        <a:rPr lang="en-US" sz="1500" kern="100">
                          <a:solidFill>
                            <a:schemeClr val="tx2"/>
                          </a:solidFill>
                          <a:effectLst/>
                        </a:rPr>
                        <a:t>576.32</a:t>
                      </a:r>
                      <a:endParaRPr lang="zh-CN" sz="1300" kern="100">
                        <a:solidFill>
                          <a:schemeClr val="tx2"/>
                        </a:solidFill>
                        <a:effectLst/>
                        <a:latin typeface="Calibri"/>
                        <a:ea typeface="宋体"/>
                        <a:cs typeface="Times New Roman"/>
                      </a:endParaRPr>
                    </a:p>
                  </a:txBody>
                  <a:tcPr marL="83019" marR="83019" marT="0" marB="0" anchor="b"/>
                </a:tc>
                <a:tc>
                  <a:txBody>
                    <a:bodyPr/>
                    <a:lstStyle/>
                    <a:p>
                      <a:pPr algn="ctr">
                        <a:spcAft>
                          <a:spcPts val="0"/>
                        </a:spcAft>
                      </a:pPr>
                      <a:r>
                        <a:rPr lang="en-US" sz="1500" kern="100">
                          <a:solidFill>
                            <a:schemeClr val="tx2"/>
                          </a:solidFill>
                          <a:effectLst/>
                        </a:rPr>
                        <a:t>5275</a:t>
                      </a:r>
                      <a:endParaRPr lang="zh-CN" sz="1300" kern="100">
                        <a:solidFill>
                          <a:schemeClr val="tx2"/>
                        </a:solidFill>
                        <a:effectLst/>
                        <a:latin typeface="Calibri"/>
                        <a:ea typeface="宋体"/>
                        <a:cs typeface="Times New Roman"/>
                      </a:endParaRPr>
                    </a:p>
                  </a:txBody>
                  <a:tcPr marL="83019" marR="83019" marT="0" marB="0" anchor="b"/>
                </a:tc>
                <a:tc>
                  <a:txBody>
                    <a:bodyPr/>
                    <a:lstStyle/>
                    <a:p>
                      <a:pPr algn="ctr">
                        <a:spcAft>
                          <a:spcPts val="0"/>
                        </a:spcAft>
                      </a:pPr>
                      <a:r>
                        <a:rPr lang="en-US" sz="1500" kern="100">
                          <a:solidFill>
                            <a:schemeClr val="tx2"/>
                          </a:solidFill>
                          <a:effectLst/>
                        </a:rPr>
                        <a:t>1756.22</a:t>
                      </a:r>
                      <a:endParaRPr lang="zh-CN" sz="1300" kern="100">
                        <a:solidFill>
                          <a:schemeClr val="tx2"/>
                        </a:solidFill>
                        <a:effectLst/>
                        <a:latin typeface="Calibri"/>
                        <a:ea typeface="宋体"/>
                        <a:cs typeface="Times New Roman"/>
                      </a:endParaRPr>
                    </a:p>
                  </a:txBody>
                  <a:tcPr marL="83019" marR="83019" marT="0" marB="0" anchor="b"/>
                </a:tc>
              </a:tr>
              <a:tr h="221385">
                <a:tc>
                  <a:txBody>
                    <a:bodyPr/>
                    <a:lstStyle/>
                    <a:p>
                      <a:pPr algn="ctr">
                        <a:spcAft>
                          <a:spcPts val="0"/>
                        </a:spcAft>
                      </a:pPr>
                      <a:r>
                        <a:rPr lang="en-US" sz="1500" kern="100">
                          <a:solidFill>
                            <a:schemeClr val="tx2"/>
                          </a:solidFill>
                          <a:effectLst/>
                        </a:rPr>
                        <a:t>2001</a:t>
                      </a:r>
                      <a:endParaRPr lang="zh-CN" sz="1300" kern="100">
                        <a:solidFill>
                          <a:schemeClr val="tx2"/>
                        </a:solidFill>
                        <a:effectLst/>
                        <a:latin typeface="Calibri"/>
                        <a:ea typeface="宋体"/>
                        <a:cs typeface="Times New Roman"/>
                      </a:endParaRPr>
                    </a:p>
                  </a:txBody>
                  <a:tcPr marL="83019" marR="83019" marT="0" marB="0"/>
                </a:tc>
                <a:tc>
                  <a:txBody>
                    <a:bodyPr/>
                    <a:lstStyle/>
                    <a:p>
                      <a:pPr algn="ctr">
                        <a:spcAft>
                          <a:spcPts val="0"/>
                        </a:spcAft>
                      </a:pPr>
                      <a:r>
                        <a:rPr lang="en-US" sz="1500" kern="100">
                          <a:solidFill>
                            <a:schemeClr val="tx2"/>
                          </a:solidFill>
                          <a:effectLst/>
                        </a:rPr>
                        <a:t>6863749</a:t>
                      </a:r>
                      <a:endParaRPr lang="zh-CN" sz="1300" kern="100">
                        <a:solidFill>
                          <a:schemeClr val="tx2"/>
                        </a:solidFill>
                        <a:effectLst/>
                        <a:latin typeface="Calibri"/>
                        <a:ea typeface="宋体"/>
                        <a:cs typeface="Times New Roman"/>
                      </a:endParaRPr>
                    </a:p>
                  </a:txBody>
                  <a:tcPr marL="83019" marR="83019" marT="0" marB="0" anchor="b"/>
                </a:tc>
                <a:tc>
                  <a:txBody>
                    <a:bodyPr/>
                    <a:lstStyle/>
                    <a:p>
                      <a:pPr algn="ctr">
                        <a:spcAft>
                          <a:spcPts val="0"/>
                        </a:spcAft>
                      </a:pPr>
                      <a:r>
                        <a:rPr lang="en-US" sz="1500" kern="100">
                          <a:solidFill>
                            <a:schemeClr val="tx2"/>
                          </a:solidFill>
                          <a:effectLst/>
                        </a:rPr>
                        <a:t>132.04</a:t>
                      </a:r>
                      <a:endParaRPr lang="zh-CN" sz="1300" kern="100">
                        <a:solidFill>
                          <a:schemeClr val="tx2"/>
                        </a:solidFill>
                        <a:effectLst/>
                        <a:latin typeface="Calibri"/>
                        <a:ea typeface="宋体"/>
                        <a:cs typeface="Times New Roman"/>
                      </a:endParaRPr>
                    </a:p>
                  </a:txBody>
                  <a:tcPr marL="83019" marR="83019" marT="0" marB="0" anchor="b"/>
                </a:tc>
                <a:tc>
                  <a:txBody>
                    <a:bodyPr/>
                    <a:lstStyle/>
                    <a:p>
                      <a:pPr algn="ctr">
                        <a:spcAft>
                          <a:spcPts val="0"/>
                        </a:spcAft>
                      </a:pPr>
                      <a:r>
                        <a:rPr lang="en-US" sz="1500" kern="100">
                          <a:solidFill>
                            <a:schemeClr val="tx2"/>
                          </a:solidFill>
                          <a:effectLst/>
                        </a:rPr>
                        <a:t>592.53</a:t>
                      </a:r>
                      <a:endParaRPr lang="zh-CN" sz="1300" kern="100">
                        <a:solidFill>
                          <a:schemeClr val="tx2"/>
                        </a:solidFill>
                        <a:effectLst/>
                        <a:latin typeface="Calibri"/>
                        <a:ea typeface="宋体"/>
                        <a:cs typeface="Times New Roman"/>
                      </a:endParaRPr>
                    </a:p>
                  </a:txBody>
                  <a:tcPr marL="83019" marR="83019" marT="0" marB="0" anchor="b"/>
                </a:tc>
                <a:tc>
                  <a:txBody>
                    <a:bodyPr/>
                    <a:lstStyle/>
                    <a:p>
                      <a:pPr algn="ctr">
                        <a:spcAft>
                          <a:spcPts val="0"/>
                        </a:spcAft>
                      </a:pPr>
                      <a:r>
                        <a:rPr lang="en-US" sz="1500" kern="100">
                          <a:solidFill>
                            <a:schemeClr val="tx2"/>
                          </a:solidFill>
                          <a:effectLst/>
                        </a:rPr>
                        <a:t>5517</a:t>
                      </a:r>
                      <a:endParaRPr lang="zh-CN" sz="1300" kern="100">
                        <a:solidFill>
                          <a:schemeClr val="tx2"/>
                        </a:solidFill>
                        <a:effectLst/>
                        <a:latin typeface="Calibri"/>
                        <a:ea typeface="宋体"/>
                        <a:cs typeface="Times New Roman"/>
                      </a:endParaRPr>
                    </a:p>
                  </a:txBody>
                  <a:tcPr marL="83019" marR="83019" marT="0" marB="0" anchor="b"/>
                </a:tc>
                <a:tc>
                  <a:txBody>
                    <a:bodyPr/>
                    <a:lstStyle/>
                    <a:p>
                      <a:pPr algn="ctr">
                        <a:spcAft>
                          <a:spcPts val="0"/>
                        </a:spcAft>
                      </a:pPr>
                      <a:r>
                        <a:rPr lang="en-US" sz="1500" kern="100">
                          <a:solidFill>
                            <a:schemeClr val="tx2"/>
                          </a:solidFill>
                          <a:effectLst/>
                        </a:rPr>
                        <a:t>1923.4</a:t>
                      </a:r>
                      <a:endParaRPr lang="zh-CN" sz="1300" kern="100">
                        <a:solidFill>
                          <a:schemeClr val="tx2"/>
                        </a:solidFill>
                        <a:effectLst/>
                        <a:latin typeface="Calibri"/>
                        <a:ea typeface="宋体"/>
                        <a:cs typeface="Times New Roman"/>
                      </a:endParaRPr>
                    </a:p>
                  </a:txBody>
                  <a:tcPr marL="83019" marR="83019" marT="0" marB="0" anchor="b"/>
                </a:tc>
              </a:tr>
              <a:tr h="221385">
                <a:tc>
                  <a:txBody>
                    <a:bodyPr/>
                    <a:lstStyle/>
                    <a:p>
                      <a:pPr algn="ctr">
                        <a:spcAft>
                          <a:spcPts val="0"/>
                        </a:spcAft>
                      </a:pPr>
                      <a:r>
                        <a:rPr lang="en-US" sz="1500" kern="100">
                          <a:solidFill>
                            <a:schemeClr val="tx2"/>
                          </a:solidFill>
                          <a:effectLst/>
                        </a:rPr>
                        <a:t>2002</a:t>
                      </a:r>
                      <a:endParaRPr lang="zh-CN" sz="1300" kern="100">
                        <a:solidFill>
                          <a:schemeClr val="tx2"/>
                        </a:solidFill>
                        <a:effectLst/>
                        <a:latin typeface="Calibri"/>
                        <a:ea typeface="宋体"/>
                        <a:cs typeface="Times New Roman"/>
                      </a:endParaRPr>
                    </a:p>
                  </a:txBody>
                  <a:tcPr marL="83019" marR="83019" marT="0" marB="0"/>
                </a:tc>
                <a:tc>
                  <a:txBody>
                    <a:bodyPr/>
                    <a:lstStyle/>
                    <a:p>
                      <a:pPr algn="ctr">
                        <a:spcAft>
                          <a:spcPts val="0"/>
                        </a:spcAft>
                      </a:pPr>
                      <a:r>
                        <a:rPr lang="en-US" sz="1500" kern="100">
                          <a:solidFill>
                            <a:schemeClr val="tx2"/>
                          </a:solidFill>
                          <a:effectLst/>
                        </a:rPr>
                        <a:t>7881459</a:t>
                      </a:r>
                      <a:endParaRPr lang="zh-CN" sz="1300" kern="100">
                        <a:solidFill>
                          <a:schemeClr val="tx2"/>
                        </a:solidFill>
                        <a:effectLst/>
                        <a:latin typeface="Calibri"/>
                        <a:ea typeface="宋体"/>
                        <a:cs typeface="Times New Roman"/>
                      </a:endParaRPr>
                    </a:p>
                  </a:txBody>
                  <a:tcPr marL="83019" marR="83019" marT="0" marB="0" anchor="b"/>
                </a:tc>
                <a:tc>
                  <a:txBody>
                    <a:bodyPr/>
                    <a:lstStyle/>
                    <a:p>
                      <a:pPr algn="ctr">
                        <a:spcAft>
                          <a:spcPts val="0"/>
                        </a:spcAft>
                      </a:pPr>
                      <a:r>
                        <a:rPr lang="en-US" sz="1500" kern="100" dirty="0">
                          <a:solidFill>
                            <a:schemeClr val="tx2"/>
                          </a:solidFill>
                          <a:effectLst/>
                        </a:rPr>
                        <a:t>139.45</a:t>
                      </a:r>
                      <a:endParaRPr lang="zh-CN" sz="1300" kern="100" dirty="0">
                        <a:solidFill>
                          <a:schemeClr val="tx2"/>
                        </a:solidFill>
                        <a:effectLst/>
                        <a:latin typeface="Calibri"/>
                        <a:ea typeface="宋体"/>
                        <a:cs typeface="Times New Roman"/>
                      </a:endParaRPr>
                    </a:p>
                  </a:txBody>
                  <a:tcPr marL="83019" marR="83019" marT="0" marB="0" anchor="b"/>
                </a:tc>
                <a:tc>
                  <a:txBody>
                    <a:bodyPr/>
                    <a:lstStyle/>
                    <a:p>
                      <a:pPr algn="ctr">
                        <a:spcAft>
                          <a:spcPts val="0"/>
                        </a:spcAft>
                      </a:pPr>
                      <a:r>
                        <a:rPr lang="en-US" sz="1500" kern="100">
                          <a:solidFill>
                            <a:schemeClr val="tx2"/>
                          </a:solidFill>
                          <a:effectLst/>
                        </a:rPr>
                        <a:t>607.17</a:t>
                      </a:r>
                      <a:endParaRPr lang="zh-CN" sz="1300" kern="100">
                        <a:solidFill>
                          <a:schemeClr val="tx2"/>
                        </a:solidFill>
                        <a:effectLst/>
                        <a:latin typeface="Calibri"/>
                        <a:ea typeface="宋体"/>
                        <a:cs typeface="Times New Roman"/>
                      </a:endParaRPr>
                    </a:p>
                  </a:txBody>
                  <a:tcPr marL="83019" marR="83019" marT="0" marB="0" anchor="b"/>
                </a:tc>
                <a:tc>
                  <a:txBody>
                    <a:bodyPr/>
                    <a:lstStyle/>
                    <a:p>
                      <a:pPr algn="ctr">
                        <a:spcAft>
                          <a:spcPts val="0"/>
                        </a:spcAft>
                      </a:pPr>
                      <a:r>
                        <a:rPr lang="en-US" sz="1500" kern="100">
                          <a:solidFill>
                            <a:schemeClr val="tx2"/>
                          </a:solidFill>
                          <a:effectLst/>
                        </a:rPr>
                        <a:t>5641</a:t>
                      </a:r>
                      <a:endParaRPr lang="zh-CN" sz="1300" kern="100">
                        <a:solidFill>
                          <a:schemeClr val="tx2"/>
                        </a:solidFill>
                        <a:effectLst/>
                        <a:latin typeface="Calibri"/>
                        <a:ea typeface="宋体"/>
                        <a:cs typeface="Times New Roman"/>
                      </a:endParaRPr>
                    </a:p>
                  </a:txBody>
                  <a:tcPr marL="83019" marR="83019" marT="0" marB="0" anchor="b"/>
                </a:tc>
                <a:tc>
                  <a:txBody>
                    <a:bodyPr/>
                    <a:lstStyle/>
                    <a:p>
                      <a:pPr algn="ctr">
                        <a:spcAft>
                          <a:spcPts val="0"/>
                        </a:spcAft>
                      </a:pPr>
                      <a:r>
                        <a:rPr lang="en-US" sz="1500" kern="100">
                          <a:solidFill>
                            <a:schemeClr val="tx2"/>
                          </a:solidFill>
                          <a:effectLst/>
                        </a:rPr>
                        <a:t>2194.78</a:t>
                      </a:r>
                      <a:endParaRPr lang="zh-CN" sz="1300" kern="100">
                        <a:solidFill>
                          <a:schemeClr val="tx2"/>
                        </a:solidFill>
                        <a:effectLst/>
                        <a:latin typeface="Calibri"/>
                        <a:ea typeface="宋体"/>
                        <a:cs typeface="Times New Roman"/>
                      </a:endParaRPr>
                    </a:p>
                  </a:txBody>
                  <a:tcPr marL="83019" marR="83019" marT="0" marB="0" anchor="b"/>
                </a:tc>
              </a:tr>
              <a:tr h="221385">
                <a:tc>
                  <a:txBody>
                    <a:bodyPr/>
                    <a:lstStyle/>
                    <a:p>
                      <a:pPr algn="ctr">
                        <a:spcAft>
                          <a:spcPts val="0"/>
                        </a:spcAft>
                      </a:pPr>
                      <a:r>
                        <a:rPr lang="en-US" sz="1500" kern="100">
                          <a:solidFill>
                            <a:schemeClr val="tx2"/>
                          </a:solidFill>
                          <a:effectLst/>
                        </a:rPr>
                        <a:t>2003</a:t>
                      </a:r>
                      <a:endParaRPr lang="zh-CN" sz="1300" kern="100">
                        <a:solidFill>
                          <a:schemeClr val="tx2"/>
                        </a:solidFill>
                        <a:effectLst/>
                        <a:latin typeface="Calibri"/>
                        <a:ea typeface="宋体"/>
                        <a:cs typeface="Times New Roman"/>
                      </a:endParaRPr>
                    </a:p>
                  </a:txBody>
                  <a:tcPr marL="83019" marR="83019" marT="0" marB="0"/>
                </a:tc>
                <a:tc>
                  <a:txBody>
                    <a:bodyPr/>
                    <a:lstStyle/>
                    <a:p>
                      <a:pPr algn="ctr">
                        <a:spcAft>
                          <a:spcPts val="0"/>
                        </a:spcAft>
                      </a:pPr>
                      <a:r>
                        <a:rPr lang="en-US" sz="1500" kern="100">
                          <a:solidFill>
                            <a:schemeClr val="tx2"/>
                          </a:solidFill>
                          <a:effectLst/>
                        </a:rPr>
                        <a:t>9491016</a:t>
                      </a:r>
                      <a:endParaRPr lang="zh-CN" sz="1300" kern="100">
                        <a:solidFill>
                          <a:schemeClr val="tx2"/>
                        </a:solidFill>
                        <a:effectLst/>
                        <a:latin typeface="Calibri"/>
                        <a:ea typeface="宋体"/>
                        <a:cs typeface="Times New Roman"/>
                      </a:endParaRPr>
                    </a:p>
                  </a:txBody>
                  <a:tcPr marL="83019" marR="83019" marT="0" marB="0" anchor="b"/>
                </a:tc>
                <a:tc>
                  <a:txBody>
                    <a:bodyPr/>
                    <a:lstStyle/>
                    <a:p>
                      <a:pPr algn="ctr">
                        <a:spcAft>
                          <a:spcPts val="0"/>
                        </a:spcAft>
                      </a:pPr>
                      <a:r>
                        <a:rPr lang="en-US" sz="1500" kern="100">
                          <a:solidFill>
                            <a:schemeClr val="tx2"/>
                          </a:solidFill>
                          <a:effectLst/>
                        </a:rPr>
                        <a:t>150.93</a:t>
                      </a:r>
                      <a:endParaRPr lang="zh-CN" sz="1300" kern="100">
                        <a:solidFill>
                          <a:schemeClr val="tx2"/>
                        </a:solidFill>
                        <a:effectLst/>
                        <a:latin typeface="Calibri"/>
                        <a:ea typeface="宋体"/>
                        <a:cs typeface="Times New Roman"/>
                      </a:endParaRPr>
                    </a:p>
                  </a:txBody>
                  <a:tcPr marL="83019" marR="83019" marT="0" marB="0" anchor="b"/>
                </a:tc>
                <a:tc>
                  <a:txBody>
                    <a:bodyPr/>
                    <a:lstStyle/>
                    <a:p>
                      <a:pPr algn="ctr">
                        <a:spcAft>
                          <a:spcPts val="0"/>
                        </a:spcAft>
                      </a:pPr>
                      <a:r>
                        <a:rPr lang="en-US" sz="1500" kern="100">
                          <a:solidFill>
                            <a:schemeClr val="tx2"/>
                          </a:solidFill>
                          <a:effectLst/>
                        </a:rPr>
                        <a:t>627.34</a:t>
                      </a:r>
                      <a:endParaRPr lang="zh-CN" sz="1300" kern="100">
                        <a:solidFill>
                          <a:schemeClr val="tx2"/>
                        </a:solidFill>
                        <a:effectLst/>
                        <a:latin typeface="Calibri"/>
                        <a:ea typeface="宋体"/>
                        <a:cs typeface="Times New Roman"/>
                      </a:endParaRPr>
                    </a:p>
                  </a:txBody>
                  <a:tcPr marL="83019" marR="83019" marT="0" marB="0" anchor="b"/>
                </a:tc>
                <a:tc>
                  <a:txBody>
                    <a:bodyPr/>
                    <a:lstStyle/>
                    <a:p>
                      <a:pPr algn="ctr">
                        <a:spcAft>
                          <a:spcPts val="0"/>
                        </a:spcAft>
                      </a:pPr>
                      <a:r>
                        <a:rPr lang="en-US" sz="1500" kern="100">
                          <a:solidFill>
                            <a:schemeClr val="tx2"/>
                          </a:solidFill>
                          <a:effectLst/>
                        </a:rPr>
                        <a:t>5879</a:t>
                      </a:r>
                      <a:endParaRPr lang="zh-CN" sz="1300" kern="100">
                        <a:solidFill>
                          <a:schemeClr val="tx2"/>
                        </a:solidFill>
                        <a:effectLst/>
                        <a:latin typeface="Calibri"/>
                        <a:ea typeface="宋体"/>
                        <a:cs typeface="Times New Roman"/>
                      </a:endParaRPr>
                    </a:p>
                  </a:txBody>
                  <a:tcPr marL="83019" marR="83019" marT="0" marB="0" anchor="b"/>
                </a:tc>
                <a:tc>
                  <a:txBody>
                    <a:bodyPr/>
                    <a:lstStyle/>
                    <a:p>
                      <a:pPr algn="ctr">
                        <a:spcAft>
                          <a:spcPts val="0"/>
                        </a:spcAft>
                      </a:pPr>
                      <a:r>
                        <a:rPr lang="en-US" sz="1500" kern="100">
                          <a:solidFill>
                            <a:schemeClr val="tx2"/>
                          </a:solidFill>
                          <a:effectLst/>
                        </a:rPr>
                        <a:t>2308.45</a:t>
                      </a:r>
                      <a:endParaRPr lang="zh-CN" sz="1300" kern="100">
                        <a:solidFill>
                          <a:schemeClr val="tx2"/>
                        </a:solidFill>
                        <a:effectLst/>
                        <a:latin typeface="Calibri"/>
                        <a:ea typeface="宋体"/>
                        <a:cs typeface="Times New Roman"/>
                      </a:endParaRPr>
                    </a:p>
                  </a:txBody>
                  <a:tcPr marL="83019" marR="83019" marT="0" marB="0" anchor="b"/>
                </a:tc>
              </a:tr>
              <a:tr h="221385">
                <a:tc>
                  <a:txBody>
                    <a:bodyPr/>
                    <a:lstStyle/>
                    <a:p>
                      <a:pPr algn="ctr">
                        <a:spcAft>
                          <a:spcPts val="0"/>
                        </a:spcAft>
                      </a:pPr>
                      <a:r>
                        <a:rPr lang="en-US" sz="1500" kern="100">
                          <a:solidFill>
                            <a:schemeClr val="tx2"/>
                          </a:solidFill>
                          <a:effectLst/>
                        </a:rPr>
                        <a:t>2004</a:t>
                      </a:r>
                      <a:endParaRPr lang="zh-CN" sz="1300" kern="100">
                        <a:solidFill>
                          <a:schemeClr val="tx2"/>
                        </a:solidFill>
                        <a:effectLst/>
                        <a:latin typeface="Calibri"/>
                        <a:ea typeface="宋体"/>
                        <a:cs typeface="Times New Roman"/>
                      </a:endParaRPr>
                    </a:p>
                  </a:txBody>
                  <a:tcPr marL="83019" marR="83019" marT="0" marB="0"/>
                </a:tc>
                <a:tc>
                  <a:txBody>
                    <a:bodyPr/>
                    <a:lstStyle/>
                    <a:p>
                      <a:pPr algn="ctr">
                        <a:spcAft>
                          <a:spcPts val="0"/>
                        </a:spcAft>
                      </a:pPr>
                      <a:r>
                        <a:rPr lang="en-US" sz="1500" kern="100">
                          <a:solidFill>
                            <a:schemeClr val="tx2"/>
                          </a:solidFill>
                          <a:effectLst/>
                        </a:rPr>
                        <a:t>10925571</a:t>
                      </a:r>
                      <a:endParaRPr lang="zh-CN" sz="1300" kern="100">
                        <a:solidFill>
                          <a:schemeClr val="tx2"/>
                        </a:solidFill>
                        <a:effectLst/>
                        <a:latin typeface="Calibri"/>
                        <a:ea typeface="宋体"/>
                        <a:cs typeface="Times New Roman"/>
                      </a:endParaRPr>
                    </a:p>
                  </a:txBody>
                  <a:tcPr marL="83019" marR="83019" marT="0" marB="0" anchor="b"/>
                </a:tc>
                <a:tc>
                  <a:txBody>
                    <a:bodyPr/>
                    <a:lstStyle/>
                    <a:p>
                      <a:pPr algn="ctr">
                        <a:spcAft>
                          <a:spcPts val="0"/>
                        </a:spcAft>
                      </a:pPr>
                      <a:r>
                        <a:rPr lang="en-US" sz="1500" kern="100">
                          <a:solidFill>
                            <a:schemeClr val="tx2"/>
                          </a:solidFill>
                          <a:effectLst/>
                        </a:rPr>
                        <a:t>165.13</a:t>
                      </a:r>
                      <a:endParaRPr lang="zh-CN" sz="1300" kern="100">
                        <a:solidFill>
                          <a:schemeClr val="tx2"/>
                        </a:solidFill>
                        <a:effectLst/>
                        <a:latin typeface="Calibri"/>
                        <a:ea typeface="宋体"/>
                        <a:cs typeface="Times New Roman"/>
                      </a:endParaRPr>
                    </a:p>
                  </a:txBody>
                  <a:tcPr marL="83019" marR="83019" marT="0" marB="0" anchor="b"/>
                </a:tc>
                <a:tc>
                  <a:txBody>
                    <a:bodyPr/>
                    <a:lstStyle/>
                    <a:p>
                      <a:pPr algn="ctr">
                        <a:spcAft>
                          <a:spcPts val="0"/>
                        </a:spcAft>
                      </a:pPr>
                      <a:r>
                        <a:rPr lang="en-US" sz="1500" kern="100">
                          <a:solidFill>
                            <a:schemeClr val="tx2"/>
                          </a:solidFill>
                          <a:effectLst/>
                        </a:rPr>
                        <a:t>635.67</a:t>
                      </a:r>
                      <a:endParaRPr lang="zh-CN" sz="1300" kern="100">
                        <a:solidFill>
                          <a:schemeClr val="tx2"/>
                        </a:solidFill>
                        <a:effectLst/>
                        <a:latin typeface="Calibri"/>
                        <a:ea typeface="宋体"/>
                        <a:cs typeface="Times New Roman"/>
                      </a:endParaRPr>
                    </a:p>
                  </a:txBody>
                  <a:tcPr marL="83019" marR="83019" marT="0" marB="0" anchor="b"/>
                </a:tc>
                <a:tc>
                  <a:txBody>
                    <a:bodyPr/>
                    <a:lstStyle/>
                    <a:p>
                      <a:pPr algn="ctr">
                        <a:spcAft>
                          <a:spcPts val="0"/>
                        </a:spcAft>
                      </a:pPr>
                      <a:r>
                        <a:rPr lang="en-US" sz="1500" kern="100">
                          <a:solidFill>
                            <a:schemeClr val="tx2"/>
                          </a:solidFill>
                          <a:effectLst/>
                        </a:rPr>
                        <a:t>6419</a:t>
                      </a:r>
                      <a:endParaRPr lang="zh-CN" sz="1300" kern="100">
                        <a:solidFill>
                          <a:schemeClr val="tx2"/>
                        </a:solidFill>
                        <a:effectLst/>
                        <a:latin typeface="Calibri"/>
                        <a:ea typeface="宋体"/>
                        <a:cs typeface="Times New Roman"/>
                      </a:endParaRPr>
                    </a:p>
                  </a:txBody>
                  <a:tcPr marL="83019" marR="83019" marT="0" marB="0" anchor="b"/>
                </a:tc>
                <a:tc>
                  <a:txBody>
                    <a:bodyPr/>
                    <a:lstStyle/>
                    <a:p>
                      <a:pPr algn="ctr">
                        <a:spcAft>
                          <a:spcPts val="0"/>
                        </a:spcAft>
                      </a:pPr>
                      <a:r>
                        <a:rPr lang="en-US" sz="1500" kern="100">
                          <a:solidFill>
                            <a:schemeClr val="tx2"/>
                          </a:solidFill>
                          <a:effectLst/>
                        </a:rPr>
                        <a:t>2450.3</a:t>
                      </a:r>
                      <a:endParaRPr lang="zh-CN" sz="1300" kern="100">
                        <a:solidFill>
                          <a:schemeClr val="tx2"/>
                        </a:solidFill>
                        <a:effectLst/>
                        <a:latin typeface="Calibri"/>
                        <a:ea typeface="宋体"/>
                        <a:cs typeface="Times New Roman"/>
                      </a:endParaRPr>
                    </a:p>
                  </a:txBody>
                  <a:tcPr marL="83019" marR="83019" marT="0" marB="0" anchor="b"/>
                </a:tc>
              </a:tr>
              <a:tr h="221385">
                <a:tc>
                  <a:txBody>
                    <a:bodyPr/>
                    <a:lstStyle/>
                    <a:p>
                      <a:pPr algn="ctr">
                        <a:spcAft>
                          <a:spcPts val="0"/>
                        </a:spcAft>
                      </a:pPr>
                      <a:r>
                        <a:rPr lang="en-US" sz="1500" kern="100">
                          <a:solidFill>
                            <a:schemeClr val="tx2"/>
                          </a:solidFill>
                          <a:effectLst/>
                        </a:rPr>
                        <a:t>2005</a:t>
                      </a:r>
                      <a:endParaRPr lang="zh-CN" sz="1300" kern="100">
                        <a:solidFill>
                          <a:schemeClr val="tx2"/>
                        </a:solidFill>
                        <a:effectLst/>
                        <a:latin typeface="Calibri"/>
                        <a:ea typeface="宋体"/>
                        <a:cs typeface="Times New Roman"/>
                      </a:endParaRPr>
                    </a:p>
                  </a:txBody>
                  <a:tcPr marL="83019" marR="83019" marT="0" marB="0"/>
                </a:tc>
                <a:tc>
                  <a:txBody>
                    <a:bodyPr/>
                    <a:lstStyle/>
                    <a:p>
                      <a:pPr algn="ctr">
                        <a:spcAft>
                          <a:spcPts val="0"/>
                        </a:spcAft>
                      </a:pPr>
                      <a:r>
                        <a:rPr lang="en-US" sz="1500" kern="100">
                          <a:solidFill>
                            <a:schemeClr val="tx2"/>
                          </a:solidFill>
                          <a:effectLst/>
                        </a:rPr>
                        <a:t>11811542</a:t>
                      </a:r>
                      <a:endParaRPr lang="zh-CN" sz="1300" kern="100">
                        <a:solidFill>
                          <a:schemeClr val="tx2"/>
                        </a:solidFill>
                        <a:effectLst/>
                        <a:latin typeface="Calibri"/>
                        <a:ea typeface="宋体"/>
                        <a:cs typeface="Times New Roman"/>
                      </a:endParaRPr>
                    </a:p>
                  </a:txBody>
                  <a:tcPr marL="83019" marR="83019" marT="0" marB="0" anchor="b"/>
                </a:tc>
                <a:tc>
                  <a:txBody>
                    <a:bodyPr/>
                    <a:lstStyle/>
                    <a:p>
                      <a:pPr algn="ctr">
                        <a:spcAft>
                          <a:spcPts val="0"/>
                        </a:spcAft>
                      </a:pPr>
                      <a:r>
                        <a:rPr lang="en-US" sz="1500" kern="100">
                          <a:solidFill>
                            <a:schemeClr val="tx2"/>
                          </a:solidFill>
                          <a:effectLst/>
                        </a:rPr>
                        <a:t>181.93</a:t>
                      </a:r>
                      <a:endParaRPr lang="zh-CN" sz="1300" kern="100">
                        <a:solidFill>
                          <a:schemeClr val="tx2"/>
                        </a:solidFill>
                        <a:effectLst/>
                        <a:latin typeface="Calibri"/>
                        <a:ea typeface="宋体"/>
                        <a:cs typeface="Times New Roman"/>
                      </a:endParaRPr>
                    </a:p>
                  </a:txBody>
                  <a:tcPr marL="83019" marR="83019" marT="0" marB="0" anchor="b"/>
                </a:tc>
                <a:tc>
                  <a:txBody>
                    <a:bodyPr/>
                    <a:lstStyle/>
                    <a:p>
                      <a:pPr algn="ctr">
                        <a:spcAft>
                          <a:spcPts val="0"/>
                        </a:spcAft>
                      </a:pPr>
                      <a:r>
                        <a:rPr lang="en-US" sz="1500" kern="100">
                          <a:solidFill>
                            <a:schemeClr val="tx2"/>
                          </a:solidFill>
                          <a:effectLst/>
                        </a:rPr>
                        <a:t>645.82</a:t>
                      </a:r>
                      <a:endParaRPr lang="zh-CN" sz="1300" kern="100">
                        <a:solidFill>
                          <a:schemeClr val="tx2"/>
                        </a:solidFill>
                        <a:effectLst/>
                        <a:latin typeface="Calibri"/>
                        <a:ea typeface="宋体"/>
                        <a:cs typeface="Times New Roman"/>
                      </a:endParaRPr>
                    </a:p>
                  </a:txBody>
                  <a:tcPr marL="83019" marR="83019" marT="0" marB="0" anchor="b"/>
                </a:tc>
                <a:tc>
                  <a:txBody>
                    <a:bodyPr/>
                    <a:lstStyle/>
                    <a:p>
                      <a:pPr algn="ctr">
                        <a:spcAft>
                          <a:spcPts val="0"/>
                        </a:spcAft>
                      </a:pPr>
                      <a:r>
                        <a:rPr lang="en-US" sz="1500" kern="100">
                          <a:solidFill>
                            <a:schemeClr val="tx2"/>
                          </a:solidFill>
                          <a:effectLst/>
                        </a:rPr>
                        <a:t>6996</a:t>
                      </a:r>
                      <a:endParaRPr lang="zh-CN" sz="1300" kern="100">
                        <a:solidFill>
                          <a:schemeClr val="tx2"/>
                        </a:solidFill>
                        <a:effectLst/>
                        <a:latin typeface="Calibri"/>
                        <a:ea typeface="宋体"/>
                        <a:cs typeface="Times New Roman"/>
                      </a:endParaRPr>
                    </a:p>
                  </a:txBody>
                  <a:tcPr marL="83019" marR="83019" marT="0" marB="0" anchor="b"/>
                </a:tc>
                <a:tc>
                  <a:txBody>
                    <a:bodyPr/>
                    <a:lstStyle/>
                    <a:p>
                      <a:pPr algn="ctr">
                        <a:spcAft>
                          <a:spcPts val="0"/>
                        </a:spcAft>
                      </a:pPr>
                      <a:r>
                        <a:rPr lang="en-US" sz="1500" kern="100">
                          <a:solidFill>
                            <a:schemeClr val="tx2"/>
                          </a:solidFill>
                          <a:effectLst/>
                        </a:rPr>
                        <a:t>1880.25</a:t>
                      </a:r>
                      <a:endParaRPr lang="zh-CN" sz="1300" kern="100">
                        <a:solidFill>
                          <a:schemeClr val="tx2"/>
                        </a:solidFill>
                        <a:effectLst/>
                        <a:latin typeface="Calibri"/>
                        <a:ea typeface="宋体"/>
                        <a:cs typeface="Times New Roman"/>
                      </a:endParaRPr>
                    </a:p>
                  </a:txBody>
                  <a:tcPr marL="83019" marR="83019" marT="0" marB="0" anchor="b"/>
                </a:tc>
              </a:tr>
              <a:tr h="221385">
                <a:tc>
                  <a:txBody>
                    <a:bodyPr/>
                    <a:lstStyle/>
                    <a:p>
                      <a:pPr algn="ctr">
                        <a:spcAft>
                          <a:spcPts val="0"/>
                        </a:spcAft>
                      </a:pPr>
                      <a:r>
                        <a:rPr lang="en-US" sz="1500" kern="100">
                          <a:solidFill>
                            <a:schemeClr val="tx2"/>
                          </a:solidFill>
                          <a:effectLst/>
                        </a:rPr>
                        <a:t>2006</a:t>
                      </a:r>
                      <a:endParaRPr lang="zh-CN" sz="1300" kern="100">
                        <a:solidFill>
                          <a:schemeClr val="tx2"/>
                        </a:solidFill>
                        <a:effectLst/>
                        <a:latin typeface="Calibri"/>
                        <a:ea typeface="宋体"/>
                        <a:cs typeface="Times New Roman"/>
                      </a:endParaRPr>
                    </a:p>
                  </a:txBody>
                  <a:tcPr marL="83019" marR="83019" marT="0" marB="0"/>
                </a:tc>
                <a:tc>
                  <a:txBody>
                    <a:bodyPr/>
                    <a:lstStyle/>
                    <a:p>
                      <a:pPr algn="ctr">
                        <a:spcAft>
                          <a:spcPts val="0"/>
                        </a:spcAft>
                      </a:pPr>
                      <a:r>
                        <a:rPr lang="en-US" sz="1500" kern="100">
                          <a:solidFill>
                            <a:schemeClr val="tx2"/>
                          </a:solidFill>
                          <a:effectLst/>
                        </a:rPr>
                        <a:t>12736693</a:t>
                      </a:r>
                      <a:endParaRPr lang="zh-CN" sz="1300" kern="100">
                        <a:solidFill>
                          <a:schemeClr val="tx2"/>
                        </a:solidFill>
                        <a:effectLst/>
                        <a:latin typeface="Calibri"/>
                        <a:ea typeface="宋体"/>
                        <a:cs typeface="Times New Roman"/>
                      </a:endParaRPr>
                    </a:p>
                  </a:txBody>
                  <a:tcPr marL="83019" marR="83019" marT="0" marB="0" anchor="b"/>
                </a:tc>
                <a:tc>
                  <a:txBody>
                    <a:bodyPr/>
                    <a:lstStyle/>
                    <a:p>
                      <a:pPr algn="ctr">
                        <a:spcAft>
                          <a:spcPts val="0"/>
                        </a:spcAft>
                      </a:pPr>
                      <a:r>
                        <a:rPr lang="en-US" sz="1500" kern="100">
                          <a:solidFill>
                            <a:schemeClr val="tx2"/>
                          </a:solidFill>
                          <a:effectLst/>
                        </a:rPr>
                        <a:t>196.83</a:t>
                      </a:r>
                      <a:endParaRPr lang="zh-CN" sz="1300" kern="100">
                        <a:solidFill>
                          <a:schemeClr val="tx2"/>
                        </a:solidFill>
                        <a:effectLst/>
                        <a:latin typeface="Calibri"/>
                        <a:ea typeface="宋体"/>
                        <a:cs typeface="Times New Roman"/>
                      </a:endParaRPr>
                    </a:p>
                  </a:txBody>
                  <a:tcPr marL="83019" marR="83019" marT="0" marB="0" anchor="b"/>
                </a:tc>
                <a:tc>
                  <a:txBody>
                    <a:bodyPr/>
                    <a:lstStyle/>
                    <a:p>
                      <a:pPr algn="ctr">
                        <a:spcAft>
                          <a:spcPts val="0"/>
                        </a:spcAft>
                      </a:pPr>
                      <a:r>
                        <a:rPr lang="en-US" sz="1500" kern="100">
                          <a:solidFill>
                            <a:schemeClr val="tx2"/>
                          </a:solidFill>
                          <a:effectLst/>
                        </a:rPr>
                        <a:t>674.27</a:t>
                      </a:r>
                      <a:endParaRPr lang="zh-CN" sz="1300" kern="100">
                        <a:solidFill>
                          <a:schemeClr val="tx2"/>
                        </a:solidFill>
                        <a:effectLst/>
                        <a:latin typeface="Calibri"/>
                        <a:ea typeface="宋体"/>
                        <a:cs typeface="Times New Roman"/>
                      </a:endParaRPr>
                    </a:p>
                  </a:txBody>
                  <a:tcPr marL="83019" marR="83019" marT="0" marB="0" anchor="b"/>
                </a:tc>
                <a:tc>
                  <a:txBody>
                    <a:bodyPr/>
                    <a:lstStyle/>
                    <a:p>
                      <a:pPr algn="ctr">
                        <a:spcAft>
                          <a:spcPts val="0"/>
                        </a:spcAft>
                      </a:pPr>
                      <a:r>
                        <a:rPr lang="en-US" sz="1500" kern="100">
                          <a:solidFill>
                            <a:schemeClr val="tx2"/>
                          </a:solidFill>
                          <a:effectLst/>
                        </a:rPr>
                        <a:t>9190</a:t>
                      </a:r>
                      <a:endParaRPr lang="zh-CN" sz="1300" kern="100">
                        <a:solidFill>
                          <a:schemeClr val="tx2"/>
                        </a:solidFill>
                        <a:effectLst/>
                        <a:latin typeface="Calibri"/>
                        <a:ea typeface="宋体"/>
                        <a:cs typeface="Times New Roman"/>
                      </a:endParaRPr>
                    </a:p>
                  </a:txBody>
                  <a:tcPr marL="83019" marR="83019" marT="0" marB="0" anchor="b"/>
                </a:tc>
                <a:tc>
                  <a:txBody>
                    <a:bodyPr/>
                    <a:lstStyle/>
                    <a:p>
                      <a:pPr algn="ctr">
                        <a:spcAft>
                          <a:spcPts val="0"/>
                        </a:spcAft>
                      </a:pPr>
                      <a:r>
                        <a:rPr lang="en-US" sz="1500" kern="100">
                          <a:solidFill>
                            <a:schemeClr val="tx2"/>
                          </a:solidFill>
                          <a:effectLst/>
                        </a:rPr>
                        <a:t>1973.19</a:t>
                      </a:r>
                      <a:endParaRPr lang="zh-CN" sz="1300" kern="100">
                        <a:solidFill>
                          <a:schemeClr val="tx2"/>
                        </a:solidFill>
                        <a:effectLst/>
                        <a:latin typeface="Calibri"/>
                        <a:ea typeface="宋体"/>
                        <a:cs typeface="Times New Roman"/>
                      </a:endParaRPr>
                    </a:p>
                  </a:txBody>
                  <a:tcPr marL="83019" marR="83019" marT="0" marB="0" anchor="b"/>
                </a:tc>
              </a:tr>
              <a:tr h="221385">
                <a:tc>
                  <a:txBody>
                    <a:bodyPr/>
                    <a:lstStyle/>
                    <a:p>
                      <a:pPr algn="ctr">
                        <a:spcAft>
                          <a:spcPts val="0"/>
                        </a:spcAft>
                      </a:pPr>
                      <a:r>
                        <a:rPr lang="en-US" sz="1500" kern="100">
                          <a:solidFill>
                            <a:schemeClr val="tx2"/>
                          </a:solidFill>
                          <a:effectLst/>
                        </a:rPr>
                        <a:t>2007</a:t>
                      </a:r>
                      <a:endParaRPr lang="zh-CN" sz="1300" kern="100">
                        <a:solidFill>
                          <a:schemeClr val="tx2"/>
                        </a:solidFill>
                        <a:effectLst/>
                        <a:latin typeface="Calibri"/>
                        <a:ea typeface="宋体"/>
                        <a:cs typeface="Times New Roman"/>
                      </a:endParaRPr>
                    </a:p>
                  </a:txBody>
                  <a:tcPr marL="83019" marR="83019" marT="0" marB="0"/>
                </a:tc>
                <a:tc>
                  <a:txBody>
                    <a:bodyPr/>
                    <a:lstStyle/>
                    <a:p>
                      <a:pPr algn="ctr">
                        <a:spcAft>
                          <a:spcPts val="0"/>
                        </a:spcAft>
                      </a:pPr>
                      <a:r>
                        <a:rPr lang="en-US" sz="1500" kern="100">
                          <a:solidFill>
                            <a:schemeClr val="tx2"/>
                          </a:solidFill>
                          <a:effectLst/>
                        </a:rPr>
                        <a:t>13450037</a:t>
                      </a:r>
                      <a:endParaRPr lang="zh-CN" sz="1300" kern="100">
                        <a:solidFill>
                          <a:schemeClr val="tx2"/>
                        </a:solidFill>
                        <a:effectLst/>
                        <a:latin typeface="Calibri"/>
                        <a:ea typeface="宋体"/>
                        <a:cs typeface="Times New Roman"/>
                      </a:endParaRPr>
                    </a:p>
                  </a:txBody>
                  <a:tcPr marL="83019" marR="83019" marT="0" marB="0" anchor="b"/>
                </a:tc>
                <a:tc>
                  <a:txBody>
                    <a:bodyPr/>
                    <a:lstStyle/>
                    <a:p>
                      <a:pPr algn="ctr">
                        <a:spcAft>
                          <a:spcPts val="0"/>
                        </a:spcAft>
                      </a:pPr>
                      <a:r>
                        <a:rPr lang="en-US" sz="1500" kern="100">
                          <a:solidFill>
                            <a:schemeClr val="tx2"/>
                          </a:solidFill>
                          <a:effectLst/>
                        </a:rPr>
                        <a:t>212.38</a:t>
                      </a:r>
                      <a:endParaRPr lang="zh-CN" sz="1300" kern="100">
                        <a:solidFill>
                          <a:schemeClr val="tx2"/>
                        </a:solidFill>
                        <a:effectLst/>
                        <a:latin typeface="Calibri"/>
                        <a:ea typeface="宋体"/>
                        <a:cs typeface="Times New Roman"/>
                      </a:endParaRPr>
                    </a:p>
                  </a:txBody>
                  <a:tcPr marL="83019" marR="83019" marT="0" marB="0" anchor="b"/>
                </a:tc>
                <a:tc>
                  <a:txBody>
                    <a:bodyPr/>
                    <a:lstStyle/>
                    <a:p>
                      <a:pPr algn="ctr">
                        <a:spcAft>
                          <a:spcPts val="0"/>
                        </a:spcAft>
                      </a:pPr>
                      <a:r>
                        <a:rPr lang="en-US" sz="1500" kern="100">
                          <a:solidFill>
                            <a:schemeClr val="tx2"/>
                          </a:solidFill>
                          <a:effectLst/>
                        </a:rPr>
                        <a:t>699.99</a:t>
                      </a:r>
                      <a:endParaRPr lang="zh-CN" sz="1300" kern="100">
                        <a:solidFill>
                          <a:schemeClr val="tx2"/>
                        </a:solidFill>
                        <a:effectLst/>
                        <a:latin typeface="Calibri"/>
                        <a:ea typeface="宋体"/>
                        <a:cs typeface="Times New Roman"/>
                      </a:endParaRPr>
                    </a:p>
                  </a:txBody>
                  <a:tcPr marL="83019" marR="83019" marT="0" marB="0" anchor="b"/>
                </a:tc>
                <a:tc>
                  <a:txBody>
                    <a:bodyPr/>
                    <a:lstStyle/>
                    <a:p>
                      <a:pPr algn="ctr">
                        <a:spcAft>
                          <a:spcPts val="0"/>
                        </a:spcAft>
                      </a:pPr>
                      <a:r>
                        <a:rPr lang="en-US" sz="1500" kern="100">
                          <a:solidFill>
                            <a:schemeClr val="tx2"/>
                          </a:solidFill>
                          <a:effectLst/>
                        </a:rPr>
                        <a:t>13370</a:t>
                      </a:r>
                      <a:endParaRPr lang="zh-CN" sz="1300" kern="100">
                        <a:solidFill>
                          <a:schemeClr val="tx2"/>
                        </a:solidFill>
                        <a:effectLst/>
                        <a:latin typeface="Calibri"/>
                        <a:ea typeface="宋体"/>
                        <a:cs typeface="Times New Roman"/>
                      </a:endParaRPr>
                    </a:p>
                  </a:txBody>
                  <a:tcPr marL="83019" marR="83019" marT="0" marB="0" anchor="b"/>
                </a:tc>
                <a:tc>
                  <a:txBody>
                    <a:bodyPr/>
                    <a:lstStyle/>
                    <a:p>
                      <a:pPr algn="ctr">
                        <a:spcAft>
                          <a:spcPts val="0"/>
                        </a:spcAft>
                      </a:pPr>
                      <a:r>
                        <a:rPr lang="en-US" sz="1500" kern="100">
                          <a:solidFill>
                            <a:schemeClr val="tx2"/>
                          </a:solidFill>
                          <a:effectLst/>
                        </a:rPr>
                        <a:t>2167.9</a:t>
                      </a:r>
                      <a:endParaRPr lang="zh-CN" sz="1300" kern="100">
                        <a:solidFill>
                          <a:schemeClr val="tx2"/>
                        </a:solidFill>
                        <a:effectLst/>
                        <a:latin typeface="Calibri"/>
                        <a:ea typeface="宋体"/>
                        <a:cs typeface="Times New Roman"/>
                      </a:endParaRPr>
                    </a:p>
                  </a:txBody>
                  <a:tcPr marL="83019" marR="83019" marT="0" marB="0" anchor="b"/>
                </a:tc>
              </a:tr>
              <a:tr h="221385">
                <a:tc>
                  <a:txBody>
                    <a:bodyPr/>
                    <a:lstStyle/>
                    <a:p>
                      <a:pPr algn="ctr">
                        <a:spcAft>
                          <a:spcPts val="0"/>
                        </a:spcAft>
                      </a:pPr>
                      <a:r>
                        <a:rPr lang="en-US" sz="1500" kern="100">
                          <a:solidFill>
                            <a:schemeClr val="tx2"/>
                          </a:solidFill>
                          <a:effectLst/>
                        </a:rPr>
                        <a:t>2008</a:t>
                      </a:r>
                      <a:endParaRPr lang="zh-CN" sz="1300" kern="100">
                        <a:solidFill>
                          <a:schemeClr val="tx2"/>
                        </a:solidFill>
                        <a:effectLst/>
                        <a:latin typeface="Calibri"/>
                        <a:ea typeface="宋体"/>
                        <a:cs typeface="Times New Roman"/>
                      </a:endParaRPr>
                    </a:p>
                  </a:txBody>
                  <a:tcPr marL="83019" marR="83019" marT="0" marB="0"/>
                </a:tc>
                <a:tc>
                  <a:txBody>
                    <a:bodyPr/>
                    <a:lstStyle/>
                    <a:p>
                      <a:pPr algn="ctr">
                        <a:spcAft>
                          <a:spcPts val="0"/>
                        </a:spcAft>
                      </a:pPr>
                      <a:r>
                        <a:rPr lang="en-US" sz="1500" kern="100">
                          <a:solidFill>
                            <a:schemeClr val="tx2"/>
                          </a:solidFill>
                          <a:effectLst/>
                        </a:rPr>
                        <a:t>14676043</a:t>
                      </a:r>
                      <a:endParaRPr lang="zh-CN" sz="1300" kern="100">
                        <a:solidFill>
                          <a:schemeClr val="tx2"/>
                        </a:solidFill>
                        <a:effectLst/>
                        <a:latin typeface="Calibri"/>
                        <a:ea typeface="宋体"/>
                        <a:cs typeface="Times New Roman"/>
                      </a:endParaRPr>
                    </a:p>
                  </a:txBody>
                  <a:tcPr marL="83019" marR="83019" marT="0" marB="0" anchor="b"/>
                </a:tc>
                <a:tc>
                  <a:txBody>
                    <a:bodyPr/>
                    <a:lstStyle/>
                    <a:p>
                      <a:pPr algn="ctr">
                        <a:spcAft>
                          <a:spcPts val="0"/>
                        </a:spcAft>
                      </a:pPr>
                      <a:r>
                        <a:rPr lang="en-US" sz="1500" kern="100">
                          <a:solidFill>
                            <a:schemeClr val="tx2"/>
                          </a:solidFill>
                          <a:effectLst/>
                        </a:rPr>
                        <a:t>228.07</a:t>
                      </a:r>
                      <a:endParaRPr lang="zh-CN" sz="1300" kern="100">
                        <a:solidFill>
                          <a:schemeClr val="tx2"/>
                        </a:solidFill>
                        <a:effectLst/>
                        <a:latin typeface="Calibri"/>
                        <a:ea typeface="宋体"/>
                        <a:cs typeface="Times New Roman"/>
                      </a:endParaRPr>
                    </a:p>
                  </a:txBody>
                  <a:tcPr marL="83019" marR="83019" marT="0" marB="0" anchor="b"/>
                </a:tc>
                <a:tc>
                  <a:txBody>
                    <a:bodyPr/>
                    <a:lstStyle/>
                    <a:p>
                      <a:pPr algn="ctr">
                        <a:spcAft>
                          <a:spcPts val="0"/>
                        </a:spcAft>
                      </a:pPr>
                      <a:r>
                        <a:rPr lang="en-US" sz="1500" kern="100">
                          <a:solidFill>
                            <a:schemeClr val="tx2"/>
                          </a:solidFill>
                          <a:effectLst/>
                        </a:rPr>
                        <a:t>726.21</a:t>
                      </a:r>
                      <a:endParaRPr lang="zh-CN" sz="1300" kern="100">
                        <a:solidFill>
                          <a:schemeClr val="tx2"/>
                        </a:solidFill>
                        <a:effectLst/>
                        <a:latin typeface="Calibri"/>
                        <a:ea typeface="宋体"/>
                        <a:cs typeface="Times New Roman"/>
                      </a:endParaRPr>
                    </a:p>
                  </a:txBody>
                  <a:tcPr marL="83019" marR="83019" marT="0" marB="0" anchor="b"/>
                </a:tc>
                <a:tc>
                  <a:txBody>
                    <a:bodyPr/>
                    <a:lstStyle/>
                    <a:p>
                      <a:pPr algn="ctr">
                        <a:spcAft>
                          <a:spcPts val="0"/>
                        </a:spcAft>
                      </a:pPr>
                      <a:r>
                        <a:rPr lang="en-US" sz="1500" kern="100">
                          <a:solidFill>
                            <a:schemeClr val="tx2"/>
                          </a:solidFill>
                          <a:effectLst/>
                        </a:rPr>
                        <a:t>12823</a:t>
                      </a:r>
                      <a:endParaRPr lang="zh-CN" sz="1300" kern="100">
                        <a:solidFill>
                          <a:schemeClr val="tx2"/>
                        </a:solidFill>
                        <a:effectLst/>
                        <a:latin typeface="Calibri"/>
                        <a:ea typeface="宋体"/>
                        <a:cs typeface="Times New Roman"/>
                      </a:endParaRPr>
                    </a:p>
                  </a:txBody>
                  <a:tcPr marL="83019" marR="83019" marT="0" marB="0" anchor="b"/>
                </a:tc>
                <a:tc>
                  <a:txBody>
                    <a:bodyPr/>
                    <a:lstStyle/>
                    <a:p>
                      <a:pPr algn="ctr">
                        <a:spcAft>
                          <a:spcPts val="0"/>
                        </a:spcAft>
                      </a:pPr>
                      <a:r>
                        <a:rPr lang="en-US" sz="1500" kern="100">
                          <a:solidFill>
                            <a:schemeClr val="tx2"/>
                          </a:solidFill>
                          <a:effectLst/>
                        </a:rPr>
                        <a:t>2392</a:t>
                      </a:r>
                      <a:endParaRPr lang="zh-CN" sz="1300" kern="100">
                        <a:solidFill>
                          <a:schemeClr val="tx2"/>
                        </a:solidFill>
                        <a:effectLst/>
                        <a:latin typeface="Calibri"/>
                        <a:ea typeface="宋体"/>
                        <a:cs typeface="Times New Roman"/>
                      </a:endParaRPr>
                    </a:p>
                  </a:txBody>
                  <a:tcPr marL="83019" marR="83019" marT="0" marB="0" anchor="b"/>
                </a:tc>
              </a:tr>
              <a:tr h="221385">
                <a:tc>
                  <a:txBody>
                    <a:bodyPr/>
                    <a:lstStyle/>
                    <a:p>
                      <a:pPr algn="ctr">
                        <a:spcAft>
                          <a:spcPts val="0"/>
                        </a:spcAft>
                      </a:pPr>
                      <a:r>
                        <a:rPr lang="en-US" sz="1500" kern="100">
                          <a:solidFill>
                            <a:schemeClr val="tx2"/>
                          </a:solidFill>
                          <a:effectLst/>
                        </a:rPr>
                        <a:t>2009</a:t>
                      </a:r>
                      <a:endParaRPr lang="zh-CN" sz="1300" kern="100">
                        <a:solidFill>
                          <a:schemeClr val="tx2"/>
                        </a:solidFill>
                        <a:effectLst/>
                        <a:latin typeface="Calibri"/>
                        <a:ea typeface="宋体"/>
                        <a:cs typeface="Times New Roman"/>
                      </a:endParaRPr>
                    </a:p>
                  </a:txBody>
                  <a:tcPr marL="83019" marR="83019" marT="0" marB="0"/>
                </a:tc>
                <a:tc>
                  <a:txBody>
                    <a:bodyPr/>
                    <a:lstStyle/>
                    <a:p>
                      <a:pPr algn="ctr">
                        <a:spcAft>
                          <a:spcPts val="0"/>
                        </a:spcAft>
                      </a:pPr>
                      <a:r>
                        <a:rPr lang="en-US" sz="1500" kern="100">
                          <a:solidFill>
                            <a:schemeClr val="tx2"/>
                          </a:solidFill>
                          <a:effectLst/>
                        </a:rPr>
                        <a:t>17091514</a:t>
                      </a:r>
                      <a:endParaRPr lang="zh-CN" sz="1300" kern="100">
                        <a:solidFill>
                          <a:schemeClr val="tx2"/>
                        </a:solidFill>
                        <a:effectLst/>
                        <a:latin typeface="Calibri"/>
                        <a:ea typeface="宋体"/>
                        <a:cs typeface="Times New Roman"/>
                      </a:endParaRPr>
                    </a:p>
                  </a:txBody>
                  <a:tcPr marL="83019" marR="83019" marT="0" marB="0" anchor="b"/>
                </a:tc>
                <a:tc>
                  <a:txBody>
                    <a:bodyPr/>
                    <a:lstStyle/>
                    <a:p>
                      <a:pPr algn="ctr">
                        <a:spcAft>
                          <a:spcPts val="0"/>
                        </a:spcAft>
                      </a:pPr>
                      <a:r>
                        <a:rPr lang="en-US" sz="1500" kern="100">
                          <a:solidFill>
                            <a:schemeClr val="tx2"/>
                          </a:solidFill>
                          <a:effectLst/>
                        </a:rPr>
                        <a:t>241.45</a:t>
                      </a:r>
                      <a:endParaRPr lang="zh-CN" sz="1300" kern="100">
                        <a:solidFill>
                          <a:schemeClr val="tx2"/>
                        </a:solidFill>
                        <a:effectLst/>
                        <a:latin typeface="Calibri"/>
                        <a:ea typeface="宋体"/>
                        <a:cs typeface="Times New Roman"/>
                      </a:endParaRPr>
                    </a:p>
                  </a:txBody>
                  <a:tcPr marL="83019" marR="83019" marT="0" marB="0" anchor="b"/>
                </a:tc>
                <a:tc>
                  <a:txBody>
                    <a:bodyPr/>
                    <a:lstStyle/>
                    <a:p>
                      <a:pPr algn="ctr">
                        <a:spcAft>
                          <a:spcPts val="0"/>
                        </a:spcAft>
                      </a:pPr>
                      <a:r>
                        <a:rPr lang="en-US" sz="1500" kern="100">
                          <a:solidFill>
                            <a:schemeClr val="tx2"/>
                          </a:solidFill>
                          <a:effectLst/>
                        </a:rPr>
                        <a:t>753.56</a:t>
                      </a:r>
                      <a:endParaRPr lang="zh-CN" sz="1300" kern="100">
                        <a:solidFill>
                          <a:schemeClr val="tx2"/>
                        </a:solidFill>
                        <a:effectLst/>
                        <a:latin typeface="Calibri"/>
                        <a:ea typeface="宋体"/>
                        <a:cs typeface="Times New Roman"/>
                      </a:endParaRPr>
                    </a:p>
                  </a:txBody>
                  <a:tcPr marL="83019" marR="83019" marT="0" marB="0" anchor="b"/>
                </a:tc>
                <a:tc>
                  <a:txBody>
                    <a:bodyPr/>
                    <a:lstStyle/>
                    <a:p>
                      <a:pPr algn="ctr">
                        <a:spcAft>
                          <a:spcPts val="0"/>
                        </a:spcAft>
                      </a:pPr>
                      <a:r>
                        <a:rPr lang="en-US" sz="1500" kern="100">
                          <a:solidFill>
                            <a:schemeClr val="tx2"/>
                          </a:solidFill>
                          <a:effectLst/>
                        </a:rPr>
                        <a:t>14858</a:t>
                      </a:r>
                      <a:endParaRPr lang="zh-CN" sz="1300" kern="100">
                        <a:solidFill>
                          <a:schemeClr val="tx2"/>
                        </a:solidFill>
                        <a:effectLst/>
                        <a:latin typeface="Calibri"/>
                        <a:ea typeface="宋体"/>
                        <a:cs typeface="Times New Roman"/>
                      </a:endParaRPr>
                    </a:p>
                  </a:txBody>
                  <a:tcPr marL="83019" marR="83019" marT="0" marB="0" anchor="b"/>
                </a:tc>
                <a:tc>
                  <a:txBody>
                    <a:bodyPr/>
                    <a:lstStyle/>
                    <a:p>
                      <a:pPr algn="ctr">
                        <a:spcAft>
                          <a:spcPts val="0"/>
                        </a:spcAft>
                      </a:pPr>
                      <a:r>
                        <a:rPr lang="en-US" sz="1500" kern="100">
                          <a:solidFill>
                            <a:schemeClr val="tx2"/>
                          </a:solidFill>
                          <a:effectLst/>
                        </a:rPr>
                        <a:t>2661.02</a:t>
                      </a:r>
                      <a:endParaRPr lang="zh-CN" sz="1300" kern="100">
                        <a:solidFill>
                          <a:schemeClr val="tx2"/>
                        </a:solidFill>
                        <a:effectLst/>
                        <a:latin typeface="Calibri"/>
                        <a:ea typeface="宋体"/>
                        <a:cs typeface="Times New Roman"/>
                      </a:endParaRPr>
                    </a:p>
                  </a:txBody>
                  <a:tcPr marL="83019" marR="83019" marT="0" marB="0" anchor="b"/>
                </a:tc>
              </a:tr>
              <a:tr h="221385">
                <a:tc>
                  <a:txBody>
                    <a:bodyPr/>
                    <a:lstStyle/>
                    <a:p>
                      <a:pPr algn="ctr">
                        <a:spcAft>
                          <a:spcPts val="0"/>
                        </a:spcAft>
                      </a:pPr>
                      <a:r>
                        <a:rPr lang="en-US" sz="1500" kern="100">
                          <a:solidFill>
                            <a:schemeClr val="tx2"/>
                          </a:solidFill>
                          <a:effectLst/>
                        </a:rPr>
                        <a:t>2010</a:t>
                      </a:r>
                      <a:endParaRPr lang="zh-CN" sz="1300" kern="100">
                        <a:solidFill>
                          <a:schemeClr val="tx2"/>
                        </a:solidFill>
                        <a:effectLst/>
                        <a:latin typeface="Calibri"/>
                        <a:ea typeface="宋体"/>
                        <a:cs typeface="Times New Roman"/>
                      </a:endParaRPr>
                    </a:p>
                  </a:txBody>
                  <a:tcPr marL="83019" marR="83019" marT="0" marB="0"/>
                </a:tc>
                <a:tc>
                  <a:txBody>
                    <a:bodyPr/>
                    <a:lstStyle/>
                    <a:p>
                      <a:pPr algn="ctr">
                        <a:spcAft>
                          <a:spcPts val="0"/>
                        </a:spcAft>
                      </a:pPr>
                      <a:r>
                        <a:rPr lang="en-US" sz="1500" kern="100">
                          <a:solidFill>
                            <a:schemeClr val="tx2"/>
                          </a:solidFill>
                          <a:effectLst/>
                        </a:rPr>
                        <a:t>19447008</a:t>
                      </a:r>
                      <a:endParaRPr lang="zh-CN" sz="1300" kern="100">
                        <a:solidFill>
                          <a:schemeClr val="tx2"/>
                        </a:solidFill>
                        <a:effectLst/>
                        <a:latin typeface="Calibri"/>
                        <a:ea typeface="宋体"/>
                        <a:cs typeface="Times New Roman"/>
                      </a:endParaRPr>
                    </a:p>
                  </a:txBody>
                  <a:tcPr marL="83019" marR="83019" marT="0" marB="0" anchor="b"/>
                </a:tc>
                <a:tc>
                  <a:txBody>
                    <a:bodyPr/>
                    <a:lstStyle/>
                    <a:p>
                      <a:pPr algn="ctr">
                        <a:spcAft>
                          <a:spcPts val="0"/>
                        </a:spcAft>
                      </a:pPr>
                      <a:r>
                        <a:rPr lang="en-US" sz="1500" kern="100">
                          <a:solidFill>
                            <a:schemeClr val="tx2"/>
                          </a:solidFill>
                          <a:effectLst/>
                        </a:rPr>
                        <a:t>251.03</a:t>
                      </a:r>
                      <a:endParaRPr lang="zh-CN" sz="1300" kern="100">
                        <a:solidFill>
                          <a:schemeClr val="tx2"/>
                        </a:solidFill>
                        <a:effectLst/>
                        <a:latin typeface="Calibri"/>
                        <a:ea typeface="宋体"/>
                        <a:cs typeface="Times New Roman"/>
                      </a:endParaRPr>
                    </a:p>
                  </a:txBody>
                  <a:tcPr marL="83019" marR="83019" marT="0" marB="0" anchor="b"/>
                </a:tc>
                <a:tc>
                  <a:txBody>
                    <a:bodyPr/>
                    <a:lstStyle/>
                    <a:p>
                      <a:pPr algn="ctr">
                        <a:spcAft>
                          <a:spcPts val="0"/>
                        </a:spcAft>
                      </a:pPr>
                      <a:r>
                        <a:rPr lang="en-US" sz="1500" kern="100">
                          <a:solidFill>
                            <a:schemeClr val="tx2"/>
                          </a:solidFill>
                          <a:effectLst/>
                        </a:rPr>
                        <a:t>786.17</a:t>
                      </a:r>
                      <a:endParaRPr lang="zh-CN" sz="1300" kern="100">
                        <a:solidFill>
                          <a:schemeClr val="tx2"/>
                        </a:solidFill>
                        <a:effectLst/>
                        <a:latin typeface="Calibri"/>
                        <a:ea typeface="宋体"/>
                        <a:cs typeface="Times New Roman"/>
                      </a:endParaRPr>
                    </a:p>
                  </a:txBody>
                  <a:tcPr marL="83019" marR="83019" marT="0" marB="0" anchor="b"/>
                </a:tc>
                <a:tc>
                  <a:txBody>
                    <a:bodyPr/>
                    <a:lstStyle/>
                    <a:p>
                      <a:pPr algn="ctr">
                        <a:spcAft>
                          <a:spcPts val="0"/>
                        </a:spcAft>
                      </a:pPr>
                      <a:r>
                        <a:rPr lang="en-US" sz="1500" kern="100">
                          <a:solidFill>
                            <a:schemeClr val="tx2"/>
                          </a:solidFill>
                          <a:effectLst/>
                        </a:rPr>
                        <a:t>20297</a:t>
                      </a:r>
                      <a:endParaRPr lang="zh-CN" sz="1300" kern="100">
                        <a:solidFill>
                          <a:schemeClr val="tx2"/>
                        </a:solidFill>
                        <a:effectLst/>
                        <a:latin typeface="Calibri"/>
                        <a:ea typeface="宋体"/>
                        <a:cs typeface="Times New Roman"/>
                      </a:endParaRPr>
                    </a:p>
                  </a:txBody>
                  <a:tcPr marL="83019" marR="83019" marT="0" marB="0" anchor="b"/>
                </a:tc>
                <a:tc>
                  <a:txBody>
                    <a:bodyPr/>
                    <a:lstStyle/>
                    <a:p>
                      <a:pPr algn="ctr">
                        <a:spcAft>
                          <a:spcPts val="0"/>
                        </a:spcAft>
                      </a:pPr>
                      <a:r>
                        <a:rPr lang="en-US" sz="1500" kern="100" dirty="0">
                          <a:solidFill>
                            <a:schemeClr val="tx2"/>
                          </a:solidFill>
                          <a:effectLst/>
                        </a:rPr>
                        <a:t>2960.31</a:t>
                      </a:r>
                      <a:endParaRPr lang="zh-CN" sz="1300" kern="100" dirty="0">
                        <a:solidFill>
                          <a:schemeClr val="tx2"/>
                        </a:solidFill>
                        <a:effectLst/>
                        <a:latin typeface="Calibri"/>
                        <a:ea typeface="宋体"/>
                        <a:cs typeface="Times New Roman"/>
                      </a:endParaRPr>
                    </a:p>
                  </a:txBody>
                  <a:tcPr marL="83019" marR="83019" marT="0" marB="0" anchor="b"/>
                </a:tc>
              </a:tr>
            </a:tbl>
          </a:graphicData>
        </a:graphic>
      </p:graphicFrame>
    </p:spTree>
    <p:extLst>
      <p:ext uri="{BB962C8B-B14F-4D97-AF65-F5344CB8AC3E}">
        <p14:creationId xmlns:p14="http://schemas.microsoft.com/office/powerpoint/2010/main" val="34654006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1000"/>
                                        <p:tgtEl>
                                          <p:spTgt spid="4"/>
                                        </p:tgtEl>
                                      </p:cBhvr>
                                    </p:animEffect>
                                    <p:anim calcmode="lin" valueType="num">
                                      <p:cBhvr>
                                        <p:cTn id="21" dur="1000" fill="hold"/>
                                        <p:tgtEl>
                                          <p:spTgt spid="4"/>
                                        </p:tgtEl>
                                        <p:attrNameLst>
                                          <p:attrName>ppt_x</p:attrName>
                                        </p:attrNameLst>
                                      </p:cBhvr>
                                      <p:tavLst>
                                        <p:tav tm="0">
                                          <p:val>
                                            <p:strVal val="#ppt_x"/>
                                          </p:val>
                                        </p:tav>
                                        <p:tav tm="100000">
                                          <p:val>
                                            <p:strVal val="#ppt_x"/>
                                          </p:val>
                                        </p:tav>
                                      </p:tavLst>
                                    </p:anim>
                                    <p:anim calcmode="lin" valueType="num">
                                      <p:cBhvr>
                                        <p:cTn id="22"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数据的分析</a:t>
            </a:r>
            <a:endParaRPr lang="zh-CN" altLang="en-US" dirty="0"/>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lstStyle/>
              <a:p>
                <a:r>
                  <a:rPr lang="zh-CN" altLang="zh-CN" sz="1800" dirty="0"/>
                  <a:t>我们从许多的数据中选取了全社会固定资产投资额，户籍人口，非户籍人口平均工资以及平均房价来作为变量进行研究。以下是对变量的声明。</a:t>
                </a:r>
              </a:p>
              <a:p>
                <a14:m>
                  <m:oMath xmlns:m="http://schemas.openxmlformats.org/officeDocument/2006/math">
                    <m:sSub>
                      <m:sSubPr>
                        <m:ctrlPr>
                          <a:rPr lang="zh-CN" altLang="zh-CN" sz="1800" i="1">
                            <a:latin typeface="Cambria Math"/>
                          </a:rPr>
                        </m:ctrlPr>
                      </m:sSubPr>
                      <m:e>
                        <m:r>
                          <a:rPr lang="en-US" altLang="zh-CN" sz="1800" i="1">
                            <a:latin typeface="Cambria Math"/>
                          </a:rPr>
                          <m:t>𝑋</m:t>
                        </m:r>
                      </m:e>
                      <m:sub>
                        <m:r>
                          <a:rPr lang="en-US" altLang="zh-CN" sz="1800" i="1">
                            <a:latin typeface="Cambria Math"/>
                          </a:rPr>
                          <m:t>1</m:t>
                        </m:r>
                      </m:sub>
                    </m:sSub>
                    <m:r>
                      <a:rPr lang="zh-CN" altLang="zh-CN" sz="1800">
                        <a:latin typeface="Cambria Math"/>
                      </a:rPr>
                      <m:t>全社会固定资产投资额（万元）</m:t>
                    </m:r>
                  </m:oMath>
                </a14:m>
                <a:endParaRPr lang="zh-CN" altLang="zh-CN" sz="1800" dirty="0"/>
              </a:p>
              <a:p>
                <a14:m>
                  <m:oMath xmlns:m="http://schemas.openxmlformats.org/officeDocument/2006/math">
                    <m:sSub>
                      <m:sSubPr>
                        <m:ctrlPr>
                          <a:rPr lang="zh-CN" altLang="zh-CN" sz="1800" i="1">
                            <a:latin typeface="Cambria Math"/>
                          </a:rPr>
                        </m:ctrlPr>
                      </m:sSubPr>
                      <m:e>
                        <m:r>
                          <a:rPr lang="en-US" altLang="zh-CN" sz="1800" i="1">
                            <a:latin typeface="Cambria Math"/>
                          </a:rPr>
                          <m:t>𝑋</m:t>
                        </m:r>
                      </m:e>
                      <m:sub>
                        <m:r>
                          <a:rPr lang="en-US" altLang="zh-CN" sz="1800" i="1">
                            <a:latin typeface="Cambria Math"/>
                          </a:rPr>
                          <m:t>2</m:t>
                        </m:r>
                      </m:sub>
                    </m:sSub>
                    <m:r>
                      <a:rPr lang="zh-CN" altLang="zh-CN" sz="1800">
                        <a:latin typeface="Cambria Math"/>
                      </a:rPr>
                      <m:t>户籍人口数</m:t>
                    </m:r>
                  </m:oMath>
                </a14:m>
                <a:endParaRPr lang="zh-CN" altLang="zh-CN" sz="1800" dirty="0"/>
              </a:p>
              <a:p>
                <a14:m>
                  <m:oMath xmlns:m="http://schemas.openxmlformats.org/officeDocument/2006/math">
                    <m:sSub>
                      <m:sSubPr>
                        <m:ctrlPr>
                          <a:rPr lang="zh-CN" altLang="zh-CN" sz="1800" i="1">
                            <a:latin typeface="Cambria Math"/>
                          </a:rPr>
                        </m:ctrlPr>
                      </m:sSubPr>
                      <m:e>
                        <m:r>
                          <a:rPr lang="en-US" altLang="zh-CN" sz="1800" i="1">
                            <a:latin typeface="Cambria Math"/>
                          </a:rPr>
                          <m:t>𝑋</m:t>
                        </m:r>
                      </m:e>
                      <m:sub>
                        <m:r>
                          <a:rPr lang="en-US" altLang="zh-CN" sz="1800" i="1">
                            <a:latin typeface="Cambria Math"/>
                          </a:rPr>
                          <m:t>3</m:t>
                        </m:r>
                      </m:sub>
                    </m:sSub>
                    <m:r>
                      <a:rPr lang="zh-CN" altLang="zh-CN" sz="1800">
                        <a:latin typeface="Cambria Math"/>
                      </a:rPr>
                      <m:t>非户籍人口数</m:t>
                    </m:r>
                  </m:oMath>
                </a14:m>
                <a:endParaRPr lang="zh-CN" altLang="zh-CN" sz="1800" dirty="0"/>
              </a:p>
              <a:p>
                <a14:m>
                  <m:oMath xmlns:m="http://schemas.openxmlformats.org/officeDocument/2006/math">
                    <m:sSub>
                      <m:sSubPr>
                        <m:ctrlPr>
                          <a:rPr lang="zh-CN" altLang="zh-CN" sz="1800" i="1">
                            <a:latin typeface="Cambria Math"/>
                          </a:rPr>
                        </m:ctrlPr>
                      </m:sSubPr>
                      <m:e>
                        <m:r>
                          <a:rPr lang="en-US" altLang="zh-CN" sz="1800" i="1">
                            <a:latin typeface="Cambria Math"/>
                          </a:rPr>
                          <m:t>𝑋</m:t>
                        </m:r>
                      </m:e>
                      <m:sub>
                        <m:r>
                          <a:rPr lang="en-US" altLang="zh-CN" sz="1800" i="1">
                            <a:latin typeface="Cambria Math"/>
                          </a:rPr>
                          <m:t>4</m:t>
                        </m:r>
                      </m:sub>
                    </m:sSub>
                    <m:r>
                      <a:rPr lang="zh-CN" altLang="zh-CN" sz="1800">
                        <a:latin typeface="Cambria Math"/>
                      </a:rPr>
                      <m:t>平均工资</m:t>
                    </m:r>
                  </m:oMath>
                </a14:m>
                <a:endParaRPr lang="zh-CN" altLang="zh-CN" sz="1800" dirty="0"/>
              </a:p>
              <a:p>
                <a14:m>
                  <m:oMath xmlns:m="http://schemas.openxmlformats.org/officeDocument/2006/math">
                    <m:sSub>
                      <m:sSubPr>
                        <m:ctrlPr>
                          <a:rPr lang="zh-CN" altLang="zh-CN" sz="1800" i="1">
                            <a:latin typeface="Cambria Math"/>
                          </a:rPr>
                        </m:ctrlPr>
                      </m:sSubPr>
                      <m:e>
                        <m:r>
                          <a:rPr lang="en-US" altLang="zh-CN" sz="1800" i="1">
                            <a:latin typeface="Cambria Math"/>
                          </a:rPr>
                          <m:t>𝑋</m:t>
                        </m:r>
                      </m:e>
                      <m:sub>
                        <m:r>
                          <a:rPr lang="en-US" altLang="zh-CN" sz="1800" i="1">
                            <a:latin typeface="Cambria Math"/>
                          </a:rPr>
                          <m:t>5</m:t>
                        </m:r>
                      </m:sub>
                    </m:sSub>
                    <m:r>
                      <a:rPr lang="zh-CN" altLang="zh-CN" sz="1800">
                        <a:latin typeface="Cambria Math"/>
                      </a:rPr>
                      <m:t>平均房价</m:t>
                    </m:r>
                  </m:oMath>
                </a14:m>
                <a:endParaRPr lang="zh-CN" altLang="zh-CN" sz="1800" dirty="0"/>
              </a:p>
              <a:p>
                <a:r>
                  <a:rPr lang="zh-CN" altLang="zh-CN" sz="1800" dirty="0"/>
                  <a:t>为了看出</a:t>
                </a:r>
                <a:r>
                  <a:rPr lang="zh-CN" altLang="en-US" sz="1800" dirty="0"/>
                  <a:t>其他变量与</a:t>
                </a:r>
                <a14:m>
                  <m:oMath xmlns:m="http://schemas.openxmlformats.org/officeDocument/2006/math">
                    <m:sSub>
                      <m:sSubPr>
                        <m:ctrlPr>
                          <a:rPr lang="zh-CN" altLang="zh-CN" sz="1800" i="1">
                            <a:latin typeface="Cambria Math"/>
                          </a:rPr>
                        </m:ctrlPr>
                      </m:sSubPr>
                      <m:e>
                        <m:r>
                          <a:rPr lang="en-US" altLang="zh-CN" sz="1800" i="1">
                            <a:latin typeface="Cambria Math"/>
                          </a:rPr>
                          <m:t>𝑋</m:t>
                        </m:r>
                      </m:e>
                      <m:sub>
                        <m:r>
                          <a:rPr lang="en-US" altLang="zh-CN" sz="1800" i="1">
                            <a:latin typeface="Cambria Math"/>
                          </a:rPr>
                          <m:t>3</m:t>
                        </m:r>
                      </m:sub>
                    </m:sSub>
                  </m:oMath>
                </a14:m>
                <a:r>
                  <a:rPr lang="zh-CN" altLang="en-US" sz="1800" dirty="0"/>
                  <a:t>的</a:t>
                </a:r>
                <a:r>
                  <a:rPr lang="zh-CN" altLang="zh-CN" sz="1800" dirty="0"/>
                  <a:t>关系，我们先做出以下几幅图</a:t>
                </a:r>
                <a:endParaRPr lang="zh-CN" altLang="en-US" sz="1800" dirty="0"/>
              </a:p>
              <a:p>
                <a:endParaRPr lang="zh-CN" altLang="en-US" sz="1800"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rotWithShape="1">
                <a:blip r:embed="rId2" cstate="print"/>
                <a:stretch>
                  <a:fillRect l="-519" t="-674"/>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0663339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Effect transition="in" filter="fade">
                                      <p:cBhvr>
                                        <p:cTn id="20" dur="1000"/>
                                        <p:tgtEl>
                                          <p:spTgt spid="3">
                                            <p:txEl>
                                              <p:pRg st="1" end="1"/>
                                            </p:txEl>
                                          </p:spTgt>
                                        </p:tgtEl>
                                      </p:cBhvr>
                                    </p:animEffect>
                                    <p:anim calcmode="lin" valueType="num">
                                      <p:cBhvr>
                                        <p:cTn id="21"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2"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Effect transition="in" filter="fade">
                                      <p:cBhvr>
                                        <p:cTn id="27" dur="1000"/>
                                        <p:tgtEl>
                                          <p:spTgt spid="3">
                                            <p:txEl>
                                              <p:pRg st="2" end="2"/>
                                            </p:txEl>
                                          </p:spTgt>
                                        </p:tgtEl>
                                      </p:cBhvr>
                                    </p:animEffect>
                                    <p:anim calcmode="lin" valueType="num">
                                      <p:cBhvr>
                                        <p:cTn id="2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3">
                                            <p:txEl>
                                              <p:pRg st="3" end="3"/>
                                            </p:txEl>
                                          </p:spTgt>
                                        </p:tgtEl>
                                        <p:attrNameLst>
                                          <p:attrName>style.visibility</p:attrName>
                                        </p:attrNameLst>
                                      </p:cBhvr>
                                      <p:to>
                                        <p:strVal val="visible"/>
                                      </p:to>
                                    </p:set>
                                    <p:animEffect transition="in" filter="fade">
                                      <p:cBhvr>
                                        <p:cTn id="34" dur="1000"/>
                                        <p:tgtEl>
                                          <p:spTgt spid="3">
                                            <p:txEl>
                                              <p:pRg st="3" end="3"/>
                                            </p:txEl>
                                          </p:spTgt>
                                        </p:tgtEl>
                                      </p:cBhvr>
                                    </p:animEffect>
                                    <p:anim calcmode="lin" valueType="num">
                                      <p:cBhvr>
                                        <p:cTn id="3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6"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3">
                                            <p:txEl>
                                              <p:pRg st="4" end="4"/>
                                            </p:txEl>
                                          </p:spTgt>
                                        </p:tgtEl>
                                        <p:attrNameLst>
                                          <p:attrName>style.visibility</p:attrName>
                                        </p:attrNameLst>
                                      </p:cBhvr>
                                      <p:to>
                                        <p:strVal val="visible"/>
                                      </p:to>
                                    </p:set>
                                    <p:animEffect transition="in" filter="fade">
                                      <p:cBhvr>
                                        <p:cTn id="41" dur="1000"/>
                                        <p:tgtEl>
                                          <p:spTgt spid="3">
                                            <p:txEl>
                                              <p:pRg st="4" end="4"/>
                                            </p:txEl>
                                          </p:spTgt>
                                        </p:tgtEl>
                                      </p:cBhvr>
                                    </p:animEffect>
                                    <p:anim calcmode="lin" valueType="num">
                                      <p:cBhvr>
                                        <p:cTn id="4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4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grpId="0" nodeType="clickEffect">
                                  <p:stCondLst>
                                    <p:cond delay="0"/>
                                  </p:stCondLst>
                                  <p:childTnLst>
                                    <p:set>
                                      <p:cBhvr>
                                        <p:cTn id="47" dur="1" fill="hold">
                                          <p:stCondLst>
                                            <p:cond delay="0"/>
                                          </p:stCondLst>
                                        </p:cTn>
                                        <p:tgtEl>
                                          <p:spTgt spid="3">
                                            <p:txEl>
                                              <p:pRg st="5" end="5"/>
                                            </p:txEl>
                                          </p:spTgt>
                                        </p:tgtEl>
                                        <p:attrNameLst>
                                          <p:attrName>style.visibility</p:attrName>
                                        </p:attrNameLst>
                                      </p:cBhvr>
                                      <p:to>
                                        <p:strVal val="visible"/>
                                      </p:to>
                                    </p:set>
                                    <p:animEffect transition="in" filter="fade">
                                      <p:cBhvr>
                                        <p:cTn id="48" dur="1000"/>
                                        <p:tgtEl>
                                          <p:spTgt spid="3">
                                            <p:txEl>
                                              <p:pRg st="5" end="5"/>
                                            </p:txEl>
                                          </p:spTgt>
                                        </p:tgtEl>
                                      </p:cBhvr>
                                    </p:animEffect>
                                    <p:anim calcmode="lin" valueType="num">
                                      <p:cBhvr>
                                        <p:cTn id="49"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50"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42" presetClass="entr" presetSubtype="0" fill="hold" grpId="0" nodeType="clickEffect">
                                  <p:stCondLst>
                                    <p:cond delay="0"/>
                                  </p:stCondLst>
                                  <p:childTnLst>
                                    <p:set>
                                      <p:cBhvr>
                                        <p:cTn id="54" dur="1" fill="hold">
                                          <p:stCondLst>
                                            <p:cond delay="0"/>
                                          </p:stCondLst>
                                        </p:cTn>
                                        <p:tgtEl>
                                          <p:spTgt spid="3">
                                            <p:txEl>
                                              <p:pRg st="6" end="6"/>
                                            </p:txEl>
                                          </p:spTgt>
                                        </p:tgtEl>
                                        <p:attrNameLst>
                                          <p:attrName>style.visibility</p:attrName>
                                        </p:attrNameLst>
                                      </p:cBhvr>
                                      <p:to>
                                        <p:strVal val="visible"/>
                                      </p:to>
                                    </p:set>
                                    <p:animEffect transition="in" filter="fade">
                                      <p:cBhvr>
                                        <p:cTn id="55" dur="1000"/>
                                        <p:tgtEl>
                                          <p:spTgt spid="3">
                                            <p:txEl>
                                              <p:pRg st="6" end="6"/>
                                            </p:txEl>
                                          </p:spTgt>
                                        </p:tgtEl>
                                      </p:cBhvr>
                                    </p:animEffect>
                                    <p:anim calcmode="lin" valueType="num">
                                      <p:cBhvr>
                                        <p:cTn id="56"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7"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模型的关键词</a:t>
            </a:r>
            <a:endParaRPr lang="zh-CN" altLang="en-US" dirty="0"/>
          </a:p>
        </p:txBody>
      </p:sp>
      <p:sp>
        <p:nvSpPr>
          <p:cNvPr id="3" name="内容占位符 2"/>
          <p:cNvSpPr>
            <a:spLocks noGrp="1"/>
          </p:cNvSpPr>
          <p:nvPr>
            <p:ph idx="1"/>
          </p:nvPr>
        </p:nvSpPr>
        <p:spPr/>
        <p:txBody>
          <a:bodyPr/>
          <a:lstStyle/>
          <a:p>
            <a:r>
              <a:rPr lang="zh-CN" altLang="zh-CN" dirty="0"/>
              <a:t>灰色</a:t>
            </a:r>
            <a:r>
              <a:rPr lang="zh-CN" altLang="zh-CN" dirty="0" smtClean="0"/>
              <a:t>预测</a:t>
            </a:r>
            <a:endParaRPr lang="en-US" altLang="zh-CN" dirty="0"/>
          </a:p>
          <a:p>
            <a:r>
              <a:rPr lang="en-US" altLang="zh-CN" dirty="0" smtClean="0"/>
              <a:t>logistic</a:t>
            </a:r>
            <a:r>
              <a:rPr lang="zh-CN" altLang="zh-CN" dirty="0" smtClean="0"/>
              <a:t>模型</a:t>
            </a:r>
            <a:endParaRPr lang="en-US" altLang="zh-CN" dirty="0"/>
          </a:p>
          <a:p>
            <a:r>
              <a:rPr lang="zh-CN" altLang="zh-CN" dirty="0" smtClean="0"/>
              <a:t>叠加</a:t>
            </a:r>
            <a:endParaRPr lang="en-US" altLang="zh-CN" dirty="0" smtClean="0"/>
          </a:p>
          <a:p>
            <a:r>
              <a:rPr lang="zh-CN" altLang="en-US" dirty="0"/>
              <a:t>最小二乘法</a:t>
            </a:r>
            <a:endParaRPr lang="en-US" altLang="zh-CN" dirty="0"/>
          </a:p>
          <a:p>
            <a:r>
              <a:rPr lang="en-US" altLang="zh-CN" dirty="0" smtClean="0"/>
              <a:t>PSO</a:t>
            </a:r>
            <a:r>
              <a:rPr lang="zh-CN" altLang="zh-CN" dirty="0"/>
              <a:t>寻</a:t>
            </a:r>
            <a:r>
              <a:rPr lang="zh-CN" altLang="zh-CN" dirty="0" smtClean="0"/>
              <a:t>优</a:t>
            </a:r>
            <a:endParaRPr lang="en-US" altLang="zh-CN" dirty="0" smtClean="0"/>
          </a:p>
          <a:p>
            <a:r>
              <a:rPr lang="zh-CN" altLang="zh-CN" dirty="0" smtClean="0"/>
              <a:t>多元统计</a:t>
            </a:r>
            <a:r>
              <a:rPr lang="zh-CN" altLang="en-US" dirty="0" smtClean="0"/>
              <a:t>分析</a:t>
            </a:r>
            <a:endParaRPr lang="en-US" altLang="zh-CN" dirty="0" smtClean="0"/>
          </a:p>
          <a:p>
            <a:r>
              <a:rPr lang="zh-CN" altLang="zh-CN" dirty="0" smtClean="0"/>
              <a:t>计算机模拟</a:t>
            </a:r>
            <a:endParaRPr lang="zh-CN" altLang="zh-CN" dirty="0"/>
          </a:p>
          <a:p>
            <a:pPr marL="0" indent="0">
              <a:buNone/>
            </a:pPr>
            <a:endParaRPr lang="zh-CN" altLang="zh-CN" dirty="0"/>
          </a:p>
          <a:p>
            <a:endParaRPr lang="zh-CN" altLang="en-US" dirty="0"/>
          </a:p>
        </p:txBody>
      </p:sp>
    </p:spTree>
    <p:extLst>
      <p:ext uri="{BB962C8B-B14F-4D97-AF65-F5344CB8AC3E}">
        <p14:creationId xmlns:p14="http://schemas.microsoft.com/office/powerpoint/2010/main" val="10039751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Effect transition="in" filter="fade">
                                      <p:cBhvr>
                                        <p:cTn id="20" dur="1000"/>
                                        <p:tgtEl>
                                          <p:spTgt spid="3">
                                            <p:txEl>
                                              <p:pRg st="1" end="1"/>
                                            </p:txEl>
                                          </p:spTgt>
                                        </p:tgtEl>
                                      </p:cBhvr>
                                    </p:animEffect>
                                    <p:anim calcmode="lin" valueType="num">
                                      <p:cBhvr>
                                        <p:cTn id="21"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2"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Effect transition="in" filter="fade">
                                      <p:cBhvr>
                                        <p:cTn id="27" dur="1000"/>
                                        <p:tgtEl>
                                          <p:spTgt spid="3">
                                            <p:txEl>
                                              <p:pRg st="2" end="2"/>
                                            </p:txEl>
                                          </p:spTgt>
                                        </p:tgtEl>
                                      </p:cBhvr>
                                    </p:animEffect>
                                    <p:anim calcmode="lin" valueType="num">
                                      <p:cBhvr>
                                        <p:cTn id="2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3">
                                            <p:txEl>
                                              <p:pRg st="3" end="3"/>
                                            </p:txEl>
                                          </p:spTgt>
                                        </p:tgtEl>
                                        <p:attrNameLst>
                                          <p:attrName>style.visibility</p:attrName>
                                        </p:attrNameLst>
                                      </p:cBhvr>
                                      <p:to>
                                        <p:strVal val="visible"/>
                                      </p:to>
                                    </p:set>
                                    <p:animEffect transition="in" filter="fade">
                                      <p:cBhvr>
                                        <p:cTn id="34" dur="1000"/>
                                        <p:tgtEl>
                                          <p:spTgt spid="3">
                                            <p:txEl>
                                              <p:pRg st="3" end="3"/>
                                            </p:txEl>
                                          </p:spTgt>
                                        </p:tgtEl>
                                      </p:cBhvr>
                                    </p:animEffect>
                                    <p:anim calcmode="lin" valueType="num">
                                      <p:cBhvr>
                                        <p:cTn id="3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6"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3">
                                            <p:txEl>
                                              <p:pRg st="4" end="4"/>
                                            </p:txEl>
                                          </p:spTgt>
                                        </p:tgtEl>
                                        <p:attrNameLst>
                                          <p:attrName>style.visibility</p:attrName>
                                        </p:attrNameLst>
                                      </p:cBhvr>
                                      <p:to>
                                        <p:strVal val="visible"/>
                                      </p:to>
                                    </p:set>
                                    <p:animEffect transition="in" filter="fade">
                                      <p:cBhvr>
                                        <p:cTn id="41" dur="1000"/>
                                        <p:tgtEl>
                                          <p:spTgt spid="3">
                                            <p:txEl>
                                              <p:pRg st="4" end="4"/>
                                            </p:txEl>
                                          </p:spTgt>
                                        </p:tgtEl>
                                      </p:cBhvr>
                                    </p:animEffect>
                                    <p:anim calcmode="lin" valueType="num">
                                      <p:cBhvr>
                                        <p:cTn id="4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4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grpId="0" nodeType="clickEffect">
                                  <p:stCondLst>
                                    <p:cond delay="0"/>
                                  </p:stCondLst>
                                  <p:childTnLst>
                                    <p:set>
                                      <p:cBhvr>
                                        <p:cTn id="47" dur="1" fill="hold">
                                          <p:stCondLst>
                                            <p:cond delay="0"/>
                                          </p:stCondLst>
                                        </p:cTn>
                                        <p:tgtEl>
                                          <p:spTgt spid="3">
                                            <p:txEl>
                                              <p:pRg st="5" end="5"/>
                                            </p:txEl>
                                          </p:spTgt>
                                        </p:tgtEl>
                                        <p:attrNameLst>
                                          <p:attrName>style.visibility</p:attrName>
                                        </p:attrNameLst>
                                      </p:cBhvr>
                                      <p:to>
                                        <p:strVal val="visible"/>
                                      </p:to>
                                    </p:set>
                                    <p:animEffect transition="in" filter="fade">
                                      <p:cBhvr>
                                        <p:cTn id="48" dur="1000"/>
                                        <p:tgtEl>
                                          <p:spTgt spid="3">
                                            <p:txEl>
                                              <p:pRg st="5" end="5"/>
                                            </p:txEl>
                                          </p:spTgt>
                                        </p:tgtEl>
                                      </p:cBhvr>
                                    </p:animEffect>
                                    <p:anim calcmode="lin" valueType="num">
                                      <p:cBhvr>
                                        <p:cTn id="49"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50"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42" presetClass="entr" presetSubtype="0" fill="hold" grpId="0" nodeType="clickEffect">
                                  <p:stCondLst>
                                    <p:cond delay="0"/>
                                  </p:stCondLst>
                                  <p:childTnLst>
                                    <p:set>
                                      <p:cBhvr>
                                        <p:cTn id="54" dur="1" fill="hold">
                                          <p:stCondLst>
                                            <p:cond delay="0"/>
                                          </p:stCondLst>
                                        </p:cTn>
                                        <p:tgtEl>
                                          <p:spTgt spid="3">
                                            <p:txEl>
                                              <p:pRg st="6" end="6"/>
                                            </p:txEl>
                                          </p:spTgt>
                                        </p:tgtEl>
                                        <p:attrNameLst>
                                          <p:attrName>style.visibility</p:attrName>
                                        </p:attrNameLst>
                                      </p:cBhvr>
                                      <p:to>
                                        <p:strVal val="visible"/>
                                      </p:to>
                                    </p:set>
                                    <p:animEffect transition="in" filter="fade">
                                      <p:cBhvr>
                                        <p:cTn id="55" dur="1000"/>
                                        <p:tgtEl>
                                          <p:spTgt spid="3">
                                            <p:txEl>
                                              <p:pRg st="6" end="6"/>
                                            </p:txEl>
                                          </p:spTgt>
                                        </p:tgtEl>
                                      </p:cBhvr>
                                    </p:animEffect>
                                    <p:anim calcmode="lin" valueType="num">
                                      <p:cBhvr>
                                        <p:cTn id="56"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7"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260648"/>
            <a:ext cx="8229600" cy="1143000"/>
          </a:xfrm>
        </p:spPr>
        <p:txBody>
          <a:bodyPr/>
          <a:lstStyle/>
          <a:p>
            <a:r>
              <a:rPr lang="zh-CN" altLang="en-US" dirty="0"/>
              <a:t>数据的分析</a:t>
            </a:r>
          </a:p>
        </p:txBody>
      </p:sp>
      <p:sp>
        <p:nvSpPr>
          <p:cNvPr id="3" name="内容占位符 2"/>
          <p:cNvSpPr>
            <a:spLocks noGrp="1"/>
          </p:cNvSpPr>
          <p:nvPr>
            <p:ph idx="1"/>
          </p:nvPr>
        </p:nvSpPr>
        <p:spPr/>
        <p:txBody>
          <a:bodyPr/>
          <a:lstStyle/>
          <a:p>
            <a:endParaRPr lang="zh-CN" altLang="en-US" dirty="0"/>
          </a:p>
        </p:txBody>
      </p:sp>
      <p:pic>
        <p:nvPicPr>
          <p:cNvPr id="4" name="图片 3"/>
          <p:cNvPicPr/>
          <p:nvPr/>
        </p:nvPicPr>
        <p:blipFill>
          <a:blip r:embed="rId2" cstate="print">
            <a:extLst>
              <a:ext uri="{28A0092B-C50C-407E-A947-70E740481C1C}">
                <a14:useLocalDpi xmlns:a14="http://schemas.microsoft.com/office/drawing/2010/main" val="0"/>
              </a:ext>
            </a:extLst>
          </a:blip>
          <a:stretch>
            <a:fillRect/>
          </a:stretch>
        </p:blipFill>
        <p:spPr>
          <a:xfrm>
            <a:off x="1651161" y="3789040"/>
            <a:ext cx="2651760" cy="1985010"/>
          </a:xfrm>
          <a:prstGeom prst="rect">
            <a:avLst/>
          </a:prstGeom>
        </p:spPr>
      </p:pic>
      <p:pic>
        <p:nvPicPr>
          <p:cNvPr id="5" name="图片 4"/>
          <p:cNvPicPr/>
          <p:nvPr/>
        </p:nvPicPr>
        <p:blipFill>
          <a:blip r:embed="rId3" cstate="print">
            <a:extLst>
              <a:ext uri="{28A0092B-C50C-407E-A947-70E740481C1C}">
                <a14:useLocalDpi xmlns:a14="http://schemas.microsoft.com/office/drawing/2010/main" val="0"/>
              </a:ext>
            </a:extLst>
          </a:blip>
          <a:stretch>
            <a:fillRect/>
          </a:stretch>
        </p:blipFill>
        <p:spPr>
          <a:xfrm>
            <a:off x="4772342" y="3821425"/>
            <a:ext cx="2607310" cy="1952625"/>
          </a:xfrm>
          <a:prstGeom prst="rect">
            <a:avLst/>
          </a:prstGeom>
        </p:spPr>
      </p:pic>
      <p:pic>
        <p:nvPicPr>
          <p:cNvPr id="6" name="图片 5"/>
          <p:cNvPicPr/>
          <p:nvPr/>
        </p:nvPicPr>
        <p:blipFill>
          <a:blip r:embed="rId4" cstate="print">
            <a:extLst>
              <a:ext uri="{28A0092B-C50C-407E-A947-70E740481C1C}">
                <a14:useLocalDpi xmlns:a14="http://schemas.microsoft.com/office/drawing/2010/main" val="0"/>
              </a:ext>
            </a:extLst>
          </a:blip>
          <a:stretch>
            <a:fillRect/>
          </a:stretch>
        </p:blipFill>
        <p:spPr>
          <a:xfrm>
            <a:off x="4772342" y="1701443"/>
            <a:ext cx="2620645" cy="1962150"/>
          </a:xfrm>
          <a:prstGeom prst="rect">
            <a:avLst/>
          </a:prstGeom>
        </p:spPr>
      </p:pic>
      <p:pic>
        <p:nvPicPr>
          <p:cNvPr id="7" name="图片 6"/>
          <p:cNvPicPr/>
          <p:nvPr/>
        </p:nvPicPr>
        <p:blipFill>
          <a:blip r:embed="rId5" cstate="print">
            <a:extLst>
              <a:ext uri="{28A0092B-C50C-407E-A947-70E740481C1C}">
                <a14:useLocalDpi xmlns:a14="http://schemas.microsoft.com/office/drawing/2010/main" val="0"/>
              </a:ext>
            </a:extLst>
          </a:blip>
          <a:stretch>
            <a:fillRect/>
          </a:stretch>
        </p:blipFill>
        <p:spPr>
          <a:xfrm>
            <a:off x="1615757" y="1700808"/>
            <a:ext cx="2609850" cy="1952625"/>
          </a:xfrm>
          <a:prstGeom prst="rect">
            <a:avLst/>
          </a:prstGeom>
        </p:spPr>
      </p:pic>
    </p:spTree>
    <p:extLst>
      <p:ext uri="{BB962C8B-B14F-4D97-AF65-F5344CB8AC3E}">
        <p14:creationId xmlns:p14="http://schemas.microsoft.com/office/powerpoint/2010/main" val="13375027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nodePh="1">
                                  <p:stCondLst>
                                    <p:cond delay="0"/>
                                  </p:stCondLst>
                                  <p:endCondLst>
                                    <p:cond evt="begin" delay="0">
                                      <p:tn val="12"/>
                                    </p:cond>
                                  </p:end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fade">
                                      <p:cBhvr>
                                        <p:cTn id="35" dur="1000"/>
                                        <p:tgtEl>
                                          <p:spTgt spid="4"/>
                                        </p:tgtEl>
                                      </p:cBhvr>
                                    </p:animEffect>
                                    <p:anim calcmode="lin" valueType="num">
                                      <p:cBhvr>
                                        <p:cTn id="36" dur="1000" fill="hold"/>
                                        <p:tgtEl>
                                          <p:spTgt spid="4"/>
                                        </p:tgtEl>
                                        <p:attrNameLst>
                                          <p:attrName>ppt_x</p:attrName>
                                        </p:attrNameLst>
                                      </p:cBhvr>
                                      <p:tavLst>
                                        <p:tav tm="0">
                                          <p:val>
                                            <p:strVal val="#ppt_x"/>
                                          </p:val>
                                        </p:tav>
                                        <p:tav tm="100000">
                                          <p:val>
                                            <p:strVal val="#ppt_x"/>
                                          </p:val>
                                        </p:tav>
                                      </p:tavLst>
                                    </p:anim>
                                    <p:anim calcmode="lin" valueType="num">
                                      <p:cBhvr>
                                        <p:cTn id="37"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fade">
                                      <p:cBhvr>
                                        <p:cTn id="42" dur="1000"/>
                                        <p:tgtEl>
                                          <p:spTgt spid="5"/>
                                        </p:tgtEl>
                                      </p:cBhvr>
                                    </p:animEffect>
                                    <p:anim calcmode="lin" valueType="num">
                                      <p:cBhvr>
                                        <p:cTn id="43" dur="1000" fill="hold"/>
                                        <p:tgtEl>
                                          <p:spTgt spid="5"/>
                                        </p:tgtEl>
                                        <p:attrNameLst>
                                          <p:attrName>ppt_x</p:attrName>
                                        </p:attrNameLst>
                                      </p:cBhvr>
                                      <p:tavLst>
                                        <p:tav tm="0">
                                          <p:val>
                                            <p:strVal val="#ppt_x"/>
                                          </p:val>
                                        </p:tav>
                                        <p:tav tm="100000">
                                          <p:val>
                                            <p:strVal val="#ppt_x"/>
                                          </p:val>
                                        </p:tav>
                                      </p:tavLst>
                                    </p:anim>
                                    <p:anim calcmode="lin" valueType="num">
                                      <p:cBhvr>
                                        <p:cTn id="4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响应的激励</a:t>
            </a:r>
            <a:endParaRPr lang="zh-CN" altLang="en-US" dirty="0"/>
          </a:p>
        </p:txBody>
      </p:sp>
      <p:sp>
        <p:nvSpPr>
          <p:cNvPr id="3" name="内容占位符 2"/>
          <p:cNvSpPr>
            <a:spLocks noGrp="1"/>
          </p:cNvSpPr>
          <p:nvPr>
            <p:ph idx="1"/>
          </p:nvPr>
        </p:nvSpPr>
        <p:spPr/>
        <p:txBody>
          <a:bodyPr/>
          <a:lstStyle/>
          <a:p>
            <a:r>
              <a:rPr lang="zh-CN" altLang="zh-CN" dirty="0"/>
              <a:t>对于非户籍人口而言，我们假设在三个时期分别给深圳市非户籍人口的增加施加激励，如</a:t>
            </a:r>
            <a:r>
              <a:rPr lang="zh-CN" altLang="zh-CN" dirty="0" smtClean="0"/>
              <a:t>图所</a:t>
            </a:r>
            <a:r>
              <a:rPr lang="zh-CN" altLang="zh-CN" dirty="0"/>
              <a:t>示。</a:t>
            </a:r>
          </a:p>
          <a:p>
            <a:endParaRPr lang="zh-CN" altLang="en-US" dirty="0"/>
          </a:p>
        </p:txBody>
      </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505" y="3308034"/>
            <a:ext cx="9144000" cy="1920163"/>
          </a:xfrm>
          <a:prstGeom prst="rect">
            <a:avLst/>
          </a:prstGeom>
        </p:spPr>
      </p:pic>
    </p:spTree>
    <p:extLst>
      <p:ext uri="{BB962C8B-B14F-4D97-AF65-F5344CB8AC3E}">
        <p14:creationId xmlns:p14="http://schemas.microsoft.com/office/powerpoint/2010/main" val="35955801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1000"/>
                                        <p:tgtEl>
                                          <p:spTgt spid="5"/>
                                        </p:tgtEl>
                                      </p:cBhvr>
                                    </p:animEffect>
                                    <p:anim calcmode="lin" valueType="num">
                                      <p:cBhvr>
                                        <p:cTn id="21" dur="1000" fill="hold"/>
                                        <p:tgtEl>
                                          <p:spTgt spid="5"/>
                                        </p:tgtEl>
                                        <p:attrNameLst>
                                          <p:attrName>ppt_x</p:attrName>
                                        </p:attrNameLst>
                                      </p:cBhvr>
                                      <p:tavLst>
                                        <p:tav tm="0">
                                          <p:val>
                                            <p:strVal val="#ppt_x"/>
                                          </p:val>
                                        </p:tav>
                                        <p:tav tm="100000">
                                          <p:val>
                                            <p:strVal val="#ppt_x"/>
                                          </p:val>
                                        </p:tav>
                                      </p:tavLst>
                                    </p:anim>
                                    <p:anim calcmode="lin" valueType="num">
                                      <p:cBhvr>
                                        <p:cTn id="2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Logistic</a:t>
            </a:r>
            <a:r>
              <a:rPr lang="zh-CN" altLang="zh-CN" dirty="0"/>
              <a:t>方程式</a:t>
            </a:r>
            <a:endParaRPr lang="zh-CN" altLang="en-US" dirty="0"/>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lstStyle/>
              <a:p>
                <a:r>
                  <a:rPr lang="zh-CN" altLang="zh-CN" sz="1800" dirty="0"/>
                  <a:t>连续的</a:t>
                </a:r>
                <a:r>
                  <a:rPr lang="en-US" altLang="zh-CN" sz="1800" dirty="0"/>
                  <a:t>Logistic</a:t>
                </a:r>
                <a:r>
                  <a:rPr lang="zh-CN" altLang="zh-CN" sz="1800" dirty="0"/>
                  <a:t>方程式种群增长规律的一个经典数学模型，在生态学、生物医学、人口统计学，经济学等方面都有广泛应用，其微分方程形式可记为：</a:t>
                </a:r>
                <a:r>
                  <a:rPr lang="en-US" altLang="zh-CN" sz="1800" dirty="0"/>
                  <a:t/>
                </a:r>
                <a:br>
                  <a:rPr lang="en-US" altLang="zh-CN" sz="1800" dirty="0"/>
                </a:br>
                <a14:m>
                  <m:oMath xmlns:m="http://schemas.openxmlformats.org/officeDocument/2006/math">
                    <m:f>
                      <m:fPr>
                        <m:ctrlPr>
                          <a:rPr lang="zh-CN" altLang="zh-CN" sz="1800" i="1">
                            <a:latin typeface="Cambria Math"/>
                          </a:rPr>
                        </m:ctrlPr>
                      </m:fPr>
                      <m:num>
                        <m:r>
                          <m:rPr>
                            <m:sty m:val="p"/>
                          </m:rPr>
                          <a:rPr lang="en-US" altLang="zh-CN" sz="1800">
                            <a:latin typeface="Cambria Math"/>
                          </a:rPr>
                          <m:t>dy</m:t>
                        </m:r>
                        <m:d>
                          <m:dPr>
                            <m:ctrlPr>
                              <a:rPr lang="zh-CN" altLang="zh-CN" sz="1800" i="1">
                                <a:latin typeface="Cambria Math"/>
                              </a:rPr>
                            </m:ctrlPr>
                          </m:dPr>
                          <m:e>
                            <m:r>
                              <m:rPr>
                                <m:sty m:val="p"/>
                              </m:rPr>
                              <a:rPr lang="en-US" altLang="zh-CN" sz="1800">
                                <a:latin typeface="Cambria Math"/>
                              </a:rPr>
                              <m:t>t</m:t>
                            </m:r>
                          </m:e>
                        </m:d>
                      </m:num>
                      <m:den>
                        <m:r>
                          <m:rPr>
                            <m:sty m:val="p"/>
                          </m:rPr>
                          <a:rPr lang="en-US" altLang="zh-CN" sz="1800">
                            <a:latin typeface="Cambria Math"/>
                          </a:rPr>
                          <m:t>dt</m:t>
                        </m:r>
                      </m:den>
                    </m:f>
                    <m:r>
                      <a:rPr lang="en-US" altLang="zh-CN" sz="1800">
                        <a:latin typeface="Cambria Math"/>
                      </a:rPr>
                      <m:t>=</m:t>
                    </m:r>
                    <m:r>
                      <m:rPr>
                        <m:sty m:val="p"/>
                      </m:rPr>
                      <a:rPr lang="en-US" altLang="zh-CN" sz="1800">
                        <a:latin typeface="Cambria Math"/>
                      </a:rPr>
                      <m:t>by</m:t>
                    </m:r>
                    <m:d>
                      <m:dPr>
                        <m:ctrlPr>
                          <a:rPr lang="zh-CN" altLang="zh-CN" sz="1800" i="1">
                            <a:latin typeface="Cambria Math"/>
                          </a:rPr>
                        </m:ctrlPr>
                      </m:dPr>
                      <m:e>
                        <m:r>
                          <m:rPr>
                            <m:sty m:val="p"/>
                          </m:rPr>
                          <a:rPr lang="en-US" altLang="zh-CN" sz="1800">
                            <a:latin typeface="Cambria Math"/>
                          </a:rPr>
                          <m:t>t</m:t>
                        </m:r>
                      </m:e>
                    </m:d>
                    <m:d>
                      <m:dPr>
                        <m:ctrlPr>
                          <a:rPr lang="zh-CN" altLang="zh-CN" sz="1800" i="1">
                            <a:latin typeface="Cambria Math"/>
                          </a:rPr>
                        </m:ctrlPr>
                      </m:dPr>
                      <m:e>
                        <m:r>
                          <a:rPr lang="en-US" altLang="zh-CN" sz="1800">
                            <a:latin typeface="Cambria Math"/>
                          </a:rPr>
                          <m:t>1</m:t>
                        </m:r>
                        <m:r>
                          <a:rPr lang="en-US" altLang="zh-CN" sz="1800" i="1">
                            <a:latin typeface="Cambria Math"/>
                          </a:rPr>
                          <m:t>−</m:t>
                        </m:r>
                        <m:f>
                          <m:fPr>
                            <m:ctrlPr>
                              <a:rPr lang="zh-CN" altLang="zh-CN" sz="1800" i="1">
                                <a:latin typeface="Cambria Math"/>
                              </a:rPr>
                            </m:ctrlPr>
                          </m:fPr>
                          <m:num>
                            <m:r>
                              <m:rPr>
                                <m:sty m:val="p"/>
                              </m:rPr>
                              <a:rPr lang="en-US" altLang="zh-CN" sz="1800">
                                <a:latin typeface="Cambria Math"/>
                              </a:rPr>
                              <m:t>y</m:t>
                            </m:r>
                            <m:d>
                              <m:dPr>
                                <m:ctrlPr>
                                  <a:rPr lang="zh-CN" altLang="zh-CN" sz="1800" i="1">
                                    <a:latin typeface="Cambria Math"/>
                                  </a:rPr>
                                </m:ctrlPr>
                              </m:dPr>
                              <m:e>
                                <m:r>
                                  <m:rPr>
                                    <m:sty m:val="p"/>
                                  </m:rPr>
                                  <a:rPr lang="en-US" altLang="zh-CN" sz="1800">
                                    <a:latin typeface="Cambria Math"/>
                                  </a:rPr>
                                  <m:t>t</m:t>
                                </m:r>
                              </m:e>
                            </m:d>
                          </m:num>
                          <m:den>
                            <m:r>
                              <m:rPr>
                                <m:sty m:val="p"/>
                              </m:rPr>
                              <a:rPr lang="en-US" altLang="zh-CN" sz="1800">
                                <a:latin typeface="Cambria Math"/>
                              </a:rPr>
                              <m:t>K</m:t>
                            </m:r>
                          </m:den>
                        </m:f>
                      </m:e>
                    </m:d>
                    <m:r>
                      <a:rPr lang="en-US" altLang="zh-CN" sz="1800">
                        <a:latin typeface="Cambria Math"/>
                      </a:rPr>
                      <m:t>                       </m:t>
                    </m:r>
                    <m:d>
                      <m:dPr>
                        <m:ctrlPr>
                          <a:rPr lang="zh-CN" altLang="zh-CN" sz="1800" i="1">
                            <a:latin typeface="Cambria Math"/>
                          </a:rPr>
                        </m:ctrlPr>
                      </m:dPr>
                      <m:e>
                        <m:r>
                          <a:rPr lang="en-US" altLang="zh-CN" sz="1800">
                            <a:latin typeface="Cambria Math"/>
                          </a:rPr>
                          <m:t>1</m:t>
                        </m:r>
                      </m:e>
                    </m:d>
                  </m:oMath>
                </a14:m>
                <a:endParaRPr lang="zh-CN" altLang="zh-CN" sz="1800" dirty="0"/>
              </a:p>
              <a:p>
                <a:r>
                  <a:rPr lang="zh-CN" altLang="zh-CN" sz="1800" dirty="0"/>
                  <a:t>它描述了有限空间内种群内禀增长规律，其中</a:t>
                </a:r>
                <a:r>
                  <a:rPr lang="en-US" altLang="zh-CN" sz="1800" dirty="0"/>
                  <a:t>K</a:t>
                </a:r>
                <a:r>
                  <a:rPr lang="zh-CN" altLang="zh-CN" sz="1800" dirty="0"/>
                  <a:t>为环境容纳量，</a:t>
                </a:r>
                <a:r>
                  <a:rPr lang="en-US" altLang="zh-CN" sz="1800" dirty="0"/>
                  <a:t>y(t)</a:t>
                </a:r>
                <a:r>
                  <a:rPr lang="zh-CN" altLang="zh-CN" sz="1800" dirty="0"/>
                  <a:t>为</a:t>
                </a:r>
                <a:r>
                  <a:rPr lang="en-US" altLang="zh-CN" sz="1800" dirty="0"/>
                  <a:t>t</a:t>
                </a:r>
                <a:r>
                  <a:rPr lang="zh-CN" altLang="zh-CN" sz="1800" dirty="0"/>
                  <a:t>时刻的种群数，</a:t>
                </a:r>
                <a:r>
                  <a:rPr lang="en-US" altLang="zh-CN" sz="1800" dirty="0"/>
                  <a:t>b</a:t>
                </a:r>
                <a:r>
                  <a:rPr lang="zh-CN" altLang="zh-CN" sz="1800" dirty="0"/>
                  <a:t>为种群内增长率，参数</a:t>
                </a:r>
                <a:r>
                  <a:rPr lang="en-US" altLang="zh-CN" sz="1800" dirty="0"/>
                  <a:t>K</a:t>
                </a:r>
                <a:r>
                  <a:rPr lang="zh-CN" altLang="zh-CN" sz="1800" dirty="0"/>
                  <a:t>，</a:t>
                </a:r>
                <a:r>
                  <a:rPr lang="en-US" altLang="zh-CN" sz="1800" dirty="0"/>
                  <a:t>b</a:t>
                </a:r>
                <a:r>
                  <a:rPr lang="zh-CN" altLang="zh-CN" sz="1800" dirty="0"/>
                  <a:t>是生物进化对策论中的重要概念，方程（</a:t>
                </a:r>
                <a:r>
                  <a:rPr lang="en-US" altLang="zh-CN" sz="1800" dirty="0"/>
                  <a:t>1</a:t>
                </a:r>
                <a:r>
                  <a:rPr lang="zh-CN" altLang="zh-CN" sz="1800" dirty="0"/>
                  <a:t>）的积分形式为</a:t>
                </a:r>
                <a14:m>
                  <m:oMath xmlns:m="http://schemas.openxmlformats.org/officeDocument/2006/math">
                    <m:func>
                      <m:funcPr>
                        <m:ctrlPr>
                          <a:rPr lang="zh-CN" altLang="zh-CN" sz="1800" i="1">
                            <a:latin typeface="Cambria Math"/>
                          </a:rPr>
                        </m:ctrlPr>
                      </m:funcPr>
                      <m:fName>
                        <m:r>
                          <m:rPr>
                            <m:sty m:val="p"/>
                          </m:rPr>
                          <a:rPr lang="en-US" altLang="zh-CN" sz="1800">
                            <a:latin typeface="Cambria Math"/>
                          </a:rPr>
                          <m:t>ln</m:t>
                        </m:r>
                      </m:fName>
                      <m:e>
                        <m:d>
                          <m:dPr>
                            <m:begChr m:val="|"/>
                            <m:endChr m:val="|"/>
                            <m:ctrlPr>
                              <a:rPr lang="zh-CN" altLang="zh-CN" sz="1800" i="1">
                                <a:latin typeface="Cambria Math"/>
                              </a:rPr>
                            </m:ctrlPr>
                          </m:dPr>
                          <m:e>
                            <m:f>
                              <m:fPr>
                                <m:ctrlPr>
                                  <a:rPr lang="zh-CN" altLang="zh-CN" sz="1800" i="1">
                                    <a:latin typeface="Cambria Math"/>
                                  </a:rPr>
                                </m:ctrlPr>
                              </m:fPr>
                              <m:num>
                                <m:r>
                                  <m:rPr>
                                    <m:sty m:val="p"/>
                                  </m:rPr>
                                  <a:rPr lang="en-US" altLang="zh-CN" sz="1800">
                                    <a:latin typeface="Cambria Math"/>
                                  </a:rPr>
                                  <m:t>K</m:t>
                                </m:r>
                                <m:r>
                                  <a:rPr lang="en-US" altLang="zh-CN" sz="1800" i="1">
                                    <a:latin typeface="Cambria Math"/>
                                  </a:rPr>
                                  <m:t>−</m:t>
                                </m:r>
                                <m:r>
                                  <m:rPr>
                                    <m:sty m:val="p"/>
                                  </m:rPr>
                                  <a:rPr lang="en-US" altLang="zh-CN" sz="1800">
                                    <a:latin typeface="Cambria Math"/>
                                  </a:rPr>
                                  <m:t>y</m:t>
                                </m:r>
                                <m:r>
                                  <a:rPr lang="en-US" altLang="zh-CN" sz="1800">
                                    <a:latin typeface="Cambria Math"/>
                                  </a:rPr>
                                  <m:t>(</m:t>
                                </m:r>
                                <m:r>
                                  <m:rPr>
                                    <m:sty m:val="p"/>
                                  </m:rPr>
                                  <a:rPr lang="en-US" altLang="zh-CN" sz="1800">
                                    <a:latin typeface="Cambria Math"/>
                                  </a:rPr>
                                  <m:t>t</m:t>
                                </m:r>
                                <m:r>
                                  <a:rPr lang="en-US" altLang="zh-CN" sz="1800">
                                    <a:latin typeface="Cambria Math"/>
                                  </a:rPr>
                                  <m:t>)</m:t>
                                </m:r>
                              </m:num>
                              <m:den>
                                <m:r>
                                  <m:rPr>
                                    <m:sty m:val="p"/>
                                  </m:rPr>
                                  <a:rPr lang="en-US" altLang="zh-CN" sz="1800">
                                    <a:latin typeface="Cambria Math"/>
                                  </a:rPr>
                                  <m:t>y</m:t>
                                </m:r>
                                <m:r>
                                  <a:rPr lang="en-US" altLang="zh-CN" sz="1800">
                                    <a:latin typeface="Cambria Math"/>
                                  </a:rPr>
                                  <m:t>(</m:t>
                                </m:r>
                                <m:r>
                                  <m:rPr>
                                    <m:sty m:val="p"/>
                                  </m:rPr>
                                  <a:rPr lang="en-US" altLang="zh-CN" sz="1800">
                                    <a:latin typeface="Cambria Math"/>
                                  </a:rPr>
                                  <m:t>t</m:t>
                                </m:r>
                                <m:r>
                                  <a:rPr lang="en-US" altLang="zh-CN" sz="1800">
                                    <a:latin typeface="Cambria Math"/>
                                  </a:rPr>
                                  <m:t>)</m:t>
                                </m:r>
                              </m:den>
                            </m:f>
                          </m:e>
                        </m:d>
                        <m:r>
                          <a:rPr lang="en-US" altLang="zh-CN" sz="1800">
                            <a:latin typeface="Cambria Math"/>
                          </a:rPr>
                          <m:t>=</m:t>
                        </m:r>
                        <m:r>
                          <m:rPr>
                            <m:sty m:val="p"/>
                          </m:rPr>
                          <a:rPr lang="en-US" altLang="zh-CN" sz="1800">
                            <a:latin typeface="Cambria Math"/>
                          </a:rPr>
                          <m:t>a</m:t>
                        </m:r>
                        <m:r>
                          <a:rPr lang="en-US" altLang="zh-CN" sz="1800" i="1">
                            <a:latin typeface="Cambria Math"/>
                          </a:rPr>
                          <m:t>−</m:t>
                        </m:r>
                        <m:r>
                          <m:rPr>
                            <m:sty m:val="p"/>
                          </m:rPr>
                          <a:rPr lang="en-US" altLang="zh-CN" sz="1800">
                            <a:latin typeface="Cambria Math"/>
                          </a:rPr>
                          <m:t>bt</m:t>
                        </m:r>
                      </m:e>
                    </m:func>
                  </m:oMath>
                </a14:m>
                <a:r>
                  <a:rPr lang="zh-CN" altLang="zh-CN" sz="1800" dirty="0"/>
                  <a:t>，或</a:t>
                </a:r>
                <a:r>
                  <a:rPr lang="en-US" altLang="zh-CN" sz="1800" dirty="0"/>
                  <a:t/>
                </a:r>
                <a:br>
                  <a:rPr lang="en-US" altLang="zh-CN" sz="1800" dirty="0"/>
                </a:br>
                <a14:m>
                  <m:oMath xmlns:m="http://schemas.openxmlformats.org/officeDocument/2006/math">
                    <m:r>
                      <m:rPr>
                        <m:sty m:val="p"/>
                      </m:rPr>
                      <a:rPr lang="en-US" altLang="zh-CN" sz="1800">
                        <a:latin typeface="Cambria Math"/>
                      </a:rPr>
                      <m:t>y</m:t>
                    </m:r>
                    <m:d>
                      <m:dPr>
                        <m:ctrlPr>
                          <a:rPr lang="zh-CN" altLang="zh-CN" sz="1800" i="1">
                            <a:latin typeface="Cambria Math"/>
                          </a:rPr>
                        </m:ctrlPr>
                      </m:dPr>
                      <m:e>
                        <m:r>
                          <m:rPr>
                            <m:sty m:val="p"/>
                          </m:rPr>
                          <a:rPr lang="en-US" altLang="zh-CN" sz="1800">
                            <a:latin typeface="Cambria Math"/>
                          </a:rPr>
                          <m:t>t</m:t>
                        </m:r>
                      </m:e>
                    </m:d>
                    <m:r>
                      <a:rPr lang="en-US" altLang="zh-CN" sz="1800">
                        <a:latin typeface="Cambria Math"/>
                      </a:rPr>
                      <m:t>=</m:t>
                    </m:r>
                    <m:f>
                      <m:fPr>
                        <m:ctrlPr>
                          <a:rPr lang="zh-CN" altLang="zh-CN" sz="1800" i="1">
                            <a:latin typeface="Cambria Math"/>
                          </a:rPr>
                        </m:ctrlPr>
                      </m:fPr>
                      <m:num>
                        <m:r>
                          <m:rPr>
                            <m:sty m:val="p"/>
                          </m:rPr>
                          <a:rPr lang="en-US" altLang="zh-CN" sz="1800">
                            <a:latin typeface="Cambria Math"/>
                          </a:rPr>
                          <m:t>K</m:t>
                        </m:r>
                      </m:num>
                      <m:den>
                        <m:r>
                          <a:rPr lang="en-US" altLang="zh-CN" sz="1800">
                            <a:latin typeface="Cambria Math"/>
                          </a:rPr>
                          <m:t>1+</m:t>
                        </m:r>
                        <m:sSup>
                          <m:sSupPr>
                            <m:ctrlPr>
                              <a:rPr lang="zh-CN" altLang="zh-CN" sz="1800" i="1">
                                <a:latin typeface="Cambria Math"/>
                              </a:rPr>
                            </m:ctrlPr>
                          </m:sSupPr>
                          <m:e>
                            <m:r>
                              <m:rPr>
                                <m:sty m:val="p"/>
                              </m:rPr>
                              <a:rPr lang="en-US" altLang="zh-CN" sz="1800">
                                <a:latin typeface="Cambria Math"/>
                              </a:rPr>
                              <m:t>e</m:t>
                            </m:r>
                          </m:e>
                          <m:sup>
                            <m:r>
                              <m:rPr>
                                <m:sty m:val="p"/>
                              </m:rPr>
                              <a:rPr lang="en-US" altLang="zh-CN" sz="1800">
                                <a:latin typeface="Cambria Math"/>
                              </a:rPr>
                              <m:t>a</m:t>
                            </m:r>
                            <m:r>
                              <a:rPr lang="en-US" altLang="zh-CN" sz="1800" i="1">
                                <a:latin typeface="Cambria Math"/>
                              </a:rPr>
                              <m:t>−</m:t>
                            </m:r>
                            <m:r>
                              <m:rPr>
                                <m:sty m:val="p"/>
                              </m:rPr>
                              <a:rPr lang="en-US" altLang="zh-CN" sz="1800">
                                <a:latin typeface="Cambria Math"/>
                              </a:rPr>
                              <m:t>bt</m:t>
                            </m:r>
                          </m:sup>
                        </m:sSup>
                      </m:den>
                    </m:f>
                    <m:r>
                      <a:rPr lang="en-US" altLang="zh-CN" sz="1800">
                        <a:latin typeface="Cambria Math"/>
                      </a:rPr>
                      <m:t>                             (2)</m:t>
                    </m:r>
                  </m:oMath>
                </a14:m>
                <a:endParaRPr lang="zh-CN" altLang="zh-CN" sz="1800" dirty="0"/>
              </a:p>
              <a:p>
                <a:r>
                  <a:rPr lang="zh-CN" altLang="zh-CN" sz="1800" dirty="0"/>
                  <a:t>记</a:t>
                </a:r>
                <a14:m>
                  <m:oMath xmlns:m="http://schemas.openxmlformats.org/officeDocument/2006/math">
                    <m:sSup>
                      <m:sSupPr>
                        <m:ctrlPr>
                          <a:rPr lang="zh-CN" altLang="zh-CN" sz="1800" i="1">
                            <a:latin typeface="Cambria Math"/>
                          </a:rPr>
                        </m:ctrlPr>
                      </m:sSupPr>
                      <m:e>
                        <m:r>
                          <m:rPr>
                            <m:sty m:val="p"/>
                          </m:rPr>
                          <a:rPr lang="en-US" altLang="zh-CN" sz="1800">
                            <a:latin typeface="Cambria Math"/>
                          </a:rPr>
                          <m:t>e</m:t>
                        </m:r>
                      </m:e>
                      <m:sup>
                        <m:r>
                          <m:rPr>
                            <m:sty m:val="p"/>
                          </m:rPr>
                          <a:rPr lang="en-US" altLang="zh-CN" sz="1800">
                            <a:latin typeface="Cambria Math"/>
                          </a:rPr>
                          <m:t>a</m:t>
                        </m:r>
                      </m:sup>
                    </m:sSup>
                    <m:r>
                      <a:rPr lang="en-US" altLang="zh-CN" sz="1800">
                        <a:latin typeface="Cambria Math"/>
                      </a:rPr>
                      <m:t>=</m:t>
                    </m:r>
                    <m:r>
                      <m:rPr>
                        <m:sty m:val="p"/>
                      </m:rPr>
                      <a:rPr lang="en-US" altLang="zh-CN" sz="1800">
                        <a:latin typeface="Cambria Math"/>
                      </a:rPr>
                      <m:t>A</m:t>
                    </m:r>
                  </m:oMath>
                </a14:m>
                <a:r>
                  <a:rPr lang="zh-CN" altLang="zh-CN" sz="1800" dirty="0"/>
                  <a:t>，则方程（</a:t>
                </a:r>
                <a:r>
                  <a:rPr lang="en-US" altLang="zh-CN" sz="1800" dirty="0"/>
                  <a:t>2</a:t>
                </a:r>
                <a:r>
                  <a:rPr lang="zh-CN" altLang="zh-CN" sz="1800" dirty="0"/>
                  <a:t>）可写成</a:t>
                </a:r>
                <a:r>
                  <a:rPr lang="en-US" altLang="zh-CN" sz="1800" dirty="0"/>
                  <a:t/>
                </a:r>
                <a:br>
                  <a:rPr lang="en-US" altLang="zh-CN" sz="1800" dirty="0"/>
                </a:br>
                <a14:m>
                  <m:oMath xmlns:m="http://schemas.openxmlformats.org/officeDocument/2006/math">
                    <m:r>
                      <m:rPr>
                        <m:sty m:val="p"/>
                      </m:rPr>
                      <a:rPr lang="en-US" altLang="zh-CN" sz="1800">
                        <a:latin typeface="Cambria Math"/>
                      </a:rPr>
                      <m:t>y</m:t>
                    </m:r>
                    <m:d>
                      <m:dPr>
                        <m:ctrlPr>
                          <a:rPr lang="zh-CN" altLang="zh-CN" sz="1800" i="1">
                            <a:latin typeface="Cambria Math"/>
                          </a:rPr>
                        </m:ctrlPr>
                      </m:dPr>
                      <m:e>
                        <m:r>
                          <m:rPr>
                            <m:sty m:val="p"/>
                          </m:rPr>
                          <a:rPr lang="en-US" altLang="zh-CN" sz="1800">
                            <a:latin typeface="Cambria Math"/>
                          </a:rPr>
                          <m:t>t</m:t>
                        </m:r>
                      </m:e>
                    </m:d>
                    <m:r>
                      <a:rPr lang="en-US" altLang="zh-CN" sz="1800">
                        <a:latin typeface="Cambria Math"/>
                      </a:rPr>
                      <m:t>=</m:t>
                    </m:r>
                    <m:f>
                      <m:fPr>
                        <m:ctrlPr>
                          <a:rPr lang="zh-CN" altLang="zh-CN" sz="1800" i="1">
                            <a:latin typeface="Cambria Math"/>
                          </a:rPr>
                        </m:ctrlPr>
                      </m:fPr>
                      <m:num>
                        <m:r>
                          <m:rPr>
                            <m:sty m:val="p"/>
                          </m:rPr>
                          <a:rPr lang="en-US" altLang="zh-CN" sz="1800">
                            <a:latin typeface="Cambria Math"/>
                          </a:rPr>
                          <m:t>K</m:t>
                        </m:r>
                      </m:num>
                      <m:den>
                        <m:r>
                          <a:rPr lang="en-US" altLang="zh-CN" sz="1800">
                            <a:latin typeface="Cambria Math"/>
                          </a:rPr>
                          <m:t>1+</m:t>
                        </m:r>
                        <m:sSup>
                          <m:sSupPr>
                            <m:ctrlPr>
                              <a:rPr lang="zh-CN" altLang="zh-CN" sz="1800" i="1">
                                <a:latin typeface="Cambria Math"/>
                              </a:rPr>
                            </m:ctrlPr>
                          </m:sSupPr>
                          <m:e>
                            <m:r>
                              <m:rPr>
                                <m:sty m:val="p"/>
                              </m:rPr>
                              <a:rPr lang="en-US" altLang="zh-CN" sz="1800">
                                <a:latin typeface="Cambria Math"/>
                              </a:rPr>
                              <m:t>Ae</m:t>
                            </m:r>
                          </m:e>
                          <m:sup>
                            <m:r>
                              <a:rPr lang="en-US" altLang="zh-CN" sz="1800" i="1">
                                <a:latin typeface="Cambria Math"/>
                              </a:rPr>
                              <m:t>−</m:t>
                            </m:r>
                            <m:r>
                              <m:rPr>
                                <m:sty m:val="p"/>
                              </m:rPr>
                              <a:rPr lang="en-US" altLang="zh-CN" sz="1800">
                                <a:latin typeface="Cambria Math"/>
                              </a:rPr>
                              <m:t>bt</m:t>
                            </m:r>
                            <m:r>
                              <a:rPr lang="en-US" altLang="zh-CN" sz="1800">
                                <a:latin typeface="Cambria Math"/>
                              </a:rPr>
                              <m:t>  </m:t>
                            </m:r>
                          </m:sup>
                        </m:sSup>
                      </m:den>
                    </m:f>
                    <m:r>
                      <a:rPr lang="en-US" altLang="zh-CN" sz="1800">
                        <a:latin typeface="Cambria Math"/>
                      </a:rPr>
                      <m:t>                            (3)</m:t>
                    </m:r>
                  </m:oMath>
                </a14:m>
                <a:r>
                  <a:rPr lang="en-US" altLang="zh-CN" sz="1800" dirty="0"/>
                  <a:t> </a:t>
                </a:r>
                <a:r>
                  <a:rPr lang="zh-CN" altLang="zh-CN" sz="1800" dirty="0"/>
                  <a:t>，其中</a:t>
                </a:r>
                <a:r>
                  <a:rPr lang="en-US" altLang="zh-CN" sz="1800" dirty="0"/>
                  <a:t>K</a:t>
                </a:r>
                <a:r>
                  <a:rPr lang="zh-CN" altLang="zh-CN" sz="1800" dirty="0"/>
                  <a:t>，</a:t>
                </a:r>
                <a:r>
                  <a:rPr lang="en-US" altLang="zh-CN" sz="1800" dirty="0"/>
                  <a:t>A</a:t>
                </a:r>
                <a:r>
                  <a:rPr lang="zh-CN" altLang="zh-CN" sz="1800" dirty="0"/>
                  <a:t>（或</a:t>
                </a:r>
                <a:r>
                  <a:rPr lang="en-US" altLang="zh-CN" sz="1800" dirty="0"/>
                  <a:t>a</a:t>
                </a:r>
                <a:r>
                  <a:rPr lang="zh-CN" altLang="zh-CN" sz="1800" dirty="0"/>
                  <a:t>）、</a:t>
                </a:r>
                <a:r>
                  <a:rPr lang="en-US" altLang="zh-CN" sz="1800" dirty="0"/>
                  <a:t>b</a:t>
                </a:r>
                <a:r>
                  <a:rPr lang="zh-CN" altLang="zh-CN" sz="1800" dirty="0"/>
                  <a:t>为待估计参数。具体的值可以通过约束条件让拟合曲线与数据间的方差最小，利用粒子群算法得到上面的</a:t>
                </a:r>
                <a:r>
                  <a:rPr lang="en-US" altLang="zh-CN" sz="1800" dirty="0"/>
                  <a:t>K</a:t>
                </a:r>
                <a:r>
                  <a:rPr lang="zh-CN" altLang="zh-CN" sz="1800" dirty="0"/>
                  <a:t>，</a:t>
                </a:r>
                <a:r>
                  <a:rPr lang="en-US" altLang="zh-CN" sz="1800" dirty="0"/>
                  <a:t>A</a:t>
                </a:r>
                <a:r>
                  <a:rPr lang="zh-CN" altLang="zh-CN" sz="1800" dirty="0"/>
                  <a:t>，</a:t>
                </a:r>
                <a:r>
                  <a:rPr lang="en-US" altLang="zh-CN" sz="1800" dirty="0"/>
                  <a:t>b</a:t>
                </a:r>
                <a:r>
                  <a:rPr lang="zh-CN" altLang="zh-CN" sz="1800" dirty="0"/>
                  <a:t>参数。</a:t>
                </a:r>
              </a:p>
              <a:p>
                <a:endParaRPr lang="zh-CN" altLang="en-US" sz="1800"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rotWithShape="1">
                <a:blip r:embed="rId2" cstate="print"/>
                <a:stretch>
                  <a:fillRect l="-444" t="-943" r="-296"/>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5679271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Effect transition="in" filter="fade">
                                      <p:cBhvr>
                                        <p:cTn id="21" dur="1000"/>
                                        <p:tgtEl>
                                          <p:spTgt spid="3">
                                            <p:txEl>
                                              <p:pRg st="1" end="1"/>
                                            </p:txEl>
                                          </p:spTgt>
                                        </p:tgtEl>
                                      </p:cBhvr>
                                    </p:animEffect>
                                    <p:anim calcmode="lin" valueType="num">
                                      <p:cBhvr>
                                        <p:cTn id="22"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2" end="2"/>
                                            </p:txEl>
                                          </p:spTgt>
                                        </p:tgtEl>
                                        <p:attrNameLst>
                                          <p:attrName>style.visibility</p:attrName>
                                        </p:attrNameLst>
                                      </p:cBhvr>
                                      <p:to>
                                        <p:strVal val="visible"/>
                                      </p:to>
                                    </p:set>
                                    <p:animEffect transition="in" filter="fade">
                                      <p:cBhvr>
                                        <p:cTn id="28" dur="1000"/>
                                        <p:tgtEl>
                                          <p:spTgt spid="3">
                                            <p:txEl>
                                              <p:pRg st="2" end="2"/>
                                            </p:txEl>
                                          </p:spTgt>
                                        </p:tgtEl>
                                      </p:cBhvr>
                                    </p:animEffect>
                                    <p:anim calcmode="lin" valueType="num">
                                      <p:cBhvr>
                                        <p:cTn id="29"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PSO</a:t>
            </a:r>
            <a:r>
              <a:rPr lang="zh-CN" altLang="zh-CN" dirty="0"/>
              <a:t>（粒子群算法）</a:t>
            </a:r>
            <a:endParaRPr lang="zh-CN" altLang="en-US" dirty="0"/>
          </a:p>
        </p:txBody>
      </p:sp>
      <p:sp>
        <p:nvSpPr>
          <p:cNvPr id="3" name="内容占位符 2"/>
          <p:cNvSpPr>
            <a:spLocks noGrp="1"/>
          </p:cNvSpPr>
          <p:nvPr>
            <p:ph idx="1"/>
          </p:nvPr>
        </p:nvSpPr>
        <p:spPr/>
        <p:txBody>
          <a:bodyPr/>
          <a:lstStyle/>
          <a:p>
            <a:r>
              <a:rPr lang="zh-CN" altLang="en-US" sz="1800" dirty="0" smtClean="0"/>
              <a:t>在这里</a:t>
            </a:r>
            <a:r>
              <a:rPr lang="en-US" altLang="zh-CN" sz="1800" dirty="0" smtClean="0"/>
              <a:t>PSO</a:t>
            </a:r>
            <a:r>
              <a:rPr lang="zh-CN" altLang="en-US" sz="1800" dirty="0" smtClean="0"/>
              <a:t>只是我们求解最小二乘法时确定参数所用的一种方法。</a:t>
            </a:r>
            <a:endParaRPr lang="en-US" altLang="zh-CN" sz="1800" dirty="0" smtClean="0"/>
          </a:p>
          <a:p>
            <a:endParaRPr lang="zh-CN" altLang="en-US" sz="1800" dirty="0"/>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48830" y="2132856"/>
            <a:ext cx="3232000" cy="3688368"/>
          </a:xfrm>
          <a:prstGeom prst="rect">
            <a:avLst/>
          </a:prstGeom>
        </p:spPr>
      </p:pic>
    </p:spTree>
    <p:extLst>
      <p:ext uri="{BB962C8B-B14F-4D97-AF65-F5344CB8AC3E}">
        <p14:creationId xmlns:p14="http://schemas.microsoft.com/office/powerpoint/2010/main" val="10386258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分段激励的求解</a:t>
            </a:r>
            <a:endParaRPr lang="zh-CN" altLang="en-US" dirty="0"/>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lstStyle/>
              <a:p>
                <a:r>
                  <a:rPr lang="zh-CN" altLang="zh-CN" sz="1800" dirty="0"/>
                  <a:t>这样，我们假设每段的分激励都是符合</a:t>
                </a:r>
                <a:r>
                  <a:rPr lang="en-US" altLang="zh-CN" sz="1800" dirty="0"/>
                  <a:t>Logistic</a:t>
                </a:r>
                <a:r>
                  <a:rPr lang="zh-CN" altLang="zh-CN" sz="1800" dirty="0"/>
                  <a:t>方程，它的激励为延迟的阶跃响应：</a:t>
                </a:r>
              </a:p>
              <a:p>
                <a14:m>
                  <m:oMath xmlns:m="http://schemas.openxmlformats.org/officeDocument/2006/math">
                    <m:sSub>
                      <m:sSubPr>
                        <m:ctrlPr>
                          <a:rPr lang="zh-CN" altLang="zh-CN" sz="1800" i="1">
                            <a:latin typeface="Cambria Math"/>
                          </a:rPr>
                        </m:ctrlPr>
                      </m:sSubPr>
                      <m:e>
                        <m:r>
                          <a:rPr lang="en-US" altLang="zh-CN" sz="1800" i="1">
                            <a:latin typeface="Cambria Math"/>
                          </a:rPr>
                          <m:t>𝑈</m:t>
                        </m:r>
                      </m:e>
                      <m:sub>
                        <m:r>
                          <a:rPr lang="en-US" altLang="zh-CN" sz="1800" i="1">
                            <a:latin typeface="Cambria Math"/>
                          </a:rPr>
                          <m:t>𝑚</m:t>
                        </m:r>
                      </m:sub>
                    </m:sSub>
                    <m:r>
                      <a:rPr lang="en-US" altLang="zh-CN" sz="1800" i="1">
                        <a:latin typeface="Cambria Math"/>
                      </a:rPr>
                      <m:t>=</m:t>
                    </m:r>
                    <m:sSub>
                      <m:sSubPr>
                        <m:ctrlPr>
                          <a:rPr lang="zh-CN" altLang="zh-CN" sz="1800" i="1">
                            <a:latin typeface="Cambria Math"/>
                          </a:rPr>
                        </m:ctrlPr>
                      </m:sSubPr>
                      <m:e>
                        <m:r>
                          <a:rPr lang="en-US" altLang="zh-CN" sz="1800" i="1">
                            <a:latin typeface="Cambria Math"/>
                          </a:rPr>
                          <m:t>𝑈</m:t>
                        </m:r>
                      </m:e>
                      <m:sub>
                        <m:r>
                          <a:rPr lang="en-US" altLang="zh-CN" sz="1800" i="1">
                            <a:latin typeface="Cambria Math"/>
                          </a:rPr>
                          <m:t>𝑚</m:t>
                        </m:r>
                        <m:r>
                          <a:rPr lang="zh-CN" altLang="zh-CN" sz="1800">
                            <a:latin typeface="Cambria Math"/>
                          </a:rPr>
                          <m:t>，</m:t>
                        </m:r>
                        <m:r>
                          <a:rPr lang="en-US" altLang="zh-CN" sz="1800" i="1">
                            <a:latin typeface="Cambria Math"/>
                          </a:rPr>
                          <m:t>1979</m:t>
                        </m:r>
                      </m:sub>
                    </m:sSub>
                    <m:r>
                      <a:rPr lang="en-US" altLang="zh-CN" sz="1800" i="1">
                        <a:latin typeface="Cambria Math"/>
                      </a:rPr>
                      <m:t>𝜀</m:t>
                    </m:r>
                    <m:d>
                      <m:dPr>
                        <m:ctrlPr>
                          <a:rPr lang="zh-CN" altLang="zh-CN" sz="1800" i="1">
                            <a:latin typeface="Cambria Math"/>
                          </a:rPr>
                        </m:ctrlPr>
                      </m:dPr>
                      <m:e>
                        <m:r>
                          <a:rPr lang="en-US" altLang="zh-CN" sz="1800" i="1">
                            <a:latin typeface="Cambria Math"/>
                          </a:rPr>
                          <m:t>𝑡</m:t>
                        </m:r>
                        <m:r>
                          <a:rPr lang="en-US" altLang="zh-CN" sz="1800" i="1">
                            <a:latin typeface="Cambria Math"/>
                          </a:rPr>
                          <m:t>−1979</m:t>
                        </m:r>
                      </m:e>
                    </m:d>
                    <m:r>
                      <a:rPr lang="en-US" altLang="zh-CN" sz="1800" i="1">
                        <a:latin typeface="Cambria Math"/>
                      </a:rPr>
                      <m:t>+</m:t>
                    </m:r>
                    <m:sSub>
                      <m:sSubPr>
                        <m:ctrlPr>
                          <a:rPr lang="zh-CN" altLang="zh-CN" sz="1800" i="1">
                            <a:latin typeface="Cambria Math"/>
                          </a:rPr>
                        </m:ctrlPr>
                      </m:sSubPr>
                      <m:e>
                        <m:r>
                          <a:rPr lang="en-US" altLang="zh-CN" sz="1800" i="1">
                            <a:latin typeface="Cambria Math"/>
                          </a:rPr>
                          <m:t>𝑈</m:t>
                        </m:r>
                      </m:e>
                      <m:sub>
                        <m:r>
                          <a:rPr lang="en-US" altLang="zh-CN" sz="1800" i="1">
                            <a:latin typeface="Cambria Math"/>
                          </a:rPr>
                          <m:t>𝑚</m:t>
                        </m:r>
                        <m:r>
                          <a:rPr lang="zh-CN" altLang="zh-CN" sz="1800">
                            <a:latin typeface="Cambria Math"/>
                          </a:rPr>
                          <m:t>，</m:t>
                        </m:r>
                        <m:r>
                          <a:rPr lang="en-US" altLang="zh-CN" sz="1800">
                            <a:latin typeface="Cambria Math"/>
                          </a:rPr>
                          <m:t>1992</m:t>
                        </m:r>
                      </m:sub>
                    </m:sSub>
                    <m:r>
                      <a:rPr lang="en-US" altLang="zh-CN" sz="1800" i="1">
                        <a:latin typeface="Cambria Math"/>
                      </a:rPr>
                      <m:t>𝜀</m:t>
                    </m:r>
                    <m:d>
                      <m:dPr>
                        <m:ctrlPr>
                          <a:rPr lang="zh-CN" altLang="zh-CN" sz="1800" i="1">
                            <a:latin typeface="Cambria Math"/>
                          </a:rPr>
                        </m:ctrlPr>
                      </m:dPr>
                      <m:e>
                        <m:r>
                          <a:rPr lang="en-US" altLang="zh-CN" sz="1800" i="1">
                            <a:latin typeface="Cambria Math"/>
                          </a:rPr>
                          <m:t>𝑡</m:t>
                        </m:r>
                        <m:r>
                          <a:rPr lang="en-US" altLang="zh-CN" sz="1800" i="1">
                            <a:latin typeface="Cambria Math"/>
                          </a:rPr>
                          <m:t>−1992</m:t>
                        </m:r>
                      </m:e>
                    </m:d>
                    <m:r>
                      <a:rPr lang="en-US" altLang="zh-CN" sz="1800" i="1">
                        <a:latin typeface="Cambria Math"/>
                      </a:rPr>
                      <m:t>+</m:t>
                    </m:r>
                    <m:sSub>
                      <m:sSubPr>
                        <m:ctrlPr>
                          <a:rPr lang="zh-CN" altLang="zh-CN" sz="1800" i="1">
                            <a:latin typeface="Cambria Math"/>
                          </a:rPr>
                        </m:ctrlPr>
                      </m:sSubPr>
                      <m:e>
                        <m:r>
                          <a:rPr lang="en-US" altLang="zh-CN" sz="1800" i="1">
                            <a:latin typeface="Cambria Math"/>
                          </a:rPr>
                          <m:t>𝑈</m:t>
                        </m:r>
                      </m:e>
                      <m:sub>
                        <m:r>
                          <a:rPr lang="en-US" altLang="zh-CN" sz="1800" i="1">
                            <a:latin typeface="Cambria Math"/>
                          </a:rPr>
                          <m:t>𝑚</m:t>
                        </m:r>
                        <m:r>
                          <a:rPr lang="en-US" altLang="zh-CN" sz="1800">
                            <a:latin typeface="Cambria Math"/>
                          </a:rPr>
                          <m:t>,2006</m:t>
                        </m:r>
                      </m:sub>
                    </m:sSub>
                    <m:r>
                      <a:rPr lang="en-US" altLang="zh-CN" sz="1800" i="1">
                        <a:latin typeface="Cambria Math"/>
                      </a:rPr>
                      <m:t>𝜀</m:t>
                    </m:r>
                    <m:d>
                      <m:dPr>
                        <m:ctrlPr>
                          <a:rPr lang="zh-CN" altLang="zh-CN" sz="1800" i="1">
                            <a:latin typeface="Cambria Math"/>
                          </a:rPr>
                        </m:ctrlPr>
                      </m:dPr>
                      <m:e>
                        <m:r>
                          <a:rPr lang="en-US" altLang="zh-CN" sz="1800" i="1">
                            <a:latin typeface="Cambria Math"/>
                          </a:rPr>
                          <m:t>𝑡</m:t>
                        </m:r>
                        <m:r>
                          <a:rPr lang="en-US" altLang="zh-CN" sz="1800" i="1">
                            <a:latin typeface="Cambria Math"/>
                          </a:rPr>
                          <m:t>−2006</m:t>
                        </m:r>
                      </m:e>
                    </m:d>
                  </m:oMath>
                </a14:m>
                <a:endParaRPr lang="zh-CN" altLang="zh-CN" sz="1800" dirty="0"/>
              </a:p>
              <a:p>
                <a:r>
                  <a:rPr lang="zh-CN" altLang="zh-CN" sz="1800" dirty="0"/>
                  <a:t>那么它的响应为</a:t>
                </a:r>
              </a:p>
              <a:p>
                <a14:m>
                  <m:oMath xmlns:m="http://schemas.openxmlformats.org/officeDocument/2006/math">
                    <m:sSub>
                      <m:sSubPr>
                        <m:ctrlPr>
                          <a:rPr lang="zh-CN" altLang="zh-CN" sz="1800" i="1">
                            <a:latin typeface="Cambria Math"/>
                          </a:rPr>
                        </m:ctrlPr>
                      </m:sSubPr>
                      <m:e>
                        <m:r>
                          <a:rPr lang="en-US" altLang="zh-CN" sz="1800" i="1">
                            <a:latin typeface="Cambria Math"/>
                          </a:rPr>
                          <m:t>h</m:t>
                        </m:r>
                      </m:e>
                      <m:sub>
                        <m:r>
                          <a:rPr lang="en-US" altLang="zh-CN" sz="1800" i="1">
                            <a:latin typeface="Cambria Math"/>
                          </a:rPr>
                          <m:t>𝑚</m:t>
                        </m:r>
                      </m:sub>
                    </m:sSub>
                    <m:r>
                      <a:rPr lang="en-US" altLang="zh-CN" sz="1800" i="1">
                        <a:latin typeface="Cambria Math"/>
                      </a:rPr>
                      <m:t>=</m:t>
                    </m:r>
                    <m:sSub>
                      <m:sSubPr>
                        <m:ctrlPr>
                          <a:rPr lang="zh-CN" altLang="zh-CN" sz="1800" i="1">
                            <a:latin typeface="Cambria Math"/>
                          </a:rPr>
                        </m:ctrlPr>
                      </m:sSubPr>
                      <m:e>
                        <m:r>
                          <a:rPr lang="en-US" altLang="zh-CN" sz="1800" i="1">
                            <a:latin typeface="Cambria Math"/>
                          </a:rPr>
                          <m:t>h</m:t>
                        </m:r>
                      </m:e>
                      <m:sub>
                        <m:r>
                          <a:rPr lang="en-US" altLang="zh-CN" sz="1800" i="1">
                            <a:latin typeface="Cambria Math"/>
                          </a:rPr>
                          <m:t>𝑚</m:t>
                        </m:r>
                        <m:r>
                          <a:rPr lang="zh-CN" altLang="zh-CN" sz="1800">
                            <a:latin typeface="Cambria Math"/>
                          </a:rPr>
                          <m:t>，</m:t>
                        </m:r>
                        <m:r>
                          <a:rPr lang="en-US" altLang="zh-CN" sz="1800">
                            <a:latin typeface="Cambria Math"/>
                          </a:rPr>
                          <m:t>1979</m:t>
                        </m:r>
                      </m:sub>
                    </m:sSub>
                    <m:r>
                      <a:rPr lang="en-US" altLang="zh-CN" sz="1800" i="1">
                        <a:latin typeface="Cambria Math"/>
                      </a:rPr>
                      <m:t>𝜀</m:t>
                    </m:r>
                    <m:d>
                      <m:dPr>
                        <m:ctrlPr>
                          <a:rPr lang="zh-CN" altLang="zh-CN" sz="1800" i="1">
                            <a:latin typeface="Cambria Math"/>
                          </a:rPr>
                        </m:ctrlPr>
                      </m:dPr>
                      <m:e>
                        <m:r>
                          <a:rPr lang="en-US" altLang="zh-CN" sz="1800" i="1">
                            <a:latin typeface="Cambria Math"/>
                          </a:rPr>
                          <m:t>𝑡</m:t>
                        </m:r>
                        <m:r>
                          <a:rPr lang="en-US" altLang="zh-CN" sz="1800" i="1">
                            <a:latin typeface="Cambria Math"/>
                          </a:rPr>
                          <m:t>−1979</m:t>
                        </m:r>
                      </m:e>
                    </m:d>
                    <m:r>
                      <a:rPr lang="en-US" altLang="zh-CN" sz="1800" i="1">
                        <a:latin typeface="Cambria Math"/>
                      </a:rPr>
                      <m:t>+</m:t>
                    </m:r>
                    <m:sSub>
                      <m:sSubPr>
                        <m:ctrlPr>
                          <a:rPr lang="zh-CN" altLang="zh-CN" sz="1800" i="1">
                            <a:latin typeface="Cambria Math"/>
                          </a:rPr>
                        </m:ctrlPr>
                      </m:sSubPr>
                      <m:e>
                        <m:r>
                          <a:rPr lang="en-US" altLang="zh-CN" sz="1800" i="1">
                            <a:latin typeface="Cambria Math"/>
                          </a:rPr>
                          <m:t>h</m:t>
                        </m:r>
                      </m:e>
                      <m:sub>
                        <m:r>
                          <a:rPr lang="en-US" altLang="zh-CN" sz="1800" i="1">
                            <a:latin typeface="Cambria Math"/>
                          </a:rPr>
                          <m:t>𝑚</m:t>
                        </m:r>
                        <m:r>
                          <a:rPr lang="zh-CN" altLang="zh-CN" sz="1800">
                            <a:latin typeface="Cambria Math"/>
                          </a:rPr>
                          <m:t>，</m:t>
                        </m:r>
                        <m:r>
                          <a:rPr lang="en-US" altLang="zh-CN" sz="1800">
                            <a:latin typeface="Cambria Math"/>
                          </a:rPr>
                          <m:t>199</m:t>
                        </m:r>
                        <m:r>
                          <a:rPr lang="en-US" altLang="zh-CN" sz="1800" i="1">
                            <a:latin typeface="Cambria Math"/>
                          </a:rPr>
                          <m:t>2</m:t>
                        </m:r>
                      </m:sub>
                    </m:sSub>
                    <m:r>
                      <a:rPr lang="en-US" altLang="zh-CN" sz="1800" i="1">
                        <a:latin typeface="Cambria Math"/>
                      </a:rPr>
                      <m:t>𝜀</m:t>
                    </m:r>
                    <m:d>
                      <m:dPr>
                        <m:ctrlPr>
                          <a:rPr lang="zh-CN" altLang="zh-CN" sz="1800" i="1">
                            <a:latin typeface="Cambria Math"/>
                          </a:rPr>
                        </m:ctrlPr>
                      </m:dPr>
                      <m:e>
                        <m:r>
                          <a:rPr lang="en-US" altLang="zh-CN" sz="1800" i="1">
                            <a:latin typeface="Cambria Math"/>
                          </a:rPr>
                          <m:t>𝑡</m:t>
                        </m:r>
                        <m:r>
                          <a:rPr lang="en-US" altLang="zh-CN" sz="1800" i="1">
                            <a:latin typeface="Cambria Math"/>
                          </a:rPr>
                          <m:t>−1992</m:t>
                        </m:r>
                      </m:e>
                    </m:d>
                    <m:r>
                      <a:rPr lang="en-US" altLang="zh-CN" sz="1800" i="1">
                        <a:latin typeface="Cambria Math"/>
                      </a:rPr>
                      <m:t>+</m:t>
                    </m:r>
                    <m:sSub>
                      <m:sSubPr>
                        <m:ctrlPr>
                          <a:rPr lang="zh-CN" altLang="zh-CN" sz="1800" i="1">
                            <a:latin typeface="Cambria Math"/>
                          </a:rPr>
                        </m:ctrlPr>
                      </m:sSubPr>
                      <m:e>
                        <m:r>
                          <a:rPr lang="en-US" altLang="zh-CN" sz="1800" i="1">
                            <a:latin typeface="Cambria Math"/>
                          </a:rPr>
                          <m:t>h</m:t>
                        </m:r>
                      </m:e>
                      <m:sub>
                        <m:r>
                          <a:rPr lang="en-US" altLang="zh-CN" sz="1800" i="1">
                            <a:latin typeface="Cambria Math"/>
                          </a:rPr>
                          <m:t>𝑚</m:t>
                        </m:r>
                        <m:r>
                          <a:rPr lang="zh-CN" altLang="zh-CN" sz="1800">
                            <a:latin typeface="Cambria Math"/>
                          </a:rPr>
                          <m:t>，</m:t>
                        </m:r>
                        <m:r>
                          <a:rPr lang="en-US" altLang="zh-CN" sz="1800" i="1">
                            <a:latin typeface="Cambria Math"/>
                          </a:rPr>
                          <m:t>2006</m:t>
                        </m:r>
                      </m:sub>
                    </m:sSub>
                    <m:r>
                      <a:rPr lang="en-US" altLang="zh-CN" sz="1800" i="1">
                        <a:latin typeface="Cambria Math"/>
                      </a:rPr>
                      <m:t>𝜀</m:t>
                    </m:r>
                    <m:d>
                      <m:dPr>
                        <m:ctrlPr>
                          <a:rPr lang="zh-CN" altLang="zh-CN" sz="1800" i="1">
                            <a:latin typeface="Cambria Math"/>
                          </a:rPr>
                        </m:ctrlPr>
                      </m:dPr>
                      <m:e>
                        <m:r>
                          <a:rPr lang="en-US" altLang="zh-CN" sz="1800" i="1">
                            <a:latin typeface="Cambria Math"/>
                          </a:rPr>
                          <m:t>𝑡</m:t>
                        </m:r>
                        <m:r>
                          <a:rPr lang="en-US" altLang="zh-CN" sz="1800" i="1">
                            <a:latin typeface="Cambria Math"/>
                          </a:rPr>
                          <m:t>−2006</m:t>
                        </m:r>
                      </m:e>
                    </m:d>
                  </m:oMath>
                </a14:m>
                <a:endParaRPr lang="en-US" altLang="zh-CN" sz="1800" dirty="0" smtClean="0"/>
              </a:p>
              <a:p>
                <a:endParaRPr lang="en-US" altLang="zh-CN" sz="1800" dirty="0" smtClean="0"/>
              </a:p>
              <a:p>
                <a:endParaRPr lang="en-US" altLang="zh-CN" sz="1800" dirty="0"/>
              </a:p>
              <a:p>
                <a:endParaRPr lang="en-US" altLang="zh-CN" sz="1800" dirty="0" smtClean="0"/>
              </a:p>
              <a:p>
                <a:endParaRPr lang="en-US" altLang="zh-CN" sz="1800" dirty="0"/>
              </a:p>
              <a:p>
                <a:endParaRPr lang="en-US" altLang="zh-CN" sz="1800" dirty="0" smtClean="0"/>
              </a:p>
              <a:p>
                <a:endParaRPr lang="en-US" altLang="zh-CN" sz="1800" dirty="0"/>
              </a:p>
              <a:p>
                <a:endParaRPr lang="en-US" altLang="zh-CN" sz="1800" dirty="0" smtClean="0"/>
              </a:p>
              <a:p>
                <a:r>
                  <a:rPr lang="zh-CN" altLang="zh-CN" sz="1800" dirty="0" smtClean="0"/>
                  <a:t>表达式</a:t>
                </a:r>
                <a:r>
                  <a:rPr lang="zh-CN" altLang="zh-CN" sz="1800" dirty="0"/>
                  <a:t>为</a:t>
                </a:r>
                <a14:m>
                  <m:oMath xmlns:m="http://schemas.openxmlformats.org/officeDocument/2006/math">
                    <m:sSub>
                      <m:sSubPr>
                        <m:ctrlPr>
                          <a:rPr lang="zh-CN" altLang="zh-CN" sz="1800" i="1">
                            <a:latin typeface="Cambria Math"/>
                          </a:rPr>
                        </m:ctrlPr>
                      </m:sSubPr>
                      <m:e>
                        <m:r>
                          <a:rPr lang="en-US" altLang="zh-CN" sz="1800" i="1">
                            <a:latin typeface="Cambria Math"/>
                          </a:rPr>
                          <m:t>h</m:t>
                        </m:r>
                      </m:e>
                      <m:sub>
                        <m:r>
                          <a:rPr lang="en-US" altLang="zh-CN" sz="1800" i="1">
                            <a:latin typeface="Cambria Math"/>
                          </a:rPr>
                          <m:t>𝑚</m:t>
                        </m:r>
                        <m:r>
                          <a:rPr lang="zh-CN" altLang="zh-CN" sz="1800">
                            <a:latin typeface="Cambria Math"/>
                          </a:rPr>
                          <m:t>，</m:t>
                        </m:r>
                        <m:r>
                          <a:rPr lang="en-US" altLang="zh-CN" sz="1800" i="1">
                            <a:latin typeface="Cambria Math"/>
                          </a:rPr>
                          <m:t>1979</m:t>
                        </m:r>
                      </m:sub>
                    </m:sSub>
                    <m:r>
                      <a:rPr lang="en-US" altLang="zh-CN" sz="1800" i="1">
                        <a:latin typeface="Cambria Math"/>
                      </a:rPr>
                      <m:t>=</m:t>
                    </m:r>
                    <m:f>
                      <m:fPr>
                        <m:ctrlPr>
                          <a:rPr lang="zh-CN" altLang="zh-CN" sz="1800" i="1">
                            <a:latin typeface="Cambria Math"/>
                          </a:rPr>
                        </m:ctrlPr>
                      </m:fPr>
                      <m:num>
                        <m:r>
                          <a:rPr lang="en-US" altLang="zh-CN" sz="1800" i="1">
                            <a:latin typeface="Cambria Math"/>
                          </a:rPr>
                          <m:t>251.7137</m:t>
                        </m:r>
                      </m:num>
                      <m:den>
                        <m:r>
                          <a:rPr lang="en-US" altLang="zh-CN" sz="1800" i="1">
                            <a:latin typeface="Cambria Math"/>
                          </a:rPr>
                          <m:t>1+115.3632∗</m:t>
                        </m:r>
                        <m:sSup>
                          <m:sSupPr>
                            <m:ctrlPr>
                              <a:rPr lang="zh-CN" altLang="zh-CN" sz="1800" i="1">
                                <a:latin typeface="Cambria Math"/>
                              </a:rPr>
                            </m:ctrlPr>
                          </m:sSupPr>
                          <m:e>
                            <m:r>
                              <a:rPr lang="en-US" altLang="zh-CN" sz="1800" i="1">
                                <a:latin typeface="Cambria Math"/>
                              </a:rPr>
                              <m:t>𝑒</m:t>
                            </m:r>
                          </m:e>
                          <m:sup>
                            <m:r>
                              <a:rPr lang="en-US" altLang="zh-CN" sz="1800" i="1">
                                <a:latin typeface="Cambria Math"/>
                              </a:rPr>
                              <m:t>−0.3760(</m:t>
                            </m:r>
                            <m:r>
                              <a:rPr lang="en-US" altLang="zh-CN" sz="1800" i="1">
                                <a:latin typeface="Cambria Math"/>
                              </a:rPr>
                              <m:t>𝑡</m:t>
                            </m:r>
                            <m:r>
                              <a:rPr lang="en-US" altLang="zh-CN" sz="1800" i="1">
                                <a:latin typeface="Cambria Math"/>
                              </a:rPr>
                              <m:t>−1979)</m:t>
                            </m:r>
                          </m:sup>
                        </m:sSup>
                      </m:den>
                    </m:f>
                  </m:oMath>
                </a14:m>
                <a:endParaRPr lang="zh-CN" altLang="zh-CN" sz="1800" dirty="0"/>
              </a:p>
              <a:p>
                <a:endParaRPr lang="zh-CN" altLang="zh-CN" sz="1800" dirty="0"/>
              </a:p>
              <a:p>
                <a:endParaRPr lang="zh-CN" altLang="en-US" sz="1800"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rotWithShape="1">
                <a:blip r:embed="rId2" cstate="print"/>
                <a:stretch>
                  <a:fillRect l="-444" t="-943"/>
                </a:stretch>
              </a:blipFill>
            </p:spPr>
            <p:txBody>
              <a:bodyPr/>
              <a:lstStyle/>
              <a:p>
                <a:r>
                  <a:rPr lang="zh-CN" altLang="en-US">
                    <a:noFill/>
                  </a:rPr>
                  <a:t> </a:t>
                </a:r>
              </a:p>
            </p:txBody>
          </p:sp>
        </mc:Fallback>
      </mc:AlternateContent>
      <p:pic>
        <p:nvPicPr>
          <p:cNvPr id="4" name="图片 3"/>
          <p:cNvPicPr/>
          <p:nvPr/>
        </p:nvPicPr>
        <p:blipFill>
          <a:blip r:embed="rId3" cstate="print">
            <a:extLst>
              <a:ext uri="{28A0092B-C50C-407E-A947-70E740481C1C}">
                <a14:useLocalDpi xmlns:a14="http://schemas.microsoft.com/office/drawing/2010/main" val="0"/>
              </a:ext>
            </a:extLst>
          </a:blip>
          <a:stretch>
            <a:fillRect/>
          </a:stretch>
        </p:blipFill>
        <p:spPr>
          <a:xfrm>
            <a:off x="3148011" y="3284984"/>
            <a:ext cx="2847975" cy="2131695"/>
          </a:xfrm>
          <a:prstGeom prst="rect">
            <a:avLst/>
          </a:prstGeom>
        </p:spPr>
      </p:pic>
    </p:spTree>
    <p:extLst>
      <p:ext uri="{BB962C8B-B14F-4D97-AF65-F5344CB8AC3E}">
        <p14:creationId xmlns:p14="http://schemas.microsoft.com/office/powerpoint/2010/main" val="41174795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Effect transition="in" filter="fade">
                                      <p:cBhvr>
                                        <p:cTn id="20" dur="1000"/>
                                        <p:tgtEl>
                                          <p:spTgt spid="3">
                                            <p:txEl>
                                              <p:pRg st="1" end="1"/>
                                            </p:txEl>
                                          </p:spTgt>
                                        </p:tgtEl>
                                      </p:cBhvr>
                                    </p:animEffect>
                                    <p:anim calcmode="lin" valueType="num">
                                      <p:cBhvr>
                                        <p:cTn id="21"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2"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Effect transition="in" filter="fade">
                                      <p:cBhvr>
                                        <p:cTn id="27" dur="1000"/>
                                        <p:tgtEl>
                                          <p:spTgt spid="3">
                                            <p:txEl>
                                              <p:pRg st="2" end="2"/>
                                            </p:txEl>
                                          </p:spTgt>
                                        </p:tgtEl>
                                      </p:cBhvr>
                                    </p:animEffect>
                                    <p:anim calcmode="lin" valueType="num">
                                      <p:cBhvr>
                                        <p:cTn id="2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3">
                                            <p:txEl>
                                              <p:pRg st="3" end="3"/>
                                            </p:txEl>
                                          </p:spTgt>
                                        </p:tgtEl>
                                        <p:attrNameLst>
                                          <p:attrName>style.visibility</p:attrName>
                                        </p:attrNameLst>
                                      </p:cBhvr>
                                      <p:to>
                                        <p:strVal val="visible"/>
                                      </p:to>
                                    </p:set>
                                    <p:animEffect transition="in" filter="fade">
                                      <p:cBhvr>
                                        <p:cTn id="34" dur="1000"/>
                                        <p:tgtEl>
                                          <p:spTgt spid="3">
                                            <p:txEl>
                                              <p:pRg st="3" end="3"/>
                                            </p:txEl>
                                          </p:spTgt>
                                        </p:tgtEl>
                                      </p:cBhvr>
                                    </p:animEffect>
                                    <p:anim calcmode="lin" valueType="num">
                                      <p:cBhvr>
                                        <p:cTn id="3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6"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3">
                                            <p:txEl>
                                              <p:pRg st="11" end="11"/>
                                            </p:txEl>
                                          </p:spTgt>
                                        </p:tgtEl>
                                        <p:attrNameLst>
                                          <p:attrName>style.visibility</p:attrName>
                                        </p:attrNameLst>
                                      </p:cBhvr>
                                      <p:to>
                                        <p:strVal val="visible"/>
                                      </p:to>
                                    </p:set>
                                    <p:animEffect transition="in" filter="fade">
                                      <p:cBhvr>
                                        <p:cTn id="41" dur="1000"/>
                                        <p:tgtEl>
                                          <p:spTgt spid="3">
                                            <p:txEl>
                                              <p:pRg st="11" end="11"/>
                                            </p:txEl>
                                          </p:spTgt>
                                        </p:tgtEl>
                                      </p:cBhvr>
                                    </p:animEffect>
                                    <p:anim calcmode="lin" valueType="num">
                                      <p:cBhvr>
                                        <p:cTn id="42" dur="1000" fill="hold"/>
                                        <p:tgtEl>
                                          <p:spTgt spid="3">
                                            <p:txEl>
                                              <p:pRg st="11" end="11"/>
                                            </p:txEl>
                                          </p:spTgt>
                                        </p:tgtEl>
                                        <p:attrNameLst>
                                          <p:attrName>ppt_x</p:attrName>
                                        </p:attrNameLst>
                                      </p:cBhvr>
                                      <p:tavLst>
                                        <p:tav tm="0">
                                          <p:val>
                                            <p:strVal val="#ppt_x"/>
                                          </p:val>
                                        </p:tav>
                                        <p:tav tm="100000">
                                          <p:val>
                                            <p:strVal val="#ppt_x"/>
                                          </p:val>
                                        </p:tav>
                                      </p:tavLst>
                                    </p:anim>
                                    <p:anim calcmode="lin" valueType="num">
                                      <p:cBhvr>
                                        <p:cTn id="43" dur="1000" fill="hold"/>
                                        <p:tgtEl>
                                          <p:spTgt spid="3">
                                            <p:txEl>
                                              <p:pRg st="11" end="11"/>
                                            </p:txEl>
                                          </p:spTgt>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nodeType="click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fade">
                                      <p:cBhvr>
                                        <p:cTn id="48" dur="1000"/>
                                        <p:tgtEl>
                                          <p:spTgt spid="4"/>
                                        </p:tgtEl>
                                      </p:cBhvr>
                                    </p:animEffect>
                                    <p:anim calcmode="lin" valueType="num">
                                      <p:cBhvr>
                                        <p:cTn id="49" dur="1000" fill="hold"/>
                                        <p:tgtEl>
                                          <p:spTgt spid="4"/>
                                        </p:tgtEl>
                                        <p:attrNameLst>
                                          <p:attrName>ppt_x</p:attrName>
                                        </p:attrNameLst>
                                      </p:cBhvr>
                                      <p:tavLst>
                                        <p:tav tm="0">
                                          <p:val>
                                            <p:strVal val="#ppt_x"/>
                                          </p:val>
                                        </p:tav>
                                        <p:tav tm="100000">
                                          <p:val>
                                            <p:strVal val="#ppt_x"/>
                                          </p:val>
                                        </p:tav>
                                      </p:tavLst>
                                    </p:anim>
                                    <p:anim calcmode="lin" valueType="num">
                                      <p:cBhvr>
                                        <p:cTn id="50"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分段激励的求解</a:t>
            </a:r>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lstStyle/>
              <a:p>
                <a:endParaRPr lang="en-US" altLang="zh-CN" sz="1800" dirty="0" smtClean="0"/>
              </a:p>
              <a:p>
                <a:endParaRPr lang="en-US" altLang="zh-CN" sz="1800" dirty="0"/>
              </a:p>
              <a:p>
                <a:endParaRPr lang="en-US" altLang="zh-CN" sz="1800" dirty="0" smtClean="0"/>
              </a:p>
              <a:p>
                <a:endParaRPr lang="en-US" altLang="zh-CN" sz="1800" dirty="0"/>
              </a:p>
              <a:p>
                <a:endParaRPr lang="en-US" altLang="zh-CN" sz="1800" dirty="0" smtClean="0"/>
              </a:p>
              <a:p>
                <a:endParaRPr lang="en-US" altLang="zh-CN" sz="1800" dirty="0" smtClean="0"/>
              </a:p>
              <a:p>
                <a:endParaRPr lang="en-US" altLang="zh-CN" sz="1600" dirty="0" smtClean="0"/>
              </a:p>
              <a:p>
                <a:endParaRPr lang="en-US" altLang="zh-CN" sz="1600" dirty="0"/>
              </a:p>
              <a:p>
                <a:endParaRPr lang="en-US" altLang="zh-CN" sz="1600" dirty="0" smtClean="0"/>
              </a:p>
              <a:p>
                <a:endParaRPr lang="en-US" altLang="zh-CN" sz="1600" dirty="0"/>
              </a:p>
              <a:p>
                <a:endParaRPr lang="en-US" altLang="zh-CN" sz="1600" dirty="0" smtClean="0"/>
              </a:p>
              <a:p>
                <a:endParaRPr lang="en-US" altLang="zh-CN" sz="1600" dirty="0"/>
              </a:p>
              <a:p>
                <a:endParaRPr lang="en-US" altLang="zh-CN" sz="1600" dirty="0" smtClean="0"/>
              </a:p>
              <a:p>
                <a:r>
                  <a:rPr lang="zh-CN" altLang="zh-CN" sz="1600" dirty="0" smtClean="0"/>
                  <a:t>表达式为</a:t>
                </a:r>
                <a14:m>
                  <m:oMath xmlns:m="http://schemas.openxmlformats.org/officeDocument/2006/math">
                    <m:sSub>
                      <m:sSubPr>
                        <m:ctrlPr>
                          <a:rPr lang="zh-CN" altLang="zh-CN" sz="1600" i="1">
                            <a:latin typeface="Cambria Math"/>
                          </a:rPr>
                        </m:ctrlPr>
                      </m:sSubPr>
                      <m:e>
                        <m:r>
                          <a:rPr lang="en-US" altLang="zh-CN" sz="1600" i="1">
                            <a:latin typeface="Cambria Math"/>
                          </a:rPr>
                          <m:t>h</m:t>
                        </m:r>
                      </m:e>
                      <m:sub>
                        <m:r>
                          <a:rPr lang="en-US" altLang="zh-CN" sz="1600" i="1">
                            <a:latin typeface="Cambria Math"/>
                          </a:rPr>
                          <m:t>𝑚</m:t>
                        </m:r>
                        <m:r>
                          <a:rPr lang="zh-CN" altLang="zh-CN" sz="1600">
                            <a:latin typeface="Cambria Math"/>
                          </a:rPr>
                          <m:t>，</m:t>
                        </m:r>
                        <m:r>
                          <a:rPr lang="en-US" altLang="zh-CN" sz="1600">
                            <a:latin typeface="Cambria Math"/>
                          </a:rPr>
                          <m:t>199</m:t>
                        </m:r>
                        <m:r>
                          <a:rPr lang="en-US" altLang="zh-CN" sz="1600" i="1">
                            <a:latin typeface="Cambria Math"/>
                          </a:rPr>
                          <m:t>2</m:t>
                        </m:r>
                      </m:sub>
                    </m:sSub>
                    <m:r>
                      <a:rPr lang="en-US" altLang="zh-CN" sz="1600" i="1">
                        <a:latin typeface="Cambria Math"/>
                      </a:rPr>
                      <m:t>=</m:t>
                    </m:r>
                    <m:f>
                      <m:fPr>
                        <m:ctrlPr>
                          <a:rPr lang="zh-CN" altLang="zh-CN" sz="1600" i="1">
                            <a:latin typeface="Cambria Math"/>
                          </a:rPr>
                        </m:ctrlPr>
                      </m:fPr>
                      <m:num>
                        <m:r>
                          <a:rPr lang="en-US" altLang="zh-CN" sz="1600" i="1">
                            <a:latin typeface="Cambria Math"/>
                          </a:rPr>
                          <m:t>418.8108</m:t>
                        </m:r>
                      </m:num>
                      <m:den>
                        <m:r>
                          <a:rPr lang="en-US" altLang="zh-CN" sz="1600" i="1">
                            <a:latin typeface="Cambria Math"/>
                          </a:rPr>
                          <m:t>1+10.5377∗</m:t>
                        </m:r>
                        <m:sSup>
                          <m:sSupPr>
                            <m:ctrlPr>
                              <a:rPr lang="zh-CN" altLang="zh-CN" sz="1600" i="1">
                                <a:latin typeface="Cambria Math"/>
                              </a:rPr>
                            </m:ctrlPr>
                          </m:sSupPr>
                          <m:e>
                            <m:r>
                              <a:rPr lang="en-US" altLang="zh-CN" sz="1600" i="1">
                                <a:latin typeface="Cambria Math"/>
                              </a:rPr>
                              <m:t>𝑒</m:t>
                            </m:r>
                          </m:e>
                          <m:sup>
                            <m:r>
                              <a:rPr lang="en-US" altLang="zh-CN" sz="1600" i="1">
                                <a:latin typeface="Cambria Math"/>
                              </a:rPr>
                              <m:t>−0.3800(</m:t>
                            </m:r>
                            <m:r>
                              <a:rPr lang="en-US" altLang="zh-CN" sz="1600" i="1">
                                <a:latin typeface="Cambria Math"/>
                              </a:rPr>
                              <m:t>𝑡</m:t>
                            </m:r>
                            <m:r>
                              <a:rPr lang="en-US" altLang="zh-CN" sz="1600" i="1">
                                <a:latin typeface="Cambria Math"/>
                              </a:rPr>
                              <m:t>−1992)</m:t>
                            </m:r>
                          </m:sup>
                        </m:sSup>
                      </m:den>
                    </m:f>
                    <m:r>
                      <a:rPr lang="en-US" altLang="zh-CN" sz="1600" b="0" i="0" smtClean="0">
                        <a:latin typeface="Cambria Math"/>
                      </a:rPr>
                      <m:t>  </m:t>
                    </m:r>
                  </m:oMath>
                </a14:m>
                <a:r>
                  <a:rPr lang="zh-CN" altLang="zh-CN" sz="1600" dirty="0"/>
                  <a:t>表达式为</a:t>
                </a:r>
                <a14:m>
                  <m:oMath xmlns:m="http://schemas.openxmlformats.org/officeDocument/2006/math">
                    <m:sSub>
                      <m:sSubPr>
                        <m:ctrlPr>
                          <a:rPr lang="zh-CN" altLang="zh-CN" sz="1600" i="1">
                            <a:latin typeface="Cambria Math"/>
                          </a:rPr>
                        </m:ctrlPr>
                      </m:sSubPr>
                      <m:e>
                        <m:r>
                          <a:rPr lang="en-US" altLang="zh-CN" sz="1600" i="1">
                            <a:latin typeface="Cambria Math"/>
                          </a:rPr>
                          <m:t>h</m:t>
                        </m:r>
                      </m:e>
                      <m:sub>
                        <m:r>
                          <a:rPr lang="en-US" altLang="zh-CN" sz="1600" i="1">
                            <a:latin typeface="Cambria Math"/>
                          </a:rPr>
                          <m:t>𝑚</m:t>
                        </m:r>
                        <m:r>
                          <a:rPr lang="en-US" altLang="zh-CN" sz="1600">
                            <a:latin typeface="Cambria Math"/>
                          </a:rPr>
                          <m:t>,2006</m:t>
                        </m:r>
                      </m:sub>
                    </m:sSub>
                    <m:r>
                      <a:rPr lang="en-US" altLang="zh-CN" sz="1600" i="1">
                        <a:latin typeface="Cambria Math"/>
                      </a:rPr>
                      <m:t>=</m:t>
                    </m:r>
                    <m:f>
                      <m:fPr>
                        <m:ctrlPr>
                          <a:rPr lang="zh-CN" altLang="zh-CN" sz="1600" i="1">
                            <a:latin typeface="Cambria Math"/>
                          </a:rPr>
                        </m:ctrlPr>
                      </m:fPr>
                      <m:num>
                        <m:r>
                          <a:rPr lang="en-US" altLang="zh-CN" sz="1600" i="1">
                            <a:latin typeface="Cambria Math"/>
                          </a:rPr>
                          <m:t>200.2386</m:t>
                        </m:r>
                      </m:num>
                      <m:den>
                        <m:r>
                          <a:rPr lang="en-US" altLang="zh-CN" sz="1600" i="1">
                            <a:latin typeface="Cambria Math"/>
                          </a:rPr>
                          <m:t>1+11.4540∗</m:t>
                        </m:r>
                        <m:sSup>
                          <m:sSupPr>
                            <m:ctrlPr>
                              <a:rPr lang="zh-CN" altLang="zh-CN" sz="1600" i="1">
                                <a:latin typeface="Cambria Math"/>
                              </a:rPr>
                            </m:ctrlPr>
                          </m:sSupPr>
                          <m:e>
                            <m:r>
                              <a:rPr lang="en-US" altLang="zh-CN" sz="1600" i="1">
                                <a:latin typeface="Cambria Math"/>
                              </a:rPr>
                              <m:t>𝑒</m:t>
                            </m:r>
                          </m:e>
                          <m:sup>
                            <m:r>
                              <a:rPr lang="en-US" altLang="zh-CN" sz="1600" i="1">
                                <a:latin typeface="Cambria Math"/>
                              </a:rPr>
                              <m:t>−0.5678(</m:t>
                            </m:r>
                            <m:r>
                              <a:rPr lang="en-US" altLang="zh-CN" sz="1600" i="1">
                                <a:latin typeface="Cambria Math"/>
                              </a:rPr>
                              <m:t>𝑡</m:t>
                            </m:r>
                            <m:r>
                              <a:rPr lang="en-US" altLang="zh-CN" sz="1600" i="1">
                                <a:latin typeface="Cambria Math"/>
                              </a:rPr>
                              <m:t>−2006)</m:t>
                            </m:r>
                          </m:sup>
                        </m:sSup>
                      </m:den>
                    </m:f>
                  </m:oMath>
                </a14:m>
                <a:r>
                  <a:rPr lang="en-US" altLang="zh-CN" sz="1600" dirty="0"/>
                  <a:t> </a:t>
                </a:r>
                <a:endParaRPr lang="zh-CN" altLang="en-US" sz="1600"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rotWithShape="1">
                <a:blip r:embed="rId2" cstate="print"/>
                <a:stretch>
                  <a:fillRect l="-222"/>
                </a:stretch>
              </a:blipFill>
            </p:spPr>
            <p:txBody>
              <a:bodyPr/>
              <a:lstStyle/>
              <a:p>
                <a:r>
                  <a:rPr lang="zh-CN" altLang="en-US">
                    <a:noFill/>
                  </a:rPr>
                  <a:t> </a:t>
                </a:r>
              </a:p>
            </p:txBody>
          </p:sp>
        </mc:Fallback>
      </mc:AlternateContent>
      <p:pic>
        <p:nvPicPr>
          <p:cNvPr id="4" name="图片 3"/>
          <p:cNvPicPr/>
          <p:nvPr/>
        </p:nvPicPr>
        <p:blipFill>
          <a:blip r:embed="rId3" cstate="print">
            <a:extLst>
              <a:ext uri="{28A0092B-C50C-407E-A947-70E740481C1C}">
                <a14:useLocalDpi xmlns:a14="http://schemas.microsoft.com/office/drawing/2010/main" val="0"/>
              </a:ext>
            </a:extLst>
          </a:blip>
          <a:stretch>
            <a:fillRect/>
          </a:stretch>
        </p:blipFill>
        <p:spPr>
          <a:xfrm>
            <a:off x="303759" y="1830829"/>
            <a:ext cx="4268242" cy="3195232"/>
          </a:xfrm>
          <a:prstGeom prst="rect">
            <a:avLst/>
          </a:prstGeom>
        </p:spPr>
      </p:pic>
      <p:pic>
        <p:nvPicPr>
          <p:cNvPr id="5" name="图片 4"/>
          <p:cNvPicPr/>
          <p:nvPr/>
        </p:nvPicPr>
        <p:blipFill>
          <a:blip r:embed="rId4" cstate="print">
            <a:extLst>
              <a:ext uri="{28A0092B-C50C-407E-A947-70E740481C1C}">
                <a14:useLocalDpi xmlns:a14="http://schemas.microsoft.com/office/drawing/2010/main" val="0"/>
              </a:ext>
            </a:extLst>
          </a:blip>
          <a:stretch>
            <a:fillRect/>
          </a:stretch>
        </p:blipFill>
        <p:spPr>
          <a:xfrm>
            <a:off x="4427984" y="1798167"/>
            <a:ext cx="4230528" cy="3166886"/>
          </a:xfrm>
          <a:prstGeom prst="rect">
            <a:avLst/>
          </a:prstGeom>
        </p:spPr>
      </p:pic>
    </p:spTree>
    <p:extLst>
      <p:ext uri="{BB962C8B-B14F-4D97-AF65-F5344CB8AC3E}">
        <p14:creationId xmlns:p14="http://schemas.microsoft.com/office/powerpoint/2010/main" val="16402036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13" end="13"/>
                                            </p:txEl>
                                          </p:spTgt>
                                        </p:tgtEl>
                                        <p:attrNameLst>
                                          <p:attrName>style.visibility</p:attrName>
                                        </p:attrNameLst>
                                      </p:cBhvr>
                                      <p:to>
                                        <p:strVal val="visible"/>
                                      </p:to>
                                    </p:set>
                                    <p:animEffect transition="in" filter="fade">
                                      <p:cBhvr>
                                        <p:cTn id="28" dur="1000"/>
                                        <p:tgtEl>
                                          <p:spTgt spid="3">
                                            <p:txEl>
                                              <p:pRg st="13" end="13"/>
                                            </p:txEl>
                                          </p:spTgt>
                                        </p:tgtEl>
                                      </p:cBhvr>
                                    </p:animEffect>
                                    <p:anim calcmode="lin" valueType="num">
                                      <p:cBhvr>
                                        <p:cTn id="29" dur="1000" fill="hold"/>
                                        <p:tgtEl>
                                          <p:spTgt spid="3">
                                            <p:txEl>
                                              <p:pRg st="13" end="1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13" end="1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激励的叠加</a:t>
            </a:r>
            <a:endParaRPr lang="zh-CN" altLang="en-US" dirty="0"/>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lstStyle/>
              <a:p>
                <a14:m>
                  <m:oMath xmlns:m="http://schemas.openxmlformats.org/officeDocument/2006/math">
                    <m:sSub>
                      <m:sSubPr>
                        <m:ctrlPr>
                          <a:rPr lang="zh-CN" altLang="zh-CN" sz="1800" i="1">
                            <a:latin typeface="Cambria Math"/>
                          </a:rPr>
                        </m:ctrlPr>
                      </m:sSubPr>
                      <m:e>
                        <m:r>
                          <a:rPr lang="en-US" altLang="zh-CN" sz="1800" i="1">
                            <a:latin typeface="Cambria Math"/>
                          </a:rPr>
                          <m:t>h</m:t>
                        </m:r>
                      </m:e>
                      <m:sub>
                        <m:r>
                          <a:rPr lang="en-US" altLang="zh-CN" sz="1800" i="1">
                            <a:latin typeface="Cambria Math"/>
                          </a:rPr>
                          <m:t>𝑚</m:t>
                        </m:r>
                      </m:sub>
                    </m:sSub>
                    <m:r>
                      <a:rPr lang="en-US" altLang="zh-CN" sz="1800">
                        <a:latin typeface="Cambria Math"/>
                      </a:rPr>
                      <m:t>=</m:t>
                    </m:r>
                    <m:f>
                      <m:fPr>
                        <m:ctrlPr>
                          <a:rPr lang="zh-CN" altLang="zh-CN" sz="1800" i="1">
                            <a:latin typeface="Cambria Math"/>
                          </a:rPr>
                        </m:ctrlPr>
                      </m:fPr>
                      <m:num>
                        <m:r>
                          <a:rPr lang="en-US" altLang="zh-CN" sz="1800" i="1">
                            <a:latin typeface="Cambria Math"/>
                          </a:rPr>
                          <m:t>251.7137</m:t>
                        </m:r>
                      </m:num>
                      <m:den>
                        <m:r>
                          <a:rPr lang="en-US" altLang="zh-CN" sz="1800" i="1">
                            <a:latin typeface="Cambria Math"/>
                          </a:rPr>
                          <m:t>1+115.3632∗</m:t>
                        </m:r>
                        <m:sSup>
                          <m:sSupPr>
                            <m:ctrlPr>
                              <a:rPr lang="zh-CN" altLang="zh-CN" sz="1800" i="1">
                                <a:latin typeface="Cambria Math"/>
                              </a:rPr>
                            </m:ctrlPr>
                          </m:sSupPr>
                          <m:e>
                            <m:r>
                              <a:rPr lang="en-US" altLang="zh-CN" sz="1800" i="1">
                                <a:latin typeface="Cambria Math"/>
                              </a:rPr>
                              <m:t>𝑒</m:t>
                            </m:r>
                          </m:e>
                          <m:sup>
                            <m:r>
                              <a:rPr lang="en-US" altLang="zh-CN" sz="1800" i="1">
                                <a:latin typeface="Cambria Math"/>
                              </a:rPr>
                              <m:t>−0.3760(</m:t>
                            </m:r>
                            <m:r>
                              <a:rPr lang="en-US" altLang="zh-CN" sz="1800" i="1">
                                <a:latin typeface="Cambria Math"/>
                              </a:rPr>
                              <m:t>𝑡</m:t>
                            </m:r>
                            <m:r>
                              <a:rPr lang="en-US" altLang="zh-CN" sz="1800" i="1">
                                <a:latin typeface="Cambria Math"/>
                              </a:rPr>
                              <m:t>−1979)</m:t>
                            </m:r>
                          </m:sup>
                        </m:sSup>
                      </m:den>
                    </m:f>
                    <m:r>
                      <a:rPr lang="en-US" altLang="zh-CN" sz="1800" i="1">
                        <a:latin typeface="Cambria Math"/>
                      </a:rPr>
                      <m:t>𝜀</m:t>
                    </m:r>
                    <m:d>
                      <m:dPr>
                        <m:ctrlPr>
                          <a:rPr lang="zh-CN" altLang="zh-CN" sz="1800" i="1">
                            <a:latin typeface="Cambria Math"/>
                          </a:rPr>
                        </m:ctrlPr>
                      </m:dPr>
                      <m:e>
                        <m:r>
                          <a:rPr lang="en-US" altLang="zh-CN" sz="1800" i="1">
                            <a:latin typeface="Cambria Math"/>
                          </a:rPr>
                          <m:t>𝑡</m:t>
                        </m:r>
                        <m:r>
                          <a:rPr lang="en-US" altLang="zh-CN" sz="1800" i="1">
                            <a:latin typeface="Cambria Math"/>
                          </a:rPr>
                          <m:t>−1979</m:t>
                        </m:r>
                      </m:e>
                    </m:d>
                    <m:r>
                      <a:rPr lang="en-US" altLang="zh-CN" sz="1800" i="1">
                        <a:latin typeface="Cambria Math"/>
                      </a:rPr>
                      <m:t>+</m:t>
                    </m:r>
                    <m:f>
                      <m:fPr>
                        <m:ctrlPr>
                          <a:rPr lang="zh-CN" altLang="zh-CN" sz="1800" i="1">
                            <a:latin typeface="Cambria Math"/>
                          </a:rPr>
                        </m:ctrlPr>
                      </m:fPr>
                      <m:num>
                        <m:r>
                          <a:rPr lang="en-US" altLang="zh-CN" sz="1800" i="1">
                            <a:latin typeface="Cambria Math"/>
                          </a:rPr>
                          <m:t>418.8108</m:t>
                        </m:r>
                      </m:num>
                      <m:den>
                        <m:r>
                          <a:rPr lang="en-US" altLang="zh-CN" sz="1800" i="1">
                            <a:latin typeface="Cambria Math"/>
                          </a:rPr>
                          <m:t>1+10.5377∗</m:t>
                        </m:r>
                        <m:sSup>
                          <m:sSupPr>
                            <m:ctrlPr>
                              <a:rPr lang="zh-CN" altLang="zh-CN" sz="1800" i="1">
                                <a:latin typeface="Cambria Math"/>
                              </a:rPr>
                            </m:ctrlPr>
                          </m:sSupPr>
                          <m:e>
                            <m:r>
                              <a:rPr lang="en-US" altLang="zh-CN" sz="1800" i="1">
                                <a:latin typeface="Cambria Math"/>
                              </a:rPr>
                              <m:t>𝑒</m:t>
                            </m:r>
                          </m:e>
                          <m:sup>
                            <m:r>
                              <a:rPr lang="en-US" altLang="zh-CN" sz="1800" i="1">
                                <a:latin typeface="Cambria Math"/>
                              </a:rPr>
                              <m:t>−0.3800(</m:t>
                            </m:r>
                            <m:r>
                              <a:rPr lang="en-US" altLang="zh-CN" sz="1800" i="1">
                                <a:latin typeface="Cambria Math"/>
                              </a:rPr>
                              <m:t>𝑡</m:t>
                            </m:r>
                            <m:r>
                              <a:rPr lang="en-US" altLang="zh-CN" sz="1800" i="1">
                                <a:latin typeface="Cambria Math"/>
                              </a:rPr>
                              <m:t>−1992)</m:t>
                            </m:r>
                          </m:sup>
                        </m:sSup>
                      </m:den>
                    </m:f>
                    <m:r>
                      <a:rPr lang="en-US" altLang="zh-CN" sz="1800" i="1">
                        <a:latin typeface="Cambria Math"/>
                      </a:rPr>
                      <m:t>𝜀</m:t>
                    </m:r>
                    <m:d>
                      <m:dPr>
                        <m:ctrlPr>
                          <a:rPr lang="zh-CN" altLang="zh-CN" sz="1800" i="1">
                            <a:latin typeface="Cambria Math"/>
                          </a:rPr>
                        </m:ctrlPr>
                      </m:dPr>
                      <m:e>
                        <m:r>
                          <a:rPr lang="en-US" altLang="zh-CN" sz="1800" i="1">
                            <a:latin typeface="Cambria Math"/>
                          </a:rPr>
                          <m:t>𝑡</m:t>
                        </m:r>
                        <m:r>
                          <a:rPr lang="en-US" altLang="zh-CN" sz="1800" i="1">
                            <a:latin typeface="Cambria Math"/>
                          </a:rPr>
                          <m:t>−1992</m:t>
                        </m:r>
                      </m:e>
                    </m:d>
                    <m:r>
                      <a:rPr lang="en-US" altLang="zh-CN" sz="1800" i="1">
                        <a:latin typeface="Cambria Math"/>
                      </a:rPr>
                      <m:t>+</m:t>
                    </m:r>
                    <m:f>
                      <m:fPr>
                        <m:ctrlPr>
                          <a:rPr lang="zh-CN" altLang="zh-CN" sz="1800" i="1">
                            <a:latin typeface="Cambria Math"/>
                          </a:rPr>
                        </m:ctrlPr>
                      </m:fPr>
                      <m:num>
                        <m:r>
                          <a:rPr lang="en-US" altLang="zh-CN" sz="1800" i="1">
                            <a:latin typeface="Cambria Math"/>
                          </a:rPr>
                          <m:t>200.2386</m:t>
                        </m:r>
                      </m:num>
                      <m:den>
                        <m:r>
                          <a:rPr lang="en-US" altLang="zh-CN" sz="1800" i="1">
                            <a:latin typeface="Cambria Math"/>
                          </a:rPr>
                          <m:t>1+11.4540∗</m:t>
                        </m:r>
                        <m:sSup>
                          <m:sSupPr>
                            <m:ctrlPr>
                              <a:rPr lang="zh-CN" altLang="zh-CN" sz="1800" i="1">
                                <a:latin typeface="Cambria Math"/>
                              </a:rPr>
                            </m:ctrlPr>
                          </m:sSupPr>
                          <m:e>
                            <m:r>
                              <a:rPr lang="en-US" altLang="zh-CN" sz="1800" i="1">
                                <a:latin typeface="Cambria Math"/>
                              </a:rPr>
                              <m:t>𝑒</m:t>
                            </m:r>
                          </m:e>
                          <m:sup>
                            <m:r>
                              <a:rPr lang="en-US" altLang="zh-CN" sz="1800" i="1">
                                <a:latin typeface="Cambria Math"/>
                              </a:rPr>
                              <m:t>−0.5678(</m:t>
                            </m:r>
                            <m:r>
                              <a:rPr lang="en-US" altLang="zh-CN" sz="1800" i="1">
                                <a:latin typeface="Cambria Math"/>
                              </a:rPr>
                              <m:t>𝑡</m:t>
                            </m:r>
                            <m:r>
                              <a:rPr lang="en-US" altLang="zh-CN" sz="1800" i="1">
                                <a:latin typeface="Cambria Math"/>
                              </a:rPr>
                              <m:t>−2006)</m:t>
                            </m:r>
                          </m:sup>
                        </m:sSup>
                      </m:den>
                    </m:f>
                    <m:r>
                      <a:rPr lang="en-US" altLang="zh-CN" sz="1800" i="1">
                        <a:latin typeface="Cambria Math"/>
                      </a:rPr>
                      <m:t>𝜀</m:t>
                    </m:r>
                    <m:d>
                      <m:dPr>
                        <m:ctrlPr>
                          <a:rPr lang="zh-CN" altLang="zh-CN" sz="1800" i="1">
                            <a:latin typeface="Cambria Math"/>
                          </a:rPr>
                        </m:ctrlPr>
                      </m:dPr>
                      <m:e>
                        <m:r>
                          <a:rPr lang="en-US" altLang="zh-CN" sz="1800" i="1">
                            <a:latin typeface="Cambria Math"/>
                          </a:rPr>
                          <m:t>𝑡</m:t>
                        </m:r>
                        <m:r>
                          <a:rPr lang="en-US" altLang="zh-CN" sz="1800" i="1">
                            <a:latin typeface="Cambria Math"/>
                          </a:rPr>
                          <m:t>−2006</m:t>
                        </m:r>
                      </m:e>
                    </m:d>
                  </m:oMath>
                </a14:m>
                <a:endParaRPr lang="en-US" altLang="zh-CN" sz="1800" dirty="0" smtClean="0"/>
              </a:p>
              <a:p>
                <a:endParaRPr lang="zh-CN" altLang="en-US" sz="1800"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rotWithShape="1">
                <a:blip r:embed="rId2" cstate="print"/>
                <a:stretch>
                  <a:fillRect l="-444"/>
                </a:stretch>
              </a:blipFill>
            </p:spPr>
            <p:txBody>
              <a:bodyPr/>
              <a:lstStyle/>
              <a:p>
                <a:r>
                  <a:rPr lang="zh-CN" altLang="en-US">
                    <a:noFill/>
                  </a:rPr>
                  <a:t> </a:t>
                </a:r>
              </a:p>
            </p:txBody>
          </p:sp>
        </mc:Fallback>
      </mc:AlternateContent>
      <p:pic>
        <p:nvPicPr>
          <p:cNvPr id="4" name="图片 3"/>
          <p:cNvPicPr/>
          <p:nvPr/>
        </p:nvPicPr>
        <p:blipFill>
          <a:blip r:embed="rId3" cstate="print">
            <a:extLst>
              <a:ext uri="{28A0092B-C50C-407E-A947-70E740481C1C}">
                <a14:useLocalDpi xmlns:a14="http://schemas.microsoft.com/office/drawing/2010/main" val="0"/>
              </a:ext>
            </a:extLst>
          </a:blip>
          <a:stretch>
            <a:fillRect/>
          </a:stretch>
        </p:blipFill>
        <p:spPr>
          <a:xfrm>
            <a:off x="1958596" y="2420888"/>
            <a:ext cx="5274310" cy="3948430"/>
          </a:xfrm>
          <a:prstGeom prst="rect">
            <a:avLst/>
          </a:prstGeom>
        </p:spPr>
      </p:pic>
      <p:sp>
        <p:nvSpPr>
          <p:cNvPr id="5" name="TextBox 4"/>
          <p:cNvSpPr txBox="1"/>
          <p:nvPr/>
        </p:nvSpPr>
        <p:spPr>
          <a:xfrm>
            <a:off x="7020272" y="2673786"/>
            <a:ext cx="2016224" cy="646331"/>
          </a:xfrm>
          <a:prstGeom prst="rect">
            <a:avLst/>
          </a:prstGeom>
          <a:noFill/>
        </p:spPr>
        <p:txBody>
          <a:bodyPr wrap="square" rtlCol="0">
            <a:spAutoFit/>
          </a:bodyPr>
          <a:lstStyle/>
          <a:p>
            <a:r>
              <a:rPr lang="en-US" altLang="zh-CN" dirty="0"/>
              <a:t>RSS</a:t>
            </a:r>
            <a:r>
              <a:rPr lang="zh-CN" altLang="zh-CN" dirty="0" smtClean="0"/>
              <a:t>残差平方</a:t>
            </a:r>
            <a:r>
              <a:rPr lang="zh-CN" altLang="en-US" dirty="0" smtClean="0"/>
              <a:t>和</a:t>
            </a:r>
            <a:r>
              <a:rPr lang="en-US" altLang="zh-CN" dirty="0" smtClean="0"/>
              <a:t>RSS=0.9681</a:t>
            </a:r>
            <a:endParaRPr lang="zh-CN" altLang="en-US" dirty="0"/>
          </a:p>
        </p:txBody>
      </p:sp>
    </p:spTree>
    <p:extLst>
      <p:ext uri="{BB962C8B-B14F-4D97-AF65-F5344CB8AC3E}">
        <p14:creationId xmlns:p14="http://schemas.microsoft.com/office/powerpoint/2010/main" val="38005787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1000"/>
                                        <p:tgtEl>
                                          <p:spTgt spid="4"/>
                                        </p:tgtEl>
                                      </p:cBhvr>
                                    </p:animEffect>
                                    <p:anim calcmode="lin" valueType="num">
                                      <p:cBhvr>
                                        <p:cTn id="21" dur="1000" fill="hold"/>
                                        <p:tgtEl>
                                          <p:spTgt spid="4"/>
                                        </p:tgtEl>
                                        <p:attrNameLst>
                                          <p:attrName>ppt_x</p:attrName>
                                        </p:attrNameLst>
                                      </p:cBhvr>
                                      <p:tavLst>
                                        <p:tav tm="0">
                                          <p:val>
                                            <p:strVal val="#ppt_x"/>
                                          </p:val>
                                        </p:tav>
                                        <p:tav tm="100000">
                                          <p:val>
                                            <p:strVal val="#ppt_x"/>
                                          </p:val>
                                        </p:tav>
                                      </p:tavLst>
                                    </p:anim>
                                    <p:anim calcmode="lin" valueType="num">
                                      <p:cBhvr>
                                        <p:cTn id="22"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1000"/>
                                        <p:tgtEl>
                                          <p:spTgt spid="5"/>
                                        </p:tgtEl>
                                      </p:cBhvr>
                                    </p:animEffect>
                                    <p:anim calcmode="lin" valueType="num">
                                      <p:cBhvr>
                                        <p:cTn id="28" dur="1000" fill="hold"/>
                                        <p:tgtEl>
                                          <p:spTgt spid="5"/>
                                        </p:tgtEl>
                                        <p:attrNameLst>
                                          <p:attrName>ppt_x</p:attrName>
                                        </p:attrNameLst>
                                      </p:cBhvr>
                                      <p:tavLst>
                                        <p:tav tm="0">
                                          <p:val>
                                            <p:strVal val="#ppt_x"/>
                                          </p:val>
                                        </p:tav>
                                        <p:tav tm="100000">
                                          <p:val>
                                            <p:strVal val="#ppt_x"/>
                                          </p:val>
                                        </p:tav>
                                      </p:tavLst>
                                    </p:anim>
                                    <p:anim calcmode="lin" valueType="num">
                                      <p:cBhvr>
                                        <p:cTn id="2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对户籍人口预测的再讨论</a:t>
            </a:r>
            <a:endParaRPr lang="zh-CN" altLang="en-US" dirty="0"/>
          </a:p>
        </p:txBody>
      </p:sp>
      <p:sp>
        <p:nvSpPr>
          <p:cNvPr id="3" name="内容占位符 2"/>
          <p:cNvSpPr>
            <a:spLocks noGrp="1"/>
          </p:cNvSpPr>
          <p:nvPr>
            <p:ph idx="1"/>
          </p:nvPr>
        </p:nvSpPr>
        <p:spPr/>
        <p:txBody>
          <a:bodyPr/>
          <a:lstStyle/>
          <a:p>
            <a:r>
              <a:rPr lang="zh-CN" altLang="zh-CN" sz="1800" dirty="0"/>
              <a:t>用已经求出来的非户籍人口预测以及我们对普通中学在校学生数以及小学在校学生数进行灰色预测。然后代入回归方程进行检验。</a:t>
            </a:r>
          </a:p>
          <a:p>
            <a:endParaRPr lang="en-US" altLang="zh-CN" sz="1800" dirty="0" smtClean="0"/>
          </a:p>
          <a:p>
            <a:endParaRPr lang="en-US" altLang="zh-CN" sz="1800" dirty="0"/>
          </a:p>
          <a:p>
            <a:endParaRPr lang="en-US" altLang="zh-CN" sz="1800" dirty="0" smtClean="0"/>
          </a:p>
          <a:p>
            <a:endParaRPr lang="en-US" altLang="zh-CN" sz="1800" dirty="0"/>
          </a:p>
          <a:p>
            <a:endParaRPr lang="en-US" altLang="zh-CN" sz="1800" dirty="0" smtClean="0"/>
          </a:p>
          <a:p>
            <a:endParaRPr lang="en-US" altLang="zh-CN" sz="1800" dirty="0"/>
          </a:p>
          <a:p>
            <a:endParaRPr lang="en-US" altLang="zh-CN" sz="1800" dirty="0" smtClean="0"/>
          </a:p>
          <a:p>
            <a:endParaRPr lang="en-US" altLang="zh-CN" sz="1800" dirty="0"/>
          </a:p>
          <a:p>
            <a:endParaRPr lang="en-US" altLang="zh-CN" sz="1800" dirty="0" smtClean="0"/>
          </a:p>
          <a:p>
            <a:r>
              <a:rPr lang="zh-CN" altLang="en-US" sz="1800" dirty="0" smtClean="0"/>
              <a:t>相</a:t>
            </a:r>
            <a:r>
              <a:rPr lang="zh-CN" altLang="zh-CN" sz="1800" dirty="0" smtClean="0"/>
              <a:t>对误差</a:t>
            </a:r>
            <a:r>
              <a:rPr lang="en-US" altLang="zh-CN" sz="1800" dirty="0"/>
              <a:t>q= 0.0594,</a:t>
            </a:r>
            <a:r>
              <a:rPr lang="zh-CN" altLang="zh-CN" sz="1800" dirty="0"/>
              <a:t>方差比</a:t>
            </a:r>
            <a:r>
              <a:rPr lang="en-US" altLang="zh-CN" sz="1800" dirty="0"/>
              <a:t>C= 0.0353,</a:t>
            </a:r>
            <a:r>
              <a:rPr lang="zh-CN" altLang="zh-CN" sz="1800" dirty="0"/>
              <a:t>小概率误差</a:t>
            </a:r>
            <a:r>
              <a:rPr lang="en-US" altLang="zh-CN" sz="1800" dirty="0"/>
              <a:t>P=1</a:t>
            </a:r>
            <a:endParaRPr lang="zh-CN" altLang="en-US" sz="1800" dirty="0"/>
          </a:p>
        </p:txBody>
      </p:sp>
      <p:pic>
        <p:nvPicPr>
          <p:cNvPr id="4" name="图片 3"/>
          <p:cNvPicPr/>
          <p:nvPr/>
        </p:nvPicPr>
        <p:blipFill>
          <a:blip r:embed="rId2">
            <a:extLst>
              <a:ext uri="{28A0092B-C50C-407E-A947-70E740481C1C}">
                <a14:useLocalDpi xmlns:a14="http://schemas.microsoft.com/office/drawing/2010/main" val="0"/>
              </a:ext>
            </a:extLst>
          </a:blip>
          <a:stretch>
            <a:fillRect/>
          </a:stretch>
        </p:blipFill>
        <p:spPr>
          <a:xfrm>
            <a:off x="2752725" y="2492896"/>
            <a:ext cx="3638550" cy="2723515"/>
          </a:xfrm>
          <a:prstGeom prst="rect">
            <a:avLst/>
          </a:prstGeom>
        </p:spPr>
      </p:pic>
    </p:spTree>
    <p:extLst>
      <p:ext uri="{BB962C8B-B14F-4D97-AF65-F5344CB8AC3E}">
        <p14:creationId xmlns:p14="http://schemas.microsoft.com/office/powerpoint/2010/main" val="27511957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3">
                                            <p:txEl>
                                              <p:pRg st="10" end="10"/>
                                            </p:txEl>
                                          </p:spTgt>
                                        </p:tgtEl>
                                        <p:attrNameLst>
                                          <p:attrName>style.visibility</p:attrName>
                                        </p:attrNameLst>
                                      </p:cBhvr>
                                      <p:to>
                                        <p:strVal val="visible"/>
                                      </p:to>
                                    </p:set>
                                    <p:animEffect transition="in" filter="fade">
                                      <p:cBhvr>
                                        <p:cTn id="20" dur="1000"/>
                                        <p:tgtEl>
                                          <p:spTgt spid="3">
                                            <p:txEl>
                                              <p:pRg st="10" end="10"/>
                                            </p:txEl>
                                          </p:spTgt>
                                        </p:tgtEl>
                                      </p:cBhvr>
                                    </p:animEffect>
                                    <p:anim calcmode="lin" valueType="num">
                                      <p:cBhvr>
                                        <p:cTn id="21" dur="1000" fill="hold"/>
                                        <p:tgtEl>
                                          <p:spTgt spid="3">
                                            <p:txEl>
                                              <p:pRg st="10" end="10"/>
                                            </p:txEl>
                                          </p:spTgt>
                                        </p:tgtEl>
                                        <p:attrNameLst>
                                          <p:attrName>ppt_x</p:attrName>
                                        </p:attrNameLst>
                                      </p:cBhvr>
                                      <p:tavLst>
                                        <p:tav tm="0">
                                          <p:val>
                                            <p:strVal val="#ppt_x"/>
                                          </p:val>
                                        </p:tav>
                                        <p:tav tm="100000">
                                          <p:val>
                                            <p:strVal val="#ppt_x"/>
                                          </p:val>
                                        </p:tav>
                                      </p:tavLst>
                                    </p:anim>
                                    <p:anim calcmode="lin" valueType="num">
                                      <p:cBhvr>
                                        <p:cTn id="22" dur="1000" fill="hold"/>
                                        <p:tgtEl>
                                          <p:spTgt spid="3">
                                            <p:txEl>
                                              <p:pRg st="10" end="10"/>
                                            </p:txEl>
                                          </p:spTgt>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1000"/>
                                        <p:tgtEl>
                                          <p:spTgt spid="4"/>
                                        </p:tgtEl>
                                      </p:cBhvr>
                                    </p:animEffect>
                                    <p:anim calcmode="lin" valueType="num">
                                      <p:cBhvr>
                                        <p:cTn id="28" dur="1000" fill="hold"/>
                                        <p:tgtEl>
                                          <p:spTgt spid="4"/>
                                        </p:tgtEl>
                                        <p:attrNameLst>
                                          <p:attrName>ppt_x</p:attrName>
                                        </p:attrNameLst>
                                      </p:cBhvr>
                                      <p:tavLst>
                                        <p:tav tm="0">
                                          <p:val>
                                            <p:strVal val="#ppt_x"/>
                                          </p:val>
                                        </p:tav>
                                        <p:tav tm="100000">
                                          <p:val>
                                            <p:strVal val="#ppt_x"/>
                                          </p:val>
                                        </p:tav>
                                      </p:tavLst>
                                    </p:anim>
                                    <p:anim calcmode="lin" valueType="num">
                                      <p:cBhvr>
                                        <p:cTn id="2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对户籍人口预测的再讨论</a:t>
            </a:r>
          </a:p>
        </p:txBody>
      </p:sp>
      <p:sp>
        <p:nvSpPr>
          <p:cNvPr id="3" name="内容占位符 2"/>
          <p:cNvSpPr>
            <a:spLocks noGrp="1"/>
          </p:cNvSpPr>
          <p:nvPr>
            <p:ph idx="1"/>
          </p:nvPr>
        </p:nvSpPr>
        <p:spPr/>
        <p:txBody>
          <a:bodyPr/>
          <a:lstStyle/>
          <a:p>
            <a:endParaRPr lang="en-US" altLang="zh-CN" sz="1800" dirty="0" smtClean="0"/>
          </a:p>
          <a:p>
            <a:endParaRPr lang="en-US" altLang="zh-CN" sz="1800" dirty="0"/>
          </a:p>
          <a:p>
            <a:endParaRPr lang="en-US" altLang="zh-CN" sz="1800" dirty="0" smtClean="0"/>
          </a:p>
          <a:p>
            <a:endParaRPr lang="en-US" altLang="zh-CN" sz="1800" dirty="0"/>
          </a:p>
          <a:p>
            <a:endParaRPr lang="en-US" altLang="zh-CN" sz="1800" dirty="0" smtClean="0"/>
          </a:p>
          <a:p>
            <a:endParaRPr lang="en-US" altLang="zh-CN" sz="1800" dirty="0" smtClean="0"/>
          </a:p>
          <a:p>
            <a:endParaRPr lang="en-US" altLang="zh-CN" sz="1800" dirty="0"/>
          </a:p>
          <a:p>
            <a:endParaRPr lang="en-US" altLang="zh-CN" sz="1800" dirty="0" smtClean="0"/>
          </a:p>
          <a:p>
            <a:endParaRPr lang="en-US" altLang="zh-CN" sz="1800" dirty="0"/>
          </a:p>
          <a:p>
            <a:endParaRPr lang="en-US" altLang="zh-CN" sz="1800" dirty="0" smtClean="0"/>
          </a:p>
          <a:p>
            <a:endParaRPr lang="en-US" altLang="zh-CN" sz="1800" dirty="0"/>
          </a:p>
          <a:p>
            <a:r>
              <a:rPr lang="zh-CN" altLang="zh-CN" sz="1800" dirty="0" smtClean="0"/>
              <a:t>相对误差</a:t>
            </a:r>
            <a:r>
              <a:rPr lang="en-US" altLang="zh-CN" sz="1800" dirty="0"/>
              <a:t>q= 0.0531,</a:t>
            </a:r>
            <a:r>
              <a:rPr lang="zh-CN" altLang="zh-CN" sz="1800" dirty="0"/>
              <a:t>方差比</a:t>
            </a:r>
            <a:r>
              <a:rPr lang="en-US" altLang="zh-CN" sz="1800" dirty="0"/>
              <a:t>C= 0.1100,</a:t>
            </a:r>
            <a:r>
              <a:rPr lang="zh-CN" altLang="zh-CN" sz="1800" dirty="0"/>
              <a:t>小概率误差</a:t>
            </a:r>
            <a:r>
              <a:rPr lang="en-US" altLang="zh-CN" sz="1800" dirty="0"/>
              <a:t>P=1</a:t>
            </a:r>
            <a:endParaRPr lang="zh-CN" altLang="en-US" sz="1800" dirty="0"/>
          </a:p>
        </p:txBody>
      </p:sp>
      <p:pic>
        <p:nvPicPr>
          <p:cNvPr id="4" name="图片 3"/>
          <p:cNvPicPr/>
          <p:nvPr/>
        </p:nvPicPr>
        <p:blipFill>
          <a:blip r:embed="rId2">
            <a:extLst>
              <a:ext uri="{28A0092B-C50C-407E-A947-70E740481C1C}">
                <a14:useLocalDpi xmlns:a14="http://schemas.microsoft.com/office/drawing/2010/main" val="0"/>
              </a:ext>
            </a:extLst>
          </a:blip>
          <a:stretch>
            <a:fillRect/>
          </a:stretch>
        </p:blipFill>
        <p:spPr>
          <a:xfrm>
            <a:off x="2705100" y="2031683"/>
            <a:ext cx="3733800" cy="2794635"/>
          </a:xfrm>
          <a:prstGeom prst="rect">
            <a:avLst/>
          </a:prstGeom>
        </p:spPr>
      </p:pic>
    </p:spTree>
    <p:extLst>
      <p:ext uri="{BB962C8B-B14F-4D97-AF65-F5344CB8AC3E}">
        <p14:creationId xmlns:p14="http://schemas.microsoft.com/office/powerpoint/2010/main" val="30631007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3">
                                            <p:txEl>
                                              <p:pRg st="11" end="11"/>
                                            </p:txEl>
                                          </p:spTgt>
                                        </p:tgtEl>
                                        <p:attrNameLst>
                                          <p:attrName>style.visibility</p:attrName>
                                        </p:attrNameLst>
                                      </p:cBhvr>
                                      <p:to>
                                        <p:strVal val="visible"/>
                                      </p:to>
                                    </p:set>
                                    <p:animEffect transition="in" filter="fade">
                                      <p:cBhvr>
                                        <p:cTn id="20" dur="1000"/>
                                        <p:tgtEl>
                                          <p:spTgt spid="3">
                                            <p:txEl>
                                              <p:pRg st="11" end="11"/>
                                            </p:txEl>
                                          </p:spTgt>
                                        </p:tgtEl>
                                      </p:cBhvr>
                                    </p:animEffect>
                                    <p:anim calcmode="lin" valueType="num">
                                      <p:cBhvr>
                                        <p:cTn id="21" dur="1000" fill="hold"/>
                                        <p:tgtEl>
                                          <p:spTgt spid="3">
                                            <p:txEl>
                                              <p:pRg st="11" end="11"/>
                                            </p:txEl>
                                          </p:spTgt>
                                        </p:tgtEl>
                                        <p:attrNameLst>
                                          <p:attrName>ppt_x</p:attrName>
                                        </p:attrNameLst>
                                      </p:cBhvr>
                                      <p:tavLst>
                                        <p:tav tm="0">
                                          <p:val>
                                            <p:strVal val="#ppt_x"/>
                                          </p:val>
                                        </p:tav>
                                        <p:tav tm="100000">
                                          <p:val>
                                            <p:strVal val="#ppt_x"/>
                                          </p:val>
                                        </p:tav>
                                      </p:tavLst>
                                    </p:anim>
                                    <p:anim calcmode="lin" valueType="num">
                                      <p:cBhvr>
                                        <p:cTn id="22" dur="1000" fill="hold"/>
                                        <p:tgtEl>
                                          <p:spTgt spid="3">
                                            <p:txEl>
                                              <p:pRg st="11" end="1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对户籍人口预测的再讨论</a:t>
            </a:r>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lstStyle/>
              <a:p>
                <a:r>
                  <a:rPr lang="zh-CN" altLang="zh-CN" sz="1800" dirty="0"/>
                  <a:t>回归模型（</a:t>
                </a:r>
                <a:r>
                  <a:rPr lang="en-US" altLang="zh-CN" sz="1800" dirty="0"/>
                  <a:t>1</a:t>
                </a:r>
                <a:r>
                  <a:rPr lang="zh-CN" altLang="zh-CN" sz="1800" dirty="0"/>
                  <a:t>）</a:t>
                </a:r>
              </a:p>
              <a:p>
                <a14:m>
                  <m:oMath xmlns:m="http://schemas.openxmlformats.org/officeDocument/2006/math">
                    <m:acc>
                      <m:accPr>
                        <m:chr m:val="̂"/>
                        <m:ctrlPr>
                          <a:rPr lang="zh-CN" altLang="zh-CN" sz="1800" i="1">
                            <a:latin typeface="Cambria Math"/>
                          </a:rPr>
                        </m:ctrlPr>
                      </m:accPr>
                      <m:e>
                        <m:sSub>
                          <m:sSubPr>
                            <m:ctrlPr>
                              <a:rPr lang="zh-CN" altLang="zh-CN" sz="1800" i="1">
                                <a:latin typeface="Cambria Math"/>
                              </a:rPr>
                            </m:ctrlPr>
                          </m:sSubPr>
                          <m:e>
                            <m:r>
                              <a:rPr lang="en-US" altLang="zh-CN" sz="1800" i="1">
                                <a:latin typeface="Cambria Math"/>
                              </a:rPr>
                              <m:t>𝑋</m:t>
                            </m:r>
                          </m:e>
                          <m:sub>
                            <m:r>
                              <a:rPr lang="en-US" altLang="zh-CN" sz="1800" i="1">
                                <a:latin typeface="Cambria Math"/>
                              </a:rPr>
                              <m:t>6</m:t>
                            </m:r>
                          </m:sub>
                        </m:sSub>
                      </m:e>
                    </m:acc>
                    <m:r>
                      <a:rPr lang="en-US" altLang="zh-CN" sz="1800" i="1">
                        <a:latin typeface="Cambria Math"/>
                      </a:rPr>
                      <m:t>=</m:t>
                    </m:r>
                    <m:r>
                      <a:rPr lang="en-US" altLang="zh-CN" sz="1800">
                        <a:latin typeface="Cambria Math"/>
                      </a:rPr>
                      <m:t>39.1515+0.0006751</m:t>
                    </m:r>
                    <m:sSub>
                      <m:sSubPr>
                        <m:ctrlPr>
                          <a:rPr lang="zh-CN" altLang="zh-CN" sz="1800" i="1">
                            <a:latin typeface="Cambria Math"/>
                          </a:rPr>
                        </m:ctrlPr>
                      </m:sSubPr>
                      <m:e>
                        <m:r>
                          <a:rPr lang="en-US" altLang="zh-CN" sz="1800" i="1">
                            <a:latin typeface="Cambria Math"/>
                          </a:rPr>
                          <m:t>𝑋</m:t>
                        </m:r>
                      </m:e>
                      <m:sub>
                        <m:r>
                          <a:rPr lang="en-US" altLang="zh-CN" sz="1800" i="1">
                            <a:latin typeface="Cambria Math"/>
                          </a:rPr>
                          <m:t>2</m:t>
                        </m:r>
                      </m:sub>
                    </m:sSub>
                    <m:sSub>
                      <m:sSubPr>
                        <m:ctrlPr>
                          <a:rPr lang="zh-CN" altLang="zh-CN" sz="1800" i="1">
                            <a:latin typeface="Cambria Math"/>
                          </a:rPr>
                        </m:ctrlPr>
                      </m:sSubPr>
                      <m:e>
                        <m:r>
                          <a:rPr lang="en-US" altLang="zh-CN" sz="1800" i="1">
                            <a:latin typeface="Cambria Math"/>
                          </a:rPr>
                          <m:t>−</m:t>
                        </m:r>
                        <m:r>
                          <a:rPr lang="en-US" altLang="zh-CN" sz="1800">
                            <a:latin typeface="Cambria Math"/>
                          </a:rPr>
                          <m:t>0.0001639</m:t>
                        </m:r>
                        <m:r>
                          <a:rPr lang="en-US" altLang="zh-CN" sz="1800" i="1">
                            <a:latin typeface="Cambria Math"/>
                          </a:rPr>
                          <m:t>𝑋</m:t>
                        </m:r>
                      </m:e>
                      <m:sub>
                        <m:r>
                          <a:rPr lang="en-US" altLang="zh-CN" sz="1800" i="1">
                            <a:latin typeface="Cambria Math"/>
                          </a:rPr>
                          <m:t>3</m:t>
                        </m:r>
                      </m:sub>
                    </m:sSub>
                    <m:r>
                      <a:rPr lang="en-US" altLang="zh-CN" sz="1800" i="1">
                        <a:latin typeface="Cambria Math"/>
                      </a:rPr>
                      <m:t>+</m:t>
                    </m:r>
                    <m:r>
                      <a:rPr lang="en-US" altLang="zh-CN" sz="1800">
                        <a:latin typeface="Cambria Math"/>
                      </a:rPr>
                      <m:t>0.1124</m:t>
                    </m:r>
                    <m:sSub>
                      <m:sSubPr>
                        <m:ctrlPr>
                          <a:rPr lang="zh-CN" altLang="zh-CN" sz="1800" i="1">
                            <a:latin typeface="Cambria Math"/>
                          </a:rPr>
                        </m:ctrlPr>
                      </m:sSubPr>
                      <m:e>
                        <m:r>
                          <a:rPr lang="en-US" altLang="zh-CN" sz="1800" i="1">
                            <a:latin typeface="Cambria Math"/>
                          </a:rPr>
                          <m:t>𝑋</m:t>
                        </m:r>
                      </m:e>
                      <m:sub>
                        <m:r>
                          <a:rPr lang="en-US" altLang="zh-CN" sz="1800" i="1">
                            <a:latin typeface="Cambria Math"/>
                          </a:rPr>
                          <m:t>7</m:t>
                        </m:r>
                      </m:sub>
                    </m:sSub>
                  </m:oMath>
                </a14:m>
                <a:endParaRPr lang="zh-CN" altLang="zh-CN" sz="1800" dirty="0"/>
              </a:p>
              <a:p>
                <a:r>
                  <a:rPr lang="zh-CN" altLang="zh-CN" sz="1800" dirty="0" smtClean="0"/>
                  <a:t>与</a:t>
                </a:r>
                <a:r>
                  <a:rPr lang="zh-CN" altLang="en-US" sz="1800" dirty="0" smtClean="0"/>
                  <a:t>回归</a:t>
                </a:r>
                <a:r>
                  <a:rPr lang="zh-CN" altLang="zh-CN" sz="1800" dirty="0" smtClean="0"/>
                  <a:t>模型</a:t>
                </a:r>
                <a:r>
                  <a:rPr lang="zh-CN" altLang="zh-CN" sz="1800" dirty="0"/>
                  <a:t>（</a:t>
                </a:r>
                <a:r>
                  <a:rPr lang="en-US" altLang="zh-CN" sz="1800" dirty="0"/>
                  <a:t>2</a:t>
                </a:r>
                <a:r>
                  <a:rPr lang="zh-CN" altLang="zh-CN" sz="1800" dirty="0"/>
                  <a:t>）</a:t>
                </a:r>
              </a:p>
              <a:p>
                <a14:m>
                  <m:oMath xmlns:m="http://schemas.openxmlformats.org/officeDocument/2006/math">
                    <m:acc>
                      <m:accPr>
                        <m:chr m:val="̂"/>
                        <m:ctrlPr>
                          <a:rPr lang="zh-CN" altLang="zh-CN" sz="1800" i="1">
                            <a:latin typeface="Cambria Math"/>
                          </a:rPr>
                        </m:ctrlPr>
                      </m:accPr>
                      <m:e>
                        <m:sSub>
                          <m:sSubPr>
                            <m:ctrlPr>
                              <a:rPr lang="zh-CN" altLang="zh-CN" sz="1800" i="1">
                                <a:latin typeface="Cambria Math"/>
                              </a:rPr>
                            </m:ctrlPr>
                          </m:sSubPr>
                          <m:e>
                            <m:r>
                              <a:rPr lang="en-US" altLang="zh-CN" sz="1800" i="1">
                                <a:latin typeface="Cambria Math"/>
                              </a:rPr>
                              <m:t>𝑋</m:t>
                            </m:r>
                          </m:e>
                          <m:sub>
                            <m:r>
                              <a:rPr lang="en-US" altLang="zh-CN" sz="1800" i="1">
                                <a:latin typeface="Cambria Math"/>
                              </a:rPr>
                              <m:t>6,</m:t>
                            </m:r>
                            <m:r>
                              <a:rPr lang="en-US" altLang="zh-CN" sz="1800" i="1">
                                <a:latin typeface="Cambria Math"/>
                              </a:rPr>
                              <m:t>𝑡</m:t>
                            </m:r>
                          </m:sub>
                        </m:sSub>
                      </m:e>
                    </m:acc>
                    <m:r>
                      <a:rPr lang="en-US" altLang="zh-CN" sz="1800" i="1">
                        <a:latin typeface="Cambria Math"/>
                      </a:rPr>
                      <m:t>=</m:t>
                    </m:r>
                    <m:r>
                      <a:rPr lang="en-US" altLang="zh-CN" sz="1800">
                        <a:latin typeface="Cambria Math"/>
                      </a:rPr>
                      <m:t>19.5760+</m:t>
                    </m:r>
                    <m:r>
                      <a:rPr lang="en-US" altLang="zh-CN" sz="1800" i="1">
                        <a:latin typeface="Cambria Math"/>
                      </a:rPr>
                      <m:t>0.54315</m:t>
                    </m:r>
                    <m:sSub>
                      <m:sSubPr>
                        <m:ctrlPr>
                          <a:rPr lang="zh-CN" altLang="zh-CN" sz="1800" i="1">
                            <a:latin typeface="Cambria Math"/>
                          </a:rPr>
                        </m:ctrlPr>
                      </m:sSubPr>
                      <m:e>
                        <m:r>
                          <a:rPr lang="en-US" altLang="zh-CN" sz="1800" i="1">
                            <a:latin typeface="Cambria Math"/>
                          </a:rPr>
                          <m:t>𝑋</m:t>
                        </m:r>
                      </m:e>
                      <m:sub>
                        <m:r>
                          <a:rPr lang="en-US" altLang="zh-CN" sz="1800" i="1">
                            <a:latin typeface="Cambria Math"/>
                          </a:rPr>
                          <m:t>6,</m:t>
                        </m:r>
                        <m:r>
                          <a:rPr lang="en-US" altLang="zh-CN" sz="1800" i="1">
                            <a:latin typeface="Cambria Math"/>
                          </a:rPr>
                          <m:t>𝑡</m:t>
                        </m:r>
                        <m:r>
                          <a:rPr lang="en-US" altLang="zh-CN" sz="1800" i="1">
                            <a:latin typeface="Cambria Math"/>
                          </a:rPr>
                          <m:t>−1</m:t>
                        </m:r>
                      </m:sub>
                    </m:sSub>
                    <m:r>
                      <a:rPr lang="en-US" altLang="zh-CN" sz="1800" i="1">
                        <a:latin typeface="Cambria Math"/>
                      </a:rPr>
                      <m:t>+</m:t>
                    </m:r>
                    <m:r>
                      <a:rPr lang="en-US" altLang="zh-CN" sz="1800">
                        <a:latin typeface="Cambria Math"/>
                      </a:rPr>
                      <m:t>0.0006698</m:t>
                    </m:r>
                    <m:sSub>
                      <m:sSubPr>
                        <m:ctrlPr>
                          <a:rPr lang="zh-CN" altLang="zh-CN" sz="1800" i="1">
                            <a:latin typeface="Cambria Math"/>
                          </a:rPr>
                        </m:ctrlPr>
                      </m:sSubPr>
                      <m:e>
                        <m:r>
                          <a:rPr lang="en-US" altLang="zh-CN" sz="1800" i="1">
                            <a:latin typeface="Cambria Math"/>
                          </a:rPr>
                          <m:t>𝑋</m:t>
                        </m:r>
                      </m:e>
                      <m:sub>
                        <m:r>
                          <a:rPr lang="en-US" altLang="zh-CN" sz="1800" i="1">
                            <a:latin typeface="Cambria Math"/>
                          </a:rPr>
                          <m:t>2,</m:t>
                        </m:r>
                        <m:r>
                          <a:rPr lang="en-US" altLang="zh-CN" sz="1800" i="1">
                            <a:latin typeface="Cambria Math"/>
                          </a:rPr>
                          <m:t>𝑡</m:t>
                        </m:r>
                      </m:sub>
                    </m:sSub>
                    <m:r>
                      <a:rPr lang="en-US" altLang="zh-CN" sz="1800" i="1">
                        <a:latin typeface="Cambria Math"/>
                      </a:rPr>
                      <m:t>−0.0003638</m:t>
                    </m:r>
                    <m:sSub>
                      <m:sSubPr>
                        <m:ctrlPr>
                          <a:rPr lang="zh-CN" altLang="zh-CN" sz="1800" i="1">
                            <a:latin typeface="Cambria Math"/>
                          </a:rPr>
                        </m:ctrlPr>
                      </m:sSubPr>
                      <m:e>
                        <m:r>
                          <a:rPr lang="en-US" altLang="zh-CN" sz="1800" i="1">
                            <a:latin typeface="Cambria Math"/>
                          </a:rPr>
                          <m:t>𝑋</m:t>
                        </m:r>
                      </m:e>
                      <m:sub>
                        <m:r>
                          <a:rPr lang="en-US" altLang="zh-CN" sz="1800" i="1">
                            <a:latin typeface="Cambria Math"/>
                          </a:rPr>
                          <m:t>2,</m:t>
                        </m:r>
                        <m:r>
                          <a:rPr lang="en-US" altLang="zh-CN" sz="1800" i="1">
                            <a:latin typeface="Cambria Math"/>
                          </a:rPr>
                          <m:t>𝑡</m:t>
                        </m:r>
                        <m:r>
                          <a:rPr lang="en-US" altLang="zh-CN" sz="1800" i="1">
                            <a:latin typeface="Cambria Math"/>
                          </a:rPr>
                          <m:t>−1</m:t>
                        </m:r>
                      </m:sub>
                    </m:sSub>
                    <m:r>
                      <a:rPr lang="en-US" altLang="zh-CN" sz="1800" i="1">
                        <a:latin typeface="Cambria Math"/>
                      </a:rPr>
                      <m:t>−0.0001492</m:t>
                    </m:r>
                    <m:sSub>
                      <m:sSubPr>
                        <m:ctrlPr>
                          <a:rPr lang="zh-CN" altLang="zh-CN" sz="1800" i="1">
                            <a:latin typeface="Cambria Math"/>
                          </a:rPr>
                        </m:ctrlPr>
                      </m:sSubPr>
                      <m:e>
                        <m:r>
                          <a:rPr lang="en-US" altLang="zh-CN" sz="1800" i="1">
                            <a:latin typeface="Cambria Math"/>
                          </a:rPr>
                          <m:t>𝑋</m:t>
                        </m:r>
                      </m:e>
                      <m:sub>
                        <m:r>
                          <a:rPr lang="en-US" altLang="zh-CN" sz="1800" i="1">
                            <a:latin typeface="Cambria Math"/>
                          </a:rPr>
                          <m:t>3,</m:t>
                        </m:r>
                        <m:r>
                          <a:rPr lang="en-US" altLang="zh-CN" sz="1800" i="1">
                            <a:latin typeface="Cambria Math"/>
                          </a:rPr>
                          <m:t>𝑡</m:t>
                        </m:r>
                      </m:sub>
                    </m:sSub>
                    <m:r>
                      <a:rPr lang="en-US" altLang="zh-CN" sz="1800" i="1">
                        <a:latin typeface="Cambria Math"/>
                      </a:rPr>
                      <m:t>+0.00008104</m:t>
                    </m:r>
                    <m:sSub>
                      <m:sSubPr>
                        <m:ctrlPr>
                          <a:rPr lang="zh-CN" altLang="zh-CN" sz="1800" i="1">
                            <a:latin typeface="Cambria Math"/>
                          </a:rPr>
                        </m:ctrlPr>
                      </m:sSubPr>
                      <m:e>
                        <m:r>
                          <a:rPr lang="en-US" altLang="zh-CN" sz="1800" i="1">
                            <a:latin typeface="Cambria Math"/>
                          </a:rPr>
                          <m:t>𝑋</m:t>
                        </m:r>
                      </m:e>
                      <m:sub>
                        <m:r>
                          <a:rPr lang="en-US" altLang="zh-CN" sz="1800" i="1">
                            <a:latin typeface="Cambria Math"/>
                          </a:rPr>
                          <m:t>3,</m:t>
                        </m:r>
                        <m:r>
                          <a:rPr lang="en-US" altLang="zh-CN" sz="1800" i="1">
                            <a:latin typeface="Cambria Math"/>
                          </a:rPr>
                          <m:t>𝑡</m:t>
                        </m:r>
                        <m:r>
                          <a:rPr lang="en-US" altLang="zh-CN" sz="1800" i="1">
                            <a:latin typeface="Cambria Math"/>
                          </a:rPr>
                          <m:t>−1</m:t>
                        </m:r>
                      </m:sub>
                    </m:sSub>
                    <m:r>
                      <a:rPr lang="en-US" altLang="zh-CN" sz="1800" i="1">
                        <a:latin typeface="Cambria Math"/>
                      </a:rPr>
                      <m:t>+</m:t>
                    </m:r>
                    <m:r>
                      <a:rPr lang="en-US" altLang="zh-CN" sz="1800">
                        <a:latin typeface="Cambria Math"/>
                      </a:rPr>
                      <m:t>0.09722</m:t>
                    </m:r>
                    <m:sSub>
                      <m:sSubPr>
                        <m:ctrlPr>
                          <a:rPr lang="zh-CN" altLang="zh-CN" sz="1800" i="1">
                            <a:latin typeface="Cambria Math"/>
                          </a:rPr>
                        </m:ctrlPr>
                      </m:sSubPr>
                      <m:e>
                        <m:r>
                          <a:rPr lang="en-US" altLang="zh-CN" sz="1800" i="1">
                            <a:latin typeface="Cambria Math"/>
                          </a:rPr>
                          <m:t>𝑋</m:t>
                        </m:r>
                      </m:e>
                      <m:sub>
                        <m:r>
                          <a:rPr lang="en-US" altLang="zh-CN" sz="1800" i="1">
                            <a:latin typeface="Cambria Math"/>
                          </a:rPr>
                          <m:t>7,</m:t>
                        </m:r>
                        <m:r>
                          <a:rPr lang="en-US" altLang="zh-CN" sz="1800" i="1">
                            <a:latin typeface="Cambria Math"/>
                          </a:rPr>
                          <m:t>𝑡</m:t>
                        </m:r>
                      </m:sub>
                    </m:sSub>
                    <m:r>
                      <a:rPr lang="en-US" altLang="zh-CN" sz="1800" i="1">
                        <a:latin typeface="Cambria Math"/>
                      </a:rPr>
                      <m:t>−0.05281</m:t>
                    </m:r>
                    <m:sSub>
                      <m:sSubPr>
                        <m:ctrlPr>
                          <a:rPr lang="zh-CN" altLang="zh-CN" sz="1800" i="1">
                            <a:latin typeface="Cambria Math"/>
                          </a:rPr>
                        </m:ctrlPr>
                      </m:sSubPr>
                      <m:e>
                        <m:r>
                          <a:rPr lang="en-US" altLang="zh-CN" sz="1800" i="1">
                            <a:latin typeface="Cambria Math"/>
                          </a:rPr>
                          <m:t>𝑋</m:t>
                        </m:r>
                      </m:e>
                      <m:sub>
                        <m:r>
                          <a:rPr lang="en-US" altLang="zh-CN" sz="1800" i="1">
                            <a:latin typeface="Cambria Math"/>
                          </a:rPr>
                          <m:t>7,</m:t>
                        </m:r>
                        <m:r>
                          <a:rPr lang="en-US" altLang="zh-CN" sz="1800" i="1">
                            <a:latin typeface="Cambria Math"/>
                          </a:rPr>
                          <m:t>𝑡</m:t>
                        </m:r>
                        <m:r>
                          <a:rPr lang="en-US" altLang="zh-CN" sz="1800" i="1">
                            <a:latin typeface="Cambria Math"/>
                          </a:rPr>
                          <m:t>−1</m:t>
                        </m:r>
                      </m:sub>
                    </m:sSub>
                  </m:oMath>
                </a14:m>
                <a:endParaRPr lang="zh-CN" altLang="zh-CN" sz="1800" dirty="0"/>
              </a:p>
              <a:p>
                <a:endParaRPr lang="zh-CN" altLang="en-US" sz="1800"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rotWithShape="1">
                <a:blip r:embed="rId2"/>
                <a:stretch>
                  <a:fillRect l="-444" t="-943"/>
                </a:stretch>
              </a:blipFill>
            </p:spPr>
            <p:txBody>
              <a:bodyPr/>
              <a:lstStyle/>
              <a:p>
                <a:r>
                  <a:rPr lang="zh-CN" altLang="en-US">
                    <a:noFill/>
                  </a:rPr>
                  <a:t> </a:t>
                </a:r>
              </a:p>
            </p:txBody>
          </p:sp>
        </mc:Fallback>
      </mc:AlternateContent>
      <p:graphicFrame>
        <p:nvGraphicFramePr>
          <p:cNvPr id="4" name="表格 3"/>
          <p:cNvGraphicFramePr>
            <a:graphicFrameLocks noGrp="1"/>
          </p:cNvGraphicFramePr>
          <p:nvPr>
            <p:extLst>
              <p:ext uri="{D42A27DB-BD31-4B8C-83A1-F6EECF244321}">
                <p14:modId xmlns:p14="http://schemas.microsoft.com/office/powerpoint/2010/main" val="3102056775"/>
              </p:ext>
            </p:extLst>
          </p:nvPr>
        </p:nvGraphicFramePr>
        <p:xfrm>
          <a:off x="939187" y="3284982"/>
          <a:ext cx="7348504" cy="2731762"/>
        </p:xfrm>
        <a:graphic>
          <a:graphicData uri="http://schemas.openxmlformats.org/drawingml/2006/table">
            <a:tbl>
              <a:tblPr firstRow="1" firstCol="1" bandRow="1">
                <a:tableStyleId>{5C22544A-7EE6-4342-B048-85BDC9FD1C3A}</a:tableStyleId>
              </a:tblPr>
              <a:tblGrid>
                <a:gridCol w="1836695"/>
                <a:gridCol w="1836695"/>
                <a:gridCol w="1837557"/>
                <a:gridCol w="1837557"/>
              </a:tblGrid>
              <a:tr h="248342">
                <a:tc>
                  <a:txBody>
                    <a:bodyPr/>
                    <a:lstStyle/>
                    <a:p>
                      <a:pPr algn="ctr">
                        <a:spcAft>
                          <a:spcPts val="0"/>
                        </a:spcAft>
                      </a:pPr>
                      <a:r>
                        <a:rPr lang="zh-CN" sz="1200" kern="100">
                          <a:solidFill>
                            <a:schemeClr val="tx1"/>
                          </a:solidFill>
                          <a:effectLst/>
                        </a:rPr>
                        <a:t>年份</a:t>
                      </a:r>
                      <a:endParaRPr lang="zh-CN" sz="1050" kern="100">
                        <a:solidFill>
                          <a:schemeClr val="tx1"/>
                        </a:solidFill>
                        <a:effectLst/>
                        <a:latin typeface="Calibri"/>
                        <a:ea typeface="宋体"/>
                        <a:cs typeface="Times New Roman"/>
                      </a:endParaRPr>
                    </a:p>
                  </a:txBody>
                  <a:tcPr marL="68580" marR="68580" marT="0" marB="0"/>
                </a:tc>
                <a:tc>
                  <a:txBody>
                    <a:bodyPr/>
                    <a:lstStyle/>
                    <a:p>
                      <a:pPr algn="ctr">
                        <a:spcAft>
                          <a:spcPts val="0"/>
                        </a:spcAft>
                      </a:pPr>
                      <a:r>
                        <a:rPr lang="zh-CN" sz="1200" kern="100">
                          <a:solidFill>
                            <a:schemeClr val="tx1"/>
                          </a:solidFill>
                          <a:effectLst/>
                        </a:rPr>
                        <a:t>灰色模型预测值</a:t>
                      </a:r>
                      <a:endParaRPr lang="zh-CN" sz="1050" kern="100">
                        <a:solidFill>
                          <a:schemeClr val="tx1"/>
                        </a:solidFill>
                        <a:effectLst/>
                        <a:latin typeface="Calibri"/>
                        <a:ea typeface="宋体"/>
                        <a:cs typeface="Times New Roman"/>
                      </a:endParaRPr>
                    </a:p>
                  </a:txBody>
                  <a:tcPr marL="68580" marR="68580" marT="0" marB="0"/>
                </a:tc>
                <a:tc>
                  <a:txBody>
                    <a:bodyPr/>
                    <a:lstStyle/>
                    <a:p>
                      <a:pPr algn="ctr">
                        <a:spcAft>
                          <a:spcPts val="0"/>
                        </a:spcAft>
                      </a:pPr>
                      <a:r>
                        <a:rPr lang="zh-CN" sz="1200" kern="100">
                          <a:solidFill>
                            <a:schemeClr val="tx1"/>
                          </a:solidFill>
                          <a:effectLst/>
                        </a:rPr>
                        <a:t>模型（</a:t>
                      </a:r>
                      <a:r>
                        <a:rPr lang="en-US" sz="1200" kern="100">
                          <a:solidFill>
                            <a:schemeClr val="tx1"/>
                          </a:solidFill>
                          <a:effectLst/>
                        </a:rPr>
                        <a:t>1</a:t>
                      </a:r>
                      <a:r>
                        <a:rPr lang="zh-CN" sz="1200" kern="100">
                          <a:solidFill>
                            <a:schemeClr val="tx1"/>
                          </a:solidFill>
                          <a:effectLst/>
                        </a:rPr>
                        <a:t>）预测值</a:t>
                      </a:r>
                      <a:endParaRPr lang="zh-CN" sz="1050" kern="100">
                        <a:solidFill>
                          <a:schemeClr val="tx1"/>
                        </a:solidFill>
                        <a:effectLst/>
                        <a:latin typeface="Calibri"/>
                        <a:ea typeface="宋体"/>
                        <a:cs typeface="Times New Roman"/>
                      </a:endParaRPr>
                    </a:p>
                  </a:txBody>
                  <a:tcPr marL="68580" marR="68580" marT="0" marB="0"/>
                </a:tc>
                <a:tc>
                  <a:txBody>
                    <a:bodyPr/>
                    <a:lstStyle/>
                    <a:p>
                      <a:pPr algn="ctr">
                        <a:spcAft>
                          <a:spcPts val="0"/>
                        </a:spcAft>
                      </a:pPr>
                      <a:r>
                        <a:rPr lang="zh-CN" sz="1200" kern="100">
                          <a:solidFill>
                            <a:schemeClr val="tx1"/>
                          </a:solidFill>
                          <a:effectLst/>
                        </a:rPr>
                        <a:t>模型（</a:t>
                      </a:r>
                      <a:r>
                        <a:rPr lang="en-US" sz="1200" kern="100">
                          <a:solidFill>
                            <a:schemeClr val="tx1"/>
                          </a:solidFill>
                          <a:effectLst/>
                        </a:rPr>
                        <a:t>2</a:t>
                      </a:r>
                      <a:r>
                        <a:rPr lang="zh-CN" sz="1200" kern="100">
                          <a:solidFill>
                            <a:schemeClr val="tx1"/>
                          </a:solidFill>
                          <a:effectLst/>
                        </a:rPr>
                        <a:t>）预测值</a:t>
                      </a:r>
                      <a:endParaRPr lang="zh-CN" sz="1050" kern="100">
                        <a:solidFill>
                          <a:schemeClr val="tx1"/>
                        </a:solidFill>
                        <a:effectLst/>
                        <a:latin typeface="Calibri"/>
                        <a:ea typeface="宋体"/>
                        <a:cs typeface="Times New Roman"/>
                      </a:endParaRPr>
                    </a:p>
                  </a:txBody>
                  <a:tcPr marL="68580" marR="68580" marT="0" marB="0"/>
                </a:tc>
              </a:tr>
              <a:tr h="248342">
                <a:tc>
                  <a:txBody>
                    <a:bodyPr/>
                    <a:lstStyle/>
                    <a:p>
                      <a:pPr algn="ctr">
                        <a:spcAft>
                          <a:spcPts val="0"/>
                        </a:spcAft>
                      </a:pPr>
                      <a:r>
                        <a:rPr lang="en-US" sz="1200" kern="100">
                          <a:solidFill>
                            <a:schemeClr val="tx1"/>
                          </a:solidFill>
                          <a:effectLst/>
                        </a:rPr>
                        <a:t>2011</a:t>
                      </a:r>
                      <a:endParaRPr lang="zh-CN" sz="1050" kern="100">
                        <a:solidFill>
                          <a:schemeClr val="tx1"/>
                        </a:solidFill>
                        <a:effectLst/>
                        <a:latin typeface="Calibri"/>
                        <a:ea typeface="宋体"/>
                        <a:cs typeface="Times New Roman"/>
                      </a:endParaRPr>
                    </a:p>
                  </a:txBody>
                  <a:tcPr marL="68580" marR="68580" marT="0" marB="0"/>
                </a:tc>
                <a:tc>
                  <a:txBody>
                    <a:bodyPr/>
                    <a:lstStyle/>
                    <a:p>
                      <a:pPr algn="ctr">
                        <a:spcAft>
                          <a:spcPts val="0"/>
                        </a:spcAft>
                      </a:pPr>
                      <a:r>
                        <a:rPr lang="en-US" sz="1200" kern="100">
                          <a:solidFill>
                            <a:schemeClr val="tx1"/>
                          </a:solidFill>
                          <a:effectLst/>
                        </a:rPr>
                        <a:t>278.89</a:t>
                      </a:r>
                      <a:endParaRPr lang="zh-CN" sz="1050" kern="100">
                        <a:solidFill>
                          <a:schemeClr val="tx1"/>
                        </a:solidFill>
                        <a:effectLst/>
                        <a:latin typeface="Calibri"/>
                        <a:ea typeface="宋体"/>
                        <a:cs typeface="Times New Roman"/>
                      </a:endParaRPr>
                    </a:p>
                  </a:txBody>
                  <a:tcPr marL="68580" marR="68580" marT="0" marB="0" anchor="ctr"/>
                </a:tc>
                <a:tc>
                  <a:txBody>
                    <a:bodyPr/>
                    <a:lstStyle/>
                    <a:p>
                      <a:pPr algn="ctr">
                        <a:spcAft>
                          <a:spcPts val="0"/>
                        </a:spcAft>
                      </a:pPr>
                      <a:r>
                        <a:rPr lang="en-US" sz="1200" kern="100">
                          <a:solidFill>
                            <a:schemeClr val="tx1"/>
                          </a:solidFill>
                          <a:effectLst/>
                        </a:rPr>
                        <a:t>282.3324</a:t>
                      </a:r>
                      <a:endParaRPr lang="zh-CN" sz="1050" kern="100">
                        <a:solidFill>
                          <a:schemeClr val="tx1"/>
                        </a:solidFill>
                        <a:effectLst/>
                        <a:latin typeface="Calibri"/>
                        <a:ea typeface="宋体"/>
                        <a:cs typeface="Times New Roman"/>
                      </a:endParaRPr>
                    </a:p>
                  </a:txBody>
                  <a:tcPr marL="68580" marR="68580" marT="0" marB="0"/>
                </a:tc>
                <a:tc>
                  <a:txBody>
                    <a:bodyPr/>
                    <a:lstStyle/>
                    <a:p>
                      <a:pPr algn="ctr">
                        <a:spcAft>
                          <a:spcPts val="0"/>
                        </a:spcAft>
                      </a:pPr>
                      <a:r>
                        <a:rPr lang="en-US" sz="1200" kern="100">
                          <a:solidFill>
                            <a:schemeClr val="tx1"/>
                          </a:solidFill>
                          <a:effectLst/>
                        </a:rPr>
                        <a:t>281.4471</a:t>
                      </a:r>
                      <a:endParaRPr lang="zh-CN" sz="1050" kern="100">
                        <a:solidFill>
                          <a:schemeClr val="tx1"/>
                        </a:solidFill>
                        <a:effectLst/>
                        <a:latin typeface="Calibri"/>
                        <a:ea typeface="宋体"/>
                        <a:cs typeface="Times New Roman"/>
                      </a:endParaRPr>
                    </a:p>
                  </a:txBody>
                  <a:tcPr marL="68580" marR="68580" marT="0" marB="0"/>
                </a:tc>
              </a:tr>
              <a:tr h="248342">
                <a:tc>
                  <a:txBody>
                    <a:bodyPr/>
                    <a:lstStyle/>
                    <a:p>
                      <a:pPr algn="ctr">
                        <a:spcAft>
                          <a:spcPts val="0"/>
                        </a:spcAft>
                      </a:pPr>
                      <a:r>
                        <a:rPr lang="en-US" sz="1200" kern="100">
                          <a:solidFill>
                            <a:schemeClr val="tx1"/>
                          </a:solidFill>
                          <a:effectLst/>
                        </a:rPr>
                        <a:t>2012</a:t>
                      </a:r>
                      <a:endParaRPr lang="zh-CN" sz="1050" kern="100">
                        <a:solidFill>
                          <a:schemeClr val="tx1"/>
                        </a:solidFill>
                        <a:effectLst/>
                        <a:latin typeface="Calibri"/>
                        <a:ea typeface="宋体"/>
                        <a:cs typeface="Times New Roman"/>
                      </a:endParaRPr>
                    </a:p>
                  </a:txBody>
                  <a:tcPr marL="68580" marR="68580" marT="0" marB="0"/>
                </a:tc>
                <a:tc>
                  <a:txBody>
                    <a:bodyPr/>
                    <a:lstStyle/>
                    <a:p>
                      <a:pPr algn="ctr">
                        <a:spcAft>
                          <a:spcPts val="0"/>
                        </a:spcAft>
                      </a:pPr>
                      <a:r>
                        <a:rPr lang="en-US" sz="1200" kern="100">
                          <a:solidFill>
                            <a:schemeClr val="tx1"/>
                          </a:solidFill>
                          <a:effectLst/>
                        </a:rPr>
                        <a:t>300.27</a:t>
                      </a:r>
                      <a:endParaRPr lang="zh-CN" sz="1050" kern="100">
                        <a:solidFill>
                          <a:schemeClr val="tx1"/>
                        </a:solidFill>
                        <a:effectLst/>
                        <a:latin typeface="Calibri"/>
                        <a:ea typeface="宋体"/>
                        <a:cs typeface="Times New Roman"/>
                      </a:endParaRPr>
                    </a:p>
                  </a:txBody>
                  <a:tcPr marL="68580" marR="68580" marT="0" marB="0" anchor="ctr"/>
                </a:tc>
                <a:tc>
                  <a:txBody>
                    <a:bodyPr/>
                    <a:lstStyle/>
                    <a:p>
                      <a:pPr algn="ctr">
                        <a:spcAft>
                          <a:spcPts val="0"/>
                        </a:spcAft>
                      </a:pPr>
                      <a:r>
                        <a:rPr lang="en-US" sz="1200" kern="100">
                          <a:solidFill>
                            <a:schemeClr val="tx1"/>
                          </a:solidFill>
                          <a:effectLst/>
                        </a:rPr>
                        <a:t>305.1680</a:t>
                      </a:r>
                      <a:endParaRPr lang="zh-CN" sz="1050" kern="100">
                        <a:solidFill>
                          <a:schemeClr val="tx1"/>
                        </a:solidFill>
                        <a:effectLst/>
                        <a:latin typeface="Calibri"/>
                        <a:ea typeface="宋体"/>
                        <a:cs typeface="Times New Roman"/>
                      </a:endParaRPr>
                    </a:p>
                  </a:txBody>
                  <a:tcPr marL="68580" marR="68580" marT="0" marB="0"/>
                </a:tc>
                <a:tc>
                  <a:txBody>
                    <a:bodyPr/>
                    <a:lstStyle/>
                    <a:p>
                      <a:pPr algn="ctr">
                        <a:spcAft>
                          <a:spcPts val="0"/>
                        </a:spcAft>
                      </a:pPr>
                      <a:r>
                        <a:rPr lang="en-US" sz="1200" kern="100">
                          <a:solidFill>
                            <a:schemeClr val="tx1"/>
                          </a:solidFill>
                          <a:effectLst/>
                        </a:rPr>
                        <a:t>304.2900</a:t>
                      </a:r>
                      <a:endParaRPr lang="zh-CN" sz="1050" kern="100">
                        <a:solidFill>
                          <a:schemeClr val="tx1"/>
                        </a:solidFill>
                        <a:effectLst/>
                        <a:latin typeface="Calibri"/>
                        <a:ea typeface="宋体"/>
                        <a:cs typeface="Times New Roman"/>
                      </a:endParaRPr>
                    </a:p>
                  </a:txBody>
                  <a:tcPr marL="68580" marR="68580" marT="0" marB="0"/>
                </a:tc>
              </a:tr>
              <a:tr h="248342">
                <a:tc>
                  <a:txBody>
                    <a:bodyPr/>
                    <a:lstStyle/>
                    <a:p>
                      <a:pPr algn="ctr">
                        <a:spcAft>
                          <a:spcPts val="0"/>
                        </a:spcAft>
                      </a:pPr>
                      <a:r>
                        <a:rPr lang="en-US" sz="1200" kern="100">
                          <a:solidFill>
                            <a:schemeClr val="tx1"/>
                          </a:solidFill>
                          <a:effectLst/>
                        </a:rPr>
                        <a:t>2013</a:t>
                      </a:r>
                      <a:endParaRPr lang="zh-CN" sz="1050" kern="100">
                        <a:solidFill>
                          <a:schemeClr val="tx1"/>
                        </a:solidFill>
                        <a:effectLst/>
                        <a:latin typeface="Calibri"/>
                        <a:ea typeface="宋体"/>
                        <a:cs typeface="Times New Roman"/>
                      </a:endParaRPr>
                    </a:p>
                  </a:txBody>
                  <a:tcPr marL="68580" marR="68580" marT="0" marB="0"/>
                </a:tc>
                <a:tc>
                  <a:txBody>
                    <a:bodyPr/>
                    <a:lstStyle/>
                    <a:p>
                      <a:pPr algn="ctr">
                        <a:spcAft>
                          <a:spcPts val="0"/>
                        </a:spcAft>
                      </a:pPr>
                      <a:r>
                        <a:rPr lang="en-US" sz="1200" kern="100">
                          <a:solidFill>
                            <a:schemeClr val="tx1"/>
                          </a:solidFill>
                          <a:effectLst/>
                        </a:rPr>
                        <a:t>323.29</a:t>
                      </a:r>
                      <a:endParaRPr lang="zh-CN" sz="1050" kern="100">
                        <a:solidFill>
                          <a:schemeClr val="tx1"/>
                        </a:solidFill>
                        <a:effectLst/>
                        <a:latin typeface="Calibri"/>
                        <a:ea typeface="宋体"/>
                        <a:cs typeface="Times New Roman"/>
                      </a:endParaRPr>
                    </a:p>
                  </a:txBody>
                  <a:tcPr marL="68580" marR="68580" marT="0" marB="0" anchor="ctr"/>
                </a:tc>
                <a:tc>
                  <a:txBody>
                    <a:bodyPr/>
                    <a:lstStyle/>
                    <a:p>
                      <a:pPr algn="ctr">
                        <a:spcAft>
                          <a:spcPts val="0"/>
                        </a:spcAft>
                      </a:pPr>
                      <a:r>
                        <a:rPr lang="en-US" sz="1200" kern="100">
                          <a:solidFill>
                            <a:schemeClr val="tx1"/>
                          </a:solidFill>
                          <a:effectLst/>
                        </a:rPr>
                        <a:t>329.5979</a:t>
                      </a:r>
                      <a:endParaRPr lang="zh-CN" sz="1050" kern="100">
                        <a:solidFill>
                          <a:schemeClr val="tx1"/>
                        </a:solidFill>
                        <a:effectLst/>
                        <a:latin typeface="Calibri"/>
                        <a:ea typeface="宋体"/>
                        <a:cs typeface="Times New Roman"/>
                      </a:endParaRPr>
                    </a:p>
                  </a:txBody>
                  <a:tcPr marL="68580" marR="68580" marT="0" marB="0"/>
                </a:tc>
                <a:tc>
                  <a:txBody>
                    <a:bodyPr/>
                    <a:lstStyle/>
                    <a:p>
                      <a:pPr algn="ctr">
                        <a:spcAft>
                          <a:spcPts val="0"/>
                        </a:spcAft>
                      </a:pPr>
                      <a:r>
                        <a:rPr lang="en-US" sz="1200" kern="100">
                          <a:solidFill>
                            <a:schemeClr val="tx1"/>
                          </a:solidFill>
                          <a:effectLst/>
                        </a:rPr>
                        <a:t>328.8018</a:t>
                      </a:r>
                      <a:endParaRPr lang="zh-CN" sz="1050" kern="100">
                        <a:solidFill>
                          <a:schemeClr val="tx1"/>
                        </a:solidFill>
                        <a:effectLst/>
                        <a:latin typeface="Calibri"/>
                        <a:ea typeface="宋体"/>
                        <a:cs typeface="Times New Roman"/>
                      </a:endParaRPr>
                    </a:p>
                  </a:txBody>
                  <a:tcPr marL="68580" marR="68580" marT="0" marB="0"/>
                </a:tc>
              </a:tr>
              <a:tr h="248342">
                <a:tc>
                  <a:txBody>
                    <a:bodyPr/>
                    <a:lstStyle/>
                    <a:p>
                      <a:pPr algn="ctr">
                        <a:spcAft>
                          <a:spcPts val="0"/>
                        </a:spcAft>
                      </a:pPr>
                      <a:r>
                        <a:rPr lang="en-US" sz="1200" kern="100">
                          <a:solidFill>
                            <a:schemeClr val="tx1"/>
                          </a:solidFill>
                          <a:effectLst/>
                        </a:rPr>
                        <a:t>2014</a:t>
                      </a:r>
                      <a:endParaRPr lang="zh-CN" sz="1050" kern="100">
                        <a:solidFill>
                          <a:schemeClr val="tx1"/>
                        </a:solidFill>
                        <a:effectLst/>
                        <a:latin typeface="Calibri"/>
                        <a:ea typeface="宋体"/>
                        <a:cs typeface="Times New Roman"/>
                      </a:endParaRPr>
                    </a:p>
                  </a:txBody>
                  <a:tcPr marL="68580" marR="68580" marT="0" marB="0"/>
                </a:tc>
                <a:tc>
                  <a:txBody>
                    <a:bodyPr/>
                    <a:lstStyle/>
                    <a:p>
                      <a:pPr algn="ctr">
                        <a:spcAft>
                          <a:spcPts val="0"/>
                        </a:spcAft>
                      </a:pPr>
                      <a:r>
                        <a:rPr lang="en-US" sz="1200" kern="100">
                          <a:solidFill>
                            <a:schemeClr val="tx1"/>
                          </a:solidFill>
                          <a:effectLst/>
                        </a:rPr>
                        <a:t>348.08</a:t>
                      </a:r>
                      <a:endParaRPr lang="zh-CN" sz="1050" kern="100">
                        <a:solidFill>
                          <a:schemeClr val="tx1"/>
                        </a:solidFill>
                        <a:effectLst/>
                        <a:latin typeface="Calibri"/>
                        <a:ea typeface="宋体"/>
                        <a:cs typeface="Times New Roman"/>
                      </a:endParaRPr>
                    </a:p>
                  </a:txBody>
                  <a:tcPr marL="68580" marR="68580" marT="0" marB="0" anchor="ctr"/>
                </a:tc>
                <a:tc>
                  <a:txBody>
                    <a:bodyPr/>
                    <a:lstStyle/>
                    <a:p>
                      <a:pPr algn="ctr">
                        <a:spcAft>
                          <a:spcPts val="0"/>
                        </a:spcAft>
                      </a:pPr>
                      <a:r>
                        <a:rPr lang="en-US" sz="1200" kern="100">
                          <a:solidFill>
                            <a:schemeClr val="tx1"/>
                          </a:solidFill>
                          <a:effectLst/>
                        </a:rPr>
                        <a:t>355.9868</a:t>
                      </a:r>
                      <a:endParaRPr lang="zh-CN" sz="1050" kern="100">
                        <a:solidFill>
                          <a:schemeClr val="tx1"/>
                        </a:solidFill>
                        <a:effectLst/>
                        <a:latin typeface="Calibri"/>
                        <a:ea typeface="宋体"/>
                        <a:cs typeface="Times New Roman"/>
                      </a:endParaRPr>
                    </a:p>
                  </a:txBody>
                  <a:tcPr marL="68580" marR="68580" marT="0" marB="0"/>
                </a:tc>
                <a:tc>
                  <a:txBody>
                    <a:bodyPr/>
                    <a:lstStyle/>
                    <a:p>
                      <a:pPr algn="ctr">
                        <a:spcAft>
                          <a:spcPts val="0"/>
                        </a:spcAft>
                      </a:pPr>
                      <a:r>
                        <a:rPr lang="en-US" sz="1200" kern="100">
                          <a:solidFill>
                            <a:schemeClr val="tx1"/>
                          </a:solidFill>
                          <a:effectLst/>
                        </a:rPr>
                        <a:t>355.3391</a:t>
                      </a:r>
                      <a:endParaRPr lang="zh-CN" sz="1050" kern="100">
                        <a:solidFill>
                          <a:schemeClr val="tx1"/>
                        </a:solidFill>
                        <a:effectLst/>
                        <a:latin typeface="Calibri"/>
                        <a:ea typeface="宋体"/>
                        <a:cs typeface="Times New Roman"/>
                      </a:endParaRPr>
                    </a:p>
                  </a:txBody>
                  <a:tcPr marL="68580" marR="68580" marT="0" marB="0"/>
                </a:tc>
              </a:tr>
              <a:tr h="248342">
                <a:tc>
                  <a:txBody>
                    <a:bodyPr/>
                    <a:lstStyle/>
                    <a:p>
                      <a:pPr algn="ctr">
                        <a:spcAft>
                          <a:spcPts val="0"/>
                        </a:spcAft>
                      </a:pPr>
                      <a:r>
                        <a:rPr lang="en-US" sz="1200" kern="100">
                          <a:solidFill>
                            <a:schemeClr val="tx1"/>
                          </a:solidFill>
                          <a:effectLst/>
                        </a:rPr>
                        <a:t>2015</a:t>
                      </a:r>
                      <a:endParaRPr lang="zh-CN" sz="1050" kern="100">
                        <a:solidFill>
                          <a:schemeClr val="tx1"/>
                        </a:solidFill>
                        <a:effectLst/>
                        <a:latin typeface="Calibri"/>
                        <a:ea typeface="宋体"/>
                        <a:cs typeface="Times New Roman"/>
                      </a:endParaRPr>
                    </a:p>
                  </a:txBody>
                  <a:tcPr marL="68580" marR="68580" marT="0" marB="0"/>
                </a:tc>
                <a:tc>
                  <a:txBody>
                    <a:bodyPr/>
                    <a:lstStyle/>
                    <a:p>
                      <a:pPr algn="ctr">
                        <a:spcAft>
                          <a:spcPts val="0"/>
                        </a:spcAft>
                      </a:pPr>
                      <a:r>
                        <a:rPr lang="en-US" sz="1200" kern="100">
                          <a:solidFill>
                            <a:schemeClr val="tx1"/>
                          </a:solidFill>
                          <a:effectLst/>
                        </a:rPr>
                        <a:t>374.76</a:t>
                      </a:r>
                      <a:endParaRPr lang="zh-CN" sz="1050" kern="100">
                        <a:solidFill>
                          <a:schemeClr val="tx1"/>
                        </a:solidFill>
                        <a:effectLst/>
                        <a:latin typeface="Calibri"/>
                        <a:ea typeface="宋体"/>
                        <a:cs typeface="Times New Roman"/>
                      </a:endParaRPr>
                    </a:p>
                  </a:txBody>
                  <a:tcPr marL="68580" marR="68580" marT="0" marB="0" anchor="ctr"/>
                </a:tc>
                <a:tc>
                  <a:txBody>
                    <a:bodyPr/>
                    <a:lstStyle/>
                    <a:p>
                      <a:pPr algn="ctr">
                        <a:spcAft>
                          <a:spcPts val="0"/>
                        </a:spcAft>
                      </a:pPr>
                      <a:r>
                        <a:rPr lang="en-US" sz="1200" kern="100">
                          <a:solidFill>
                            <a:schemeClr val="tx1"/>
                          </a:solidFill>
                          <a:effectLst/>
                        </a:rPr>
                        <a:t>384.7647</a:t>
                      </a:r>
                      <a:endParaRPr lang="zh-CN" sz="1050" kern="100">
                        <a:solidFill>
                          <a:schemeClr val="tx1"/>
                        </a:solidFill>
                        <a:effectLst/>
                        <a:latin typeface="Calibri"/>
                        <a:ea typeface="宋体"/>
                        <a:cs typeface="Times New Roman"/>
                      </a:endParaRPr>
                    </a:p>
                  </a:txBody>
                  <a:tcPr marL="68580" marR="68580" marT="0" marB="0"/>
                </a:tc>
                <a:tc>
                  <a:txBody>
                    <a:bodyPr/>
                    <a:lstStyle/>
                    <a:p>
                      <a:pPr algn="ctr">
                        <a:spcAft>
                          <a:spcPts val="0"/>
                        </a:spcAft>
                      </a:pPr>
                      <a:r>
                        <a:rPr lang="en-US" sz="1200" kern="100">
                          <a:solidFill>
                            <a:schemeClr val="tx1"/>
                          </a:solidFill>
                          <a:effectLst/>
                        </a:rPr>
                        <a:t>384.3132</a:t>
                      </a:r>
                      <a:endParaRPr lang="zh-CN" sz="1050" kern="100">
                        <a:solidFill>
                          <a:schemeClr val="tx1"/>
                        </a:solidFill>
                        <a:effectLst/>
                        <a:latin typeface="Calibri"/>
                        <a:ea typeface="宋体"/>
                        <a:cs typeface="Times New Roman"/>
                      </a:endParaRPr>
                    </a:p>
                  </a:txBody>
                  <a:tcPr marL="68580" marR="68580" marT="0" marB="0"/>
                </a:tc>
              </a:tr>
              <a:tr h="248342">
                <a:tc>
                  <a:txBody>
                    <a:bodyPr/>
                    <a:lstStyle/>
                    <a:p>
                      <a:pPr algn="ctr">
                        <a:spcAft>
                          <a:spcPts val="0"/>
                        </a:spcAft>
                      </a:pPr>
                      <a:r>
                        <a:rPr lang="en-US" sz="1200" kern="100">
                          <a:solidFill>
                            <a:schemeClr val="tx1"/>
                          </a:solidFill>
                          <a:effectLst/>
                        </a:rPr>
                        <a:t>2016</a:t>
                      </a:r>
                      <a:endParaRPr lang="zh-CN" sz="1050" kern="100">
                        <a:solidFill>
                          <a:schemeClr val="tx1"/>
                        </a:solidFill>
                        <a:effectLst/>
                        <a:latin typeface="Calibri"/>
                        <a:ea typeface="宋体"/>
                        <a:cs typeface="Times New Roman"/>
                      </a:endParaRPr>
                    </a:p>
                  </a:txBody>
                  <a:tcPr marL="68580" marR="68580" marT="0" marB="0"/>
                </a:tc>
                <a:tc>
                  <a:txBody>
                    <a:bodyPr/>
                    <a:lstStyle/>
                    <a:p>
                      <a:pPr algn="ctr">
                        <a:spcAft>
                          <a:spcPts val="0"/>
                        </a:spcAft>
                      </a:pPr>
                      <a:r>
                        <a:rPr lang="en-US" sz="1200" kern="100">
                          <a:solidFill>
                            <a:schemeClr val="tx1"/>
                          </a:solidFill>
                          <a:effectLst/>
                        </a:rPr>
                        <a:t>403.52</a:t>
                      </a:r>
                      <a:endParaRPr lang="zh-CN" sz="1050" kern="100">
                        <a:solidFill>
                          <a:schemeClr val="tx1"/>
                        </a:solidFill>
                        <a:effectLst/>
                        <a:latin typeface="Calibri"/>
                        <a:ea typeface="宋体"/>
                        <a:cs typeface="Times New Roman"/>
                      </a:endParaRPr>
                    </a:p>
                  </a:txBody>
                  <a:tcPr marL="68580" marR="68580" marT="0" marB="0" anchor="ctr"/>
                </a:tc>
                <a:tc>
                  <a:txBody>
                    <a:bodyPr/>
                    <a:lstStyle/>
                    <a:p>
                      <a:pPr algn="ctr">
                        <a:spcAft>
                          <a:spcPts val="0"/>
                        </a:spcAft>
                      </a:pPr>
                      <a:r>
                        <a:rPr lang="en-US" sz="1200" kern="100">
                          <a:solidFill>
                            <a:schemeClr val="tx1"/>
                          </a:solidFill>
                          <a:effectLst/>
                        </a:rPr>
                        <a:t>416.3629</a:t>
                      </a:r>
                      <a:endParaRPr lang="zh-CN" sz="1050" kern="100">
                        <a:solidFill>
                          <a:schemeClr val="tx1"/>
                        </a:solidFill>
                        <a:effectLst/>
                        <a:latin typeface="Calibri"/>
                        <a:ea typeface="宋体"/>
                        <a:cs typeface="Times New Roman"/>
                      </a:endParaRPr>
                    </a:p>
                  </a:txBody>
                  <a:tcPr marL="68580" marR="68580" marT="0" marB="0"/>
                </a:tc>
                <a:tc>
                  <a:txBody>
                    <a:bodyPr/>
                    <a:lstStyle/>
                    <a:p>
                      <a:pPr algn="ctr">
                        <a:spcAft>
                          <a:spcPts val="0"/>
                        </a:spcAft>
                      </a:pPr>
                      <a:r>
                        <a:rPr lang="en-US" sz="1200" kern="100">
                          <a:solidFill>
                            <a:schemeClr val="tx1"/>
                          </a:solidFill>
                          <a:effectLst/>
                        </a:rPr>
                        <a:t>416.1382</a:t>
                      </a:r>
                      <a:endParaRPr lang="zh-CN" sz="1050" kern="100">
                        <a:solidFill>
                          <a:schemeClr val="tx1"/>
                        </a:solidFill>
                        <a:effectLst/>
                        <a:latin typeface="Calibri"/>
                        <a:ea typeface="宋体"/>
                        <a:cs typeface="Times New Roman"/>
                      </a:endParaRPr>
                    </a:p>
                  </a:txBody>
                  <a:tcPr marL="68580" marR="68580" marT="0" marB="0"/>
                </a:tc>
              </a:tr>
              <a:tr h="248342">
                <a:tc>
                  <a:txBody>
                    <a:bodyPr/>
                    <a:lstStyle/>
                    <a:p>
                      <a:pPr algn="ctr">
                        <a:spcAft>
                          <a:spcPts val="0"/>
                        </a:spcAft>
                      </a:pPr>
                      <a:r>
                        <a:rPr lang="en-US" sz="1200" kern="100">
                          <a:solidFill>
                            <a:schemeClr val="tx1"/>
                          </a:solidFill>
                          <a:effectLst/>
                        </a:rPr>
                        <a:t>2017</a:t>
                      </a:r>
                      <a:endParaRPr lang="zh-CN" sz="1050" kern="100">
                        <a:solidFill>
                          <a:schemeClr val="tx1"/>
                        </a:solidFill>
                        <a:effectLst/>
                        <a:latin typeface="Calibri"/>
                        <a:ea typeface="宋体"/>
                        <a:cs typeface="Times New Roman"/>
                      </a:endParaRPr>
                    </a:p>
                  </a:txBody>
                  <a:tcPr marL="68580" marR="68580" marT="0" marB="0"/>
                </a:tc>
                <a:tc>
                  <a:txBody>
                    <a:bodyPr/>
                    <a:lstStyle/>
                    <a:p>
                      <a:pPr algn="ctr">
                        <a:spcAft>
                          <a:spcPts val="0"/>
                        </a:spcAft>
                      </a:pPr>
                      <a:r>
                        <a:rPr lang="en-US" sz="1200" kern="100">
                          <a:solidFill>
                            <a:schemeClr val="tx1"/>
                          </a:solidFill>
                          <a:effectLst/>
                        </a:rPr>
                        <a:t>434.43</a:t>
                      </a:r>
                      <a:endParaRPr lang="zh-CN" sz="1050" kern="100">
                        <a:solidFill>
                          <a:schemeClr val="tx1"/>
                        </a:solidFill>
                        <a:effectLst/>
                        <a:latin typeface="Calibri"/>
                        <a:ea typeface="宋体"/>
                        <a:cs typeface="Times New Roman"/>
                      </a:endParaRPr>
                    </a:p>
                  </a:txBody>
                  <a:tcPr marL="68580" marR="68580" marT="0" marB="0" anchor="ctr"/>
                </a:tc>
                <a:tc>
                  <a:txBody>
                    <a:bodyPr/>
                    <a:lstStyle/>
                    <a:p>
                      <a:pPr algn="ctr">
                        <a:spcAft>
                          <a:spcPts val="0"/>
                        </a:spcAft>
                      </a:pPr>
                      <a:r>
                        <a:rPr lang="en-US" sz="1200" kern="100">
                          <a:solidFill>
                            <a:schemeClr val="tx1"/>
                          </a:solidFill>
                          <a:effectLst/>
                        </a:rPr>
                        <a:t>451.1970</a:t>
                      </a:r>
                      <a:endParaRPr lang="zh-CN" sz="1050" kern="100">
                        <a:solidFill>
                          <a:schemeClr val="tx1"/>
                        </a:solidFill>
                        <a:effectLst/>
                        <a:latin typeface="Calibri"/>
                        <a:ea typeface="宋体"/>
                        <a:cs typeface="Times New Roman"/>
                      </a:endParaRPr>
                    </a:p>
                  </a:txBody>
                  <a:tcPr marL="68580" marR="68580" marT="0" marB="0"/>
                </a:tc>
                <a:tc>
                  <a:txBody>
                    <a:bodyPr/>
                    <a:lstStyle/>
                    <a:p>
                      <a:pPr algn="ctr">
                        <a:spcAft>
                          <a:spcPts val="0"/>
                        </a:spcAft>
                      </a:pPr>
                      <a:r>
                        <a:rPr lang="en-US" sz="1200" kern="100">
                          <a:solidFill>
                            <a:schemeClr val="tx1"/>
                          </a:solidFill>
                          <a:effectLst/>
                        </a:rPr>
                        <a:t>451.2161</a:t>
                      </a:r>
                      <a:endParaRPr lang="zh-CN" sz="1050" kern="100">
                        <a:solidFill>
                          <a:schemeClr val="tx1"/>
                        </a:solidFill>
                        <a:effectLst/>
                        <a:latin typeface="Calibri"/>
                        <a:ea typeface="宋体"/>
                        <a:cs typeface="Times New Roman"/>
                      </a:endParaRPr>
                    </a:p>
                  </a:txBody>
                  <a:tcPr marL="68580" marR="68580" marT="0" marB="0"/>
                </a:tc>
              </a:tr>
              <a:tr h="248342">
                <a:tc>
                  <a:txBody>
                    <a:bodyPr/>
                    <a:lstStyle/>
                    <a:p>
                      <a:pPr algn="ctr">
                        <a:spcAft>
                          <a:spcPts val="0"/>
                        </a:spcAft>
                      </a:pPr>
                      <a:r>
                        <a:rPr lang="en-US" sz="1200" kern="100">
                          <a:solidFill>
                            <a:schemeClr val="tx1"/>
                          </a:solidFill>
                          <a:effectLst/>
                        </a:rPr>
                        <a:t>2018</a:t>
                      </a:r>
                      <a:endParaRPr lang="zh-CN" sz="1050" kern="100">
                        <a:solidFill>
                          <a:schemeClr val="tx1"/>
                        </a:solidFill>
                        <a:effectLst/>
                        <a:latin typeface="Calibri"/>
                        <a:ea typeface="宋体"/>
                        <a:cs typeface="Times New Roman"/>
                      </a:endParaRPr>
                    </a:p>
                  </a:txBody>
                  <a:tcPr marL="68580" marR="68580" marT="0" marB="0"/>
                </a:tc>
                <a:tc>
                  <a:txBody>
                    <a:bodyPr/>
                    <a:lstStyle/>
                    <a:p>
                      <a:pPr algn="ctr">
                        <a:spcAft>
                          <a:spcPts val="0"/>
                        </a:spcAft>
                      </a:pPr>
                      <a:r>
                        <a:rPr lang="en-US" sz="1200" kern="100">
                          <a:solidFill>
                            <a:schemeClr val="tx1"/>
                          </a:solidFill>
                          <a:effectLst/>
                        </a:rPr>
                        <a:t>467.74</a:t>
                      </a:r>
                      <a:endParaRPr lang="zh-CN" sz="1050" kern="100">
                        <a:solidFill>
                          <a:schemeClr val="tx1"/>
                        </a:solidFill>
                        <a:effectLst/>
                        <a:latin typeface="Calibri"/>
                        <a:ea typeface="宋体"/>
                        <a:cs typeface="Times New Roman"/>
                      </a:endParaRPr>
                    </a:p>
                  </a:txBody>
                  <a:tcPr marL="68580" marR="68580" marT="0" marB="0" anchor="ctr"/>
                </a:tc>
                <a:tc>
                  <a:txBody>
                    <a:bodyPr/>
                    <a:lstStyle/>
                    <a:p>
                      <a:pPr algn="ctr">
                        <a:spcAft>
                          <a:spcPts val="0"/>
                        </a:spcAft>
                      </a:pPr>
                      <a:r>
                        <a:rPr lang="en-US" sz="1200" kern="100">
                          <a:solidFill>
                            <a:schemeClr val="tx1"/>
                          </a:solidFill>
                          <a:effectLst/>
                        </a:rPr>
                        <a:t>489.6767</a:t>
                      </a:r>
                      <a:endParaRPr lang="zh-CN" sz="1050" kern="100">
                        <a:solidFill>
                          <a:schemeClr val="tx1"/>
                        </a:solidFill>
                        <a:effectLst/>
                        <a:latin typeface="Calibri"/>
                        <a:ea typeface="宋体"/>
                        <a:cs typeface="Times New Roman"/>
                      </a:endParaRPr>
                    </a:p>
                  </a:txBody>
                  <a:tcPr marL="68580" marR="68580" marT="0" marB="0"/>
                </a:tc>
                <a:tc>
                  <a:txBody>
                    <a:bodyPr/>
                    <a:lstStyle/>
                    <a:p>
                      <a:pPr algn="ctr">
                        <a:spcAft>
                          <a:spcPts val="0"/>
                        </a:spcAft>
                      </a:pPr>
                      <a:r>
                        <a:rPr lang="en-US" sz="1200" kern="100">
                          <a:solidFill>
                            <a:schemeClr val="tx1"/>
                          </a:solidFill>
                          <a:effectLst/>
                        </a:rPr>
                        <a:t>489.9479</a:t>
                      </a:r>
                      <a:endParaRPr lang="zh-CN" sz="1050" kern="100">
                        <a:solidFill>
                          <a:schemeClr val="tx1"/>
                        </a:solidFill>
                        <a:effectLst/>
                        <a:latin typeface="Calibri"/>
                        <a:ea typeface="宋体"/>
                        <a:cs typeface="Times New Roman"/>
                      </a:endParaRPr>
                    </a:p>
                  </a:txBody>
                  <a:tcPr marL="68580" marR="68580" marT="0" marB="0"/>
                </a:tc>
              </a:tr>
              <a:tr h="248342">
                <a:tc>
                  <a:txBody>
                    <a:bodyPr/>
                    <a:lstStyle/>
                    <a:p>
                      <a:pPr algn="ctr">
                        <a:spcAft>
                          <a:spcPts val="0"/>
                        </a:spcAft>
                      </a:pPr>
                      <a:r>
                        <a:rPr lang="en-US" sz="1200" kern="100">
                          <a:solidFill>
                            <a:schemeClr val="tx1"/>
                          </a:solidFill>
                          <a:effectLst/>
                        </a:rPr>
                        <a:t>2019</a:t>
                      </a:r>
                      <a:endParaRPr lang="zh-CN" sz="1050" kern="100">
                        <a:solidFill>
                          <a:schemeClr val="tx1"/>
                        </a:solidFill>
                        <a:effectLst/>
                        <a:latin typeface="Calibri"/>
                        <a:ea typeface="宋体"/>
                        <a:cs typeface="Times New Roman"/>
                      </a:endParaRPr>
                    </a:p>
                  </a:txBody>
                  <a:tcPr marL="68580" marR="68580" marT="0" marB="0"/>
                </a:tc>
                <a:tc>
                  <a:txBody>
                    <a:bodyPr/>
                    <a:lstStyle/>
                    <a:p>
                      <a:pPr algn="ctr">
                        <a:spcAft>
                          <a:spcPts val="0"/>
                        </a:spcAft>
                      </a:pPr>
                      <a:r>
                        <a:rPr lang="en-US" sz="1200" kern="100">
                          <a:solidFill>
                            <a:schemeClr val="tx1"/>
                          </a:solidFill>
                          <a:effectLst/>
                        </a:rPr>
                        <a:t>503.61</a:t>
                      </a:r>
                      <a:endParaRPr lang="zh-CN" sz="1050" kern="100">
                        <a:solidFill>
                          <a:schemeClr val="tx1"/>
                        </a:solidFill>
                        <a:effectLst/>
                        <a:latin typeface="Calibri"/>
                        <a:ea typeface="宋体"/>
                        <a:cs typeface="Times New Roman"/>
                      </a:endParaRPr>
                    </a:p>
                  </a:txBody>
                  <a:tcPr marL="68580" marR="68580" marT="0" marB="0" anchor="ctr"/>
                </a:tc>
                <a:tc>
                  <a:txBody>
                    <a:bodyPr/>
                    <a:lstStyle/>
                    <a:p>
                      <a:pPr algn="ctr">
                        <a:spcAft>
                          <a:spcPts val="0"/>
                        </a:spcAft>
                      </a:pPr>
                      <a:r>
                        <a:rPr lang="en-US" sz="1200" kern="100">
                          <a:solidFill>
                            <a:schemeClr val="tx1"/>
                          </a:solidFill>
                          <a:effectLst/>
                        </a:rPr>
                        <a:t>532.2264</a:t>
                      </a:r>
                      <a:endParaRPr lang="zh-CN" sz="1050" kern="100">
                        <a:solidFill>
                          <a:schemeClr val="tx1"/>
                        </a:solidFill>
                        <a:effectLst/>
                        <a:latin typeface="Calibri"/>
                        <a:ea typeface="宋体"/>
                        <a:cs typeface="Times New Roman"/>
                      </a:endParaRPr>
                    </a:p>
                  </a:txBody>
                  <a:tcPr marL="68580" marR="68580" marT="0" marB="0"/>
                </a:tc>
                <a:tc>
                  <a:txBody>
                    <a:bodyPr/>
                    <a:lstStyle/>
                    <a:p>
                      <a:pPr algn="ctr">
                        <a:spcAft>
                          <a:spcPts val="0"/>
                        </a:spcAft>
                      </a:pPr>
                      <a:r>
                        <a:rPr lang="en-US" sz="1200" kern="100">
                          <a:solidFill>
                            <a:schemeClr val="tx1"/>
                          </a:solidFill>
                          <a:effectLst/>
                        </a:rPr>
                        <a:t>532.7511</a:t>
                      </a:r>
                      <a:endParaRPr lang="zh-CN" sz="1050" kern="100">
                        <a:solidFill>
                          <a:schemeClr val="tx1"/>
                        </a:solidFill>
                        <a:effectLst/>
                        <a:latin typeface="Calibri"/>
                        <a:ea typeface="宋体"/>
                        <a:cs typeface="Times New Roman"/>
                      </a:endParaRPr>
                    </a:p>
                  </a:txBody>
                  <a:tcPr marL="68580" marR="68580" marT="0" marB="0"/>
                </a:tc>
              </a:tr>
              <a:tr h="248342">
                <a:tc>
                  <a:txBody>
                    <a:bodyPr/>
                    <a:lstStyle/>
                    <a:p>
                      <a:pPr algn="ctr">
                        <a:spcAft>
                          <a:spcPts val="0"/>
                        </a:spcAft>
                      </a:pPr>
                      <a:r>
                        <a:rPr lang="en-US" sz="1200" kern="100">
                          <a:solidFill>
                            <a:schemeClr val="tx1"/>
                          </a:solidFill>
                          <a:effectLst/>
                        </a:rPr>
                        <a:t>2020</a:t>
                      </a:r>
                      <a:endParaRPr lang="zh-CN" sz="1050" kern="100">
                        <a:solidFill>
                          <a:schemeClr val="tx1"/>
                        </a:solidFill>
                        <a:effectLst/>
                        <a:latin typeface="Calibri"/>
                        <a:ea typeface="宋体"/>
                        <a:cs typeface="Times New Roman"/>
                      </a:endParaRPr>
                    </a:p>
                  </a:txBody>
                  <a:tcPr marL="68580" marR="68580" marT="0" marB="0"/>
                </a:tc>
                <a:tc>
                  <a:txBody>
                    <a:bodyPr/>
                    <a:lstStyle/>
                    <a:p>
                      <a:pPr algn="ctr">
                        <a:spcAft>
                          <a:spcPts val="0"/>
                        </a:spcAft>
                      </a:pPr>
                      <a:r>
                        <a:rPr lang="en-US" sz="1200" kern="100">
                          <a:solidFill>
                            <a:schemeClr val="tx1"/>
                          </a:solidFill>
                          <a:effectLst/>
                        </a:rPr>
                        <a:t>542.22</a:t>
                      </a:r>
                      <a:endParaRPr lang="zh-CN" sz="1050" kern="100">
                        <a:solidFill>
                          <a:schemeClr val="tx1"/>
                        </a:solidFill>
                        <a:effectLst/>
                        <a:latin typeface="Calibri"/>
                        <a:ea typeface="宋体"/>
                        <a:cs typeface="Times New Roman"/>
                      </a:endParaRPr>
                    </a:p>
                  </a:txBody>
                  <a:tcPr marL="68580" marR="68580" marT="0" marB="0" anchor="ctr"/>
                </a:tc>
                <a:tc>
                  <a:txBody>
                    <a:bodyPr/>
                    <a:lstStyle/>
                    <a:p>
                      <a:pPr algn="ctr">
                        <a:spcAft>
                          <a:spcPts val="0"/>
                        </a:spcAft>
                      </a:pPr>
                      <a:r>
                        <a:rPr lang="en-US" sz="1200" kern="100">
                          <a:solidFill>
                            <a:schemeClr val="tx1"/>
                          </a:solidFill>
                          <a:effectLst/>
                        </a:rPr>
                        <a:t>579.2922</a:t>
                      </a:r>
                      <a:endParaRPr lang="zh-CN" sz="1050" kern="100">
                        <a:solidFill>
                          <a:schemeClr val="tx1"/>
                        </a:solidFill>
                        <a:effectLst/>
                        <a:latin typeface="Calibri"/>
                        <a:ea typeface="宋体"/>
                        <a:cs typeface="Times New Roman"/>
                      </a:endParaRPr>
                    </a:p>
                  </a:txBody>
                  <a:tcPr marL="68580" marR="68580" marT="0" marB="0"/>
                </a:tc>
                <a:tc>
                  <a:txBody>
                    <a:bodyPr/>
                    <a:lstStyle/>
                    <a:p>
                      <a:pPr algn="ctr">
                        <a:spcAft>
                          <a:spcPts val="0"/>
                        </a:spcAft>
                      </a:pPr>
                      <a:r>
                        <a:rPr lang="en-US" sz="1200" kern="100" dirty="0">
                          <a:solidFill>
                            <a:schemeClr val="tx1"/>
                          </a:solidFill>
                          <a:effectLst/>
                        </a:rPr>
                        <a:t>580.0668</a:t>
                      </a:r>
                      <a:endParaRPr lang="zh-CN" sz="1050" kern="100" dirty="0">
                        <a:solidFill>
                          <a:schemeClr val="tx1"/>
                        </a:solidFill>
                        <a:effectLst/>
                        <a:latin typeface="Calibri"/>
                        <a:ea typeface="宋体"/>
                        <a:cs typeface="Times New Roman"/>
                      </a:endParaRPr>
                    </a:p>
                  </a:txBody>
                  <a:tcPr marL="68580" marR="68580" marT="0" marB="0"/>
                </a:tc>
              </a:tr>
            </a:tbl>
          </a:graphicData>
        </a:graphic>
      </p:graphicFrame>
    </p:spTree>
    <p:extLst>
      <p:ext uri="{BB962C8B-B14F-4D97-AF65-F5344CB8AC3E}">
        <p14:creationId xmlns:p14="http://schemas.microsoft.com/office/powerpoint/2010/main" val="30359597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Effect transition="in" filter="fade">
                                      <p:cBhvr>
                                        <p:cTn id="20" dur="1000"/>
                                        <p:tgtEl>
                                          <p:spTgt spid="3">
                                            <p:txEl>
                                              <p:pRg st="1" end="1"/>
                                            </p:txEl>
                                          </p:spTgt>
                                        </p:tgtEl>
                                      </p:cBhvr>
                                    </p:animEffect>
                                    <p:anim calcmode="lin" valueType="num">
                                      <p:cBhvr>
                                        <p:cTn id="21"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2"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Effect transition="in" filter="fade">
                                      <p:cBhvr>
                                        <p:cTn id="27" dur="1000"/>
                                        <p:tgtEl>
                                          <p:spTgt spid="3">
                                            <p:txEl>
                                              <p:pRg st="2" end="2"/>
                                            </p:txEl>
                                          </p:spTgt>
                                        </p:tgtEl>
                                      </p:cBhvr>
                                    </p:animEffect>
                                    <p:anim calcmode="lin" valueType="num">
                                      <p:cBhvr>
                                        <p:cTn id="2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3">
                                            <p:txEl>
                                              <p:pRg st="3" end="3"/>
                                            </p:txEl>
                                          </p:spTgt>
                                        </p:tgtEl>
                                        <p:attrNameLst>
                                          <p:attrName>style.visibility</p:attrName>
                                        </p:attrNameLst>
                                      </p:cBhvr>
                                      <p:to>
                                        <p:strVal val="visible"/>
                                      </p:to>
                                    </p:set>
                                    <p:animEffect transition="in" filter="fade">
                                      <p:cBhvr>
                                        <p:cTn id="34" dur="1000"/>
                                        <p:tgtEl>
                                          <p:spTgt spid="3">
                                            <p:txEl>
                                              <p:pRg st="3" end="3"/>
                                            </p:txEl>
                                          </p:spTgt>
                                        </p:tgtEl>
                                      </p:cBhvr>
                                    </p:animEffect>
                                    <p:anim calcmode="lin" valueType="num">
                                      <p:cBhvr>
                                        <p:cTn id="3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6"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nodeType="clickEffect">
                                  <p:stCondLst>
                                    <p:cond delay="0"/>
                                  </p:stCondLst>
                                  <p:childTnLst>
                                    <p:set>
                                      <p:cBhvr>
                                        <p:cTn id="40" dur="1" fill="hold">
                                          <p:stCondLst>
                                            <p:cond delay="0"/>
                                          </p:stCondLst>
                                        </p:cTn>
                                        <p:tgtEl>
                                          <p:spTgt spid="4"/>
                                        </p:tgtEl>
                                        <p:attrNameLst>
                                          <p:attrName>style.visibility</p:attrName>
                                        </p:attrNameLst>
                                      </p:cBhvr>
                                      <p:to>
                                        <p:strVal val="visible"/>
                                      </p:to>
                                    </p:set>
                                    <p:animEffect transition="in" filter="fade">
                                      <p:cBhvr>
                                        <p:cTn id="41" dur="1000"/>
                                        <p:tgtEl>
                                          <p:spTgt spid="4"/>
                                        </p:tgtEl>
                                      </p:cBhvr>
                                    </p:animEffect>
                                    <p:anim calcmode="lin" valueType="num">
                                      <p:cBhvr>
                                        <p:cTn id="42" dur="1000" fill="hold"/>
                                        <p:tgtEl>
                                          <p:spTgt spid="4"/>
                                        </p:tgtEl>
                                        <p:attrNameLst>
                                          <p:attrName>ppt_x</p:attrName>
                                        </p:attrNameLst>
                                      </p:cBhvr>
                                      <p:tavLst>
                                        <p:tav tm="0">
                                          <p:val>
                                            <p:strVal val="#ppt_x"/>
                                          </p:val>
                                        </p:tav>
                                        <p:tav tm="100000">
                                          <p:val>
                                            <p:strVal val="#ppt_x"/>
                                          </p:val>
                                        </p:tav>
                                      </p:tavLst>
                                    </p:anim>
                                    <p:anim calcmode="lin" valueType="num">
                                      <p:cBhvr>
                                        <p:cTn id="4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深圳市人口发展“十二五”规划</a:t>
            </a:r>
          </a:p>
        </p:txBody>
      </p:sp>
      <p:sp>
        <p:nvSpPr>
          <p:cNvPr id="3" name="内容占位符 2"/>
          <p:cNvSpPr>
            <a:spLocks noGrp="1"/>
          </p:cNvSpPr>
          <p:nvPr>
            <p:ph idx="1"/>
          </p:nvPr>
        </p:nvSpPr>
        <p:spPr/>
        <p:txBody>
          <a:bodyPr/>
          <a:lstStyle/>
          <a:p>
            <a:r>
              <a:rPr lang="zh-CN" altLang="en-US" sz="2000" dirty="0"/>
              <a:t>具体调控目标如下：</a:t>
            </a:r>
          </a:p>
          <a:p>
            <a:r>
              <a:rPr lang="zh-CN" altLang="en-US" sz="2000" dirty="0"/>
              <a:t>　　</a:t>
            </a:r>
            <a:r>
              <a:rPr lang="en-US" altLang="zh-CN" sz="2000" dirty="0"/>
              <a:t>1</a:t>
            </a:r>
            <a:r>
              <a:rPr lang="zh-CN" altLang="en-US" sz="2000" dirty="0"/>
              <a:t>．人口规模预期目标。到</a:t>
            </a:r>
            <a:r>
              <a:rPr lang="en-US" altLang="zh-CN" sz="2000" dirty="0"/>
              <a:t>2015</a:t>
            </a:r>
            <a:r>
              <a:rPr lang="zh-CN" altLang="en-US" sz="2000" dirty="0"/>
              <a:t>年，深圳实际管理和服务人口指导性目标为</a:t>
            </a:r>
            <a:r>
              <a:rPr lang="en-US" altLang="zh-CN" sz="2000" dirty="0"/>
              <a:t>1300</a:t>
            </a:r>
            <a:r>
              <a:rPr lang="zh-CN" altLang="en-US" sz="2000" dirty="0"/>
              <a:t>万人，年末常住人口为</a:t>
            </a:r>
            <a:r>
              <a:rPr lang="en-US" altLang="zh-CN" sz="2000" dirty="0"/>
              <a:t>1100</a:t>
            </a:r>
            <a:r>
              <a:rPr lang="zh-CN" altLang="en-US" sz="2000" dirty="0"/>
              <a:t>万人，在册户籍人口争取达到</a:t>
            </a:r>
            <a:r>
              <a:rPr lang="en-US" altLang="zh-CN" sz="2000" dirty="0"/>
              <a:t>400</a:t>
            </a:r>
            <a:r>
              <a:rPr lang="zh-CN" altLang="en-US" sz="2000" dirty="0"/>
              <a:t>万人</a:t>
            </a:r>
            <a:r>
              <a:rPr lang="zh-CN" altLang="en-US" sz="2000" dirty="0" smtClean="0"/>
              <a:t>。</a:t>
            </a:r>
            <a:endParaRPr lang="en-US" altLang="zh-CN" sz="2000" dirty="0" smtClean="0"/>
          </a:p>
          <a:p>
            <a:r>
              <a:rPr lang="zh-CN" altLang="en-US" sz="2000" dirty="0"/>
              <a:t>　　</a:t>
            </a:r>
            <a:r>
              <a:rPr lang="en-US" altLang="zh-CN" sz="2000" dirty="0"/>
              <a:t>2</a:t>
            </a:r>
            <a:r>
              <a:rPr lang="zh-CN" altLang="en-US" sz="2000" dirty="0"/>
              <a:t>．人口素质预期目标。到</a:t>
            </a:r>
            <a:r>
              <a:rPr lang="en-US" altLang="zh-CN" sz="2000" dirty="0"/>
              <a:t>2015</a:t>
            </a:r>
            <a:r>
              <a:rPr lang="zh-CN" altLang="en-US" sz="2000" dirty="0"/>
              <a:t>年，实际管理和服务人口中大专及以上学历人口总量达到</a:t>
            </a:r>
            <a:r>
              <a:rPr lang="en-US" altLang="zh-CN" sz="2000" dirty="0"/>
              <a:t>220</a:t>
            </a:r>
            <a:r>
              <a:rPr lang="zh-CN" altLang="en-US" sz="2000" dirty="0"/>
              <a:t>万人，占实际管理和服务人口比重提高至</a:t>
            </a:r>
            <a:r>
              <a:rPr lang="en-US" altLang="zh-CN" sz="2000" dirty="0"/>
              <a:t>20%</a:t>
            </a:r>
            <a:r>
              <a:rPr lang="zh-CN" altLang="en-US" sz="2000" dirty="0"/>
              <a:t>，户籍人口中大专学历以上人口比重争取提高到</a:t>
            </a:r>
            <a:r>
              <a:rPr lang="en-US" altLang="zh-CN" sz="2000" dirty="0"/>
              <a:t>45%</a:t>
            </a:r>
            <a:r>
              <a:rPr lang="zh-CN" altLang="en-US" sz="2000" dirty="0" smtClean="0"/>
              <a:t>。</a:t>
            </a:r>
            <a:endParaRPr lang="en-US" altLang="zh-CN" sz="2000" dirty="0" smtClean="0"/>
          </a:p>
          <a:p>
            <a:r>
              <a:rPr lang="zh-CN" altLang="en-US" sz="2000" dirty="0"/>
              <a:t>　　</a:t>
            </a:r>
            <a:r>
              <a:rPr lang="en-US" altLang="zh-CN" sz="2000" dirty="0"/>
              <a:t>3</a:t>
            </a:r>
            <a:r>
              <a:rPr lang="zh-CN" altLang="en-US" sz="2000" dirty="0"/>
              <a:t>．人口管理预期目标。到</a:t>
            </a:r>
            <a:r>
              <a:rPr lang="en-US" altLang="zh-CN" sz="2000" dirty="0"/>
              <a:t>2015</a:t>
            </a:r>
            <a:r>
              <a:rPr lang="zh-CN" altLang="en-US" sz="2000" dirty="0"/>
              <a:t>年，户籍人口政策生育率达到</a:t>
            </a:r>
            <a:r>
              <a:rPr lang="en-US" altLang="zh-CN" sz="2000" dirty="0"/>
              <a:t>95%</a:t>
            </a:r>
            <a:r>
              <a:rPr lang="zh-CN" altLang="en-US" sz="2000" dirty="0"/>
              <a:t>，流动人口政策生育率达到</a:t>
            </a:r>
            <a:r>
              <a:rPr lang="en-US" altLang="zh-CN" sz="2000" dirty="0"/>
              <a:t>85%</a:t>
            </a:r>
            <a:r>
              <a:rPr lang="zh-CN" altLang="en-US" sz="2000" dirty="0"/>
              <a:t>，流动人口居住证覆盖率和出租屋管理覆盖率均达到</a:t>
            </a:r>
            <a:r>
              <a:rPr lang="en-US" altLang="zh-CN" sz="2000" dirty="0"/>
              <a:t>98%</a:t>
            </a:r>
            <a:r>
              <a:rPr lang="zh-CN" altLang="en-US" sz="2000" dirty="0" smtClean="0"/>
              <a:t>。</a:t>
            </a:r>
            <a:endParaRPr lang="zh-CN" altLang="en-US" sz="2000" dirty="0"/>
          </a:p>
          <a:p>
            <a:endParaRPr lang="zh-CN" altLang="en-US" sz="2000" dirty="0"/>
          </a:p>
          <a:p>
            <a:endParaRPr lang="zh-CN" altLang="en-US" sz="2000" dirty="0"/>
          </a:p>
        </p:txBody>
      </p:sp>
    </p:spTree>
    <p:extLst>
      <p:ext uri="{BB962C8B-B14F-4D97-AF65-F5344CB8AC3E}">
        <p14:creationId xmlns:p14="http://schemas.microsoft.com/office/powerpoint/2010/main" val="6668235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Effect transition="in" filter="fade">
                                      <p:cBhvr>
                                        <p:cTn id="21" dur="1000"/>
                                        <p:tgtEl>
                                          <p:spTgt spid="3">
                                            <p:txEl>
                                              <p:pRg st="1" end="1"/>
                                            </p:txEl>
                                          </p:spTgt>
                                        </p:tgtEl>
                                      </p:cBhvr>
                                    </p:animEffect>
                                    <p:anim calcmode="lin" valueType="num">
                                      <p:cBhvr>
                                        <p:cTn id="22"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2" end="2"/>
                                            </p:txEl>
                                          </p:spTgt>
                                        </p:tgtEl>
                                        <p:attrNameLst>
                                          <p:attrName>style.visibility</p:attrName>
                                        </p:attrNameLst>
                                      </p:cBhvr>
                                      <p:to>
                                        <p:strVal val="visible"/>
                                      </p:to>
                                    </p:set>
                                    <p:animEffect transition="in" filter="fade">
                                      <p:cBhvr>
                                        <p:cTn id="28" dur="1000"/>
                                        <p:tgtEl>
                                          <p:spTgt spid="3">
                                            <p:txEl>
                                              <p:pRg st="2" end="2"/>
                                            </p:txEl>
                                          </p:spTgt>
                                        </p:tgtEl>
                                      </p:cBhvr>
                                    </p:animEffect>
                                    <p:anim calcmode="lin" valueType="num">
                                      <p:cBhvr>
                                        <p:cTn id="29"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3" end="3"/>
                                            </p:txEl>
                                          </p:spTgt>
                                        </p:tgtEl>
                                        <p:attrNameLst>
                                          <p:attrName>style.visibility</p:attrName>
                                        </p:attrNameLst>
                                      </p:cBhvr>
                                      <p:to>
                                        <p:strVal val="visible"/>
                                      </p:to>
                                    </p:set>
                                    <p:animEffect transition="in" filter="fade">
                                      <p:cBhvr>
                                        <p:cTn id="35" dur="1000"/>
                                        <p:tgtEl>
                                          <p:spTgt spid="3">
                                            <p:txEl>
                                              <p:pRg st="3" end="3"/>
                                            </p:txEl>
                                          </p:spTgt>
                                        </p:tgtEl>
                                      </p:cBhvr>
                                    </p:animEffect>
                                    <p:anim calcmode="lin" valueType="num">
                                      <p:cBhvr>
                                        <p:cTn id="36"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对户籍人口预测的再讨论</a:t>
            </a:r>
          </a:p>
        </p:txBody>
      </p:sp>
      <p:pic>
        <p:nvPicPr>
          <p:cNvPr id="4" name="内容占位符 3"/>
          <p:cNvPicPr>
            <a:picLocks noGrp="1"/>
          </p:cNvPicPr>
          <p:nvPr>
            <p:ph idx="1"/>
          </p:nvPr>
        </p:nvPicPr>
        <p:blipFill>
          <a:blip r:embed="rId2">
            <a:extLst>
              <a:ext uri="{28A0092B-C50C-407E-A947-70E740481C1C}">
                <a14:useLocalDpi xmlns:a14="http://schemas.microsoft.com/office/drawing/2010/main" val="0"/>
              </a:ext>
            </a:extLst>
          </a:blip>
          <a:stretch>
            <a:fillRect/>
          </a:stretch>
        </p:blipFill>
        <p:spPr>
          <a:xfrm>
            <a:off x="1900237" y="1862931"/>
            <a:ext cx="5343525" cy="4000500"/>
          </a:xfrm>
          <a:prstGeom prst="rect">
            <a:avLst/>
          </a:prstGeom>
        </p:spPr>
      </p:pic>
    </p:spTree>
    <p:extLst>
      <p:ext uri="{BB962C8B-B14F-4D97-AF65-F5344CB8AC3E}">
        <p14:creationId xmlns:p14="http://schemas.microsoft.com/office/powerpoint/2010/main" val="25974467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总的人口预测</a:t>
            </a:r>
            <a:endParaRPr lang="zh-CN" altLang="en-US" dirty="0"/>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lstStyle/>
              <a:p>
                <a:r>
                  <a:rPr lang="zh-CN" altLang="zh-CN" sz="1800" dirty="0"/>
                  <a:t>自</a:t>
                </a:r>
                <a:r>
                  <a:rPr lang="en-US" altLang="zh-CN" sz="1800" dirty="0"/>
                  <a:t>2000</a:t>
                </a:r>
                <a:r>
                  <a:rPr lang="zh-CN" altLang="zh-CN" sz="1800" dirty="0"/>
                  <a:t>年起的预测人口</a:t>
                </a:r>
                <a14:m>
                  <m:oMath xmlns:m="http://schemas.openxmlformats.org/officeDocument/2006/math">
                    <m:sSub>
                      <m:sSubPr>
                        <m:ctrlPr>
                          <a:rPr lang="zh-CN" altLang="zh-CN" sz="1800" i="1">
                            <a:latin typeface="Cambria Math"/>
                          </a:rPr>
                        </m:ctrlPr>
                      </m:sSubPr>
                      <m:e>
                        <m:r>
                          <a:rPr lang="en-US" altLang="zh-CN" sz="1800" i="1">
                            <a:latin typeface="Cambria Math"/>
                          </a:rPr>
                          <m:t>𝑆</m:t>
                        </m:r>
                      </m:e>
                      <m:sub>
                        <m:r>
                          <a:rPr lang="en-US" altLang="zh-CN" sz="1800" i="1">
                            <a:latin typeface="Cambria Math"/>
                          </a:rPr>
                          <m:t>𝑖</m:t>
                        </m:r>
                      </m:sub>
                    </m:sSub>
                    <m:r>
                      <a:rPr lang="en-US" altLang="zh-CN" sz="1800" i="1">
                        <a:latin typeface="Cambria Math"/>
                      </a:rPr>
                      <m:t>=</m:t>
                    </m:r>
                    <m:sSub>
                      <m:sSubPr>
                        <m:ctrlPr>
                          <a:rPr lang="zh-CN" altLang="zh-CN" sz="1800" i="1">
                            <a:latin typeface="Cambria Math"/>
                          </a:rPr>
                        </m:ctrlPr>
                      </m:sSubPr>
                      <m:e>
                        <m:r>
                          <a:rPr lang="en-US" altLang="zh-CN" sz="1800" i="1">
                            <a:latin typeface="Cambria Math"/>
                          </a:rPr>
                          <m:t>𝑆</m:t>
                        </m:r>
                      </m:e>
                      <m:sub>
                        <m:r>
                          <a:rPr lang="en-US" altLang="zh-CN" sz="1800" i="1">
                            <a:latin typeface="Cambria Math"/>
                          </a:rPr>
                          <m:t>𝑖</m:t>
                        </m:r>
                        <m:r>
                          <a:rPr lang="en-US" altLang="zh-CN" sz="1800" i="1">
                            <a:latin typeface="Cambria Math"/>
                          </a:rPr>
                          <m:t>,1</m:t>
                        </m:r>
                      </m:sub>
                    </m:sSub>
                    <m:r>
                      <a:rPr lang="en-US" altLang="zh-CN" sz="1800" i="1">
                        <a:latin typeface="Cambria Math"/>
                      </a:rPr>
                      <m:t>+</m:t>
                    </m:r>
                    <m:sSub>
                      <m:sSubPr>
                        <m:ctrlPr>
                          <a:rPr lang="zh-CN" altLang="zh-CN" sz="1800" i="1">
                            <a:latin typeface="Cambria Math"/>
                          </a:rPr>
                        </m:ctrlPr>
                      </m:sSubPr>
                      <m:e>
                        <m:r>
                          <a:rPr lang="en-US" altLang="zh-CN" sz="1800" i="1">
                            <a:latin typeface="Cambria Math"/>
                          </a:rPr>
                          <m:t>𝑆</m:t>
                        </m:r>
                      </m:e>
                      <m:sub>
                        <m:r>
                          <a:rPr lang="en-US" altLang="zh-CN" sz="1800" i="1">
                            <a:latin typeface="Cambria Math"/>
                          </a:rPr>
                          <m:t>𝑖</m:t>
                        </m:r>
                        <m:r>
                          <a:rPr lang="en-US" altLang="zh-CN" sz="1800" i="1">
                            <a:latin typeface="Cambria Math"/>
                          </a:rPr>
                          <m:t>,2</m:t>
                        </m:r>
                      </m:sub>
                    </m:sSub>
                    <m:r>
                      <a:rPr lang="en-US" altLang="zh-CN" sz="1800" i="1">
                        <a:latin typeface="Cambria Math"/>
                      </a:rPr>
                      <m:t>=</m:t>
                    </m:r>
                    <m:r>
                      <a:rPr lang="en-US" altLang="zh-CN" sz="1800">
                        <a:latin typeface="Cambria Math"/>
                      </a:rPr>
                      <m:t>123.7457</m:t>
                    </m:r>
                    <m:sSup>
                      <m:sSupPr>
                        <m:ctrlPr>
                          <a:rPr lang="zh-CN" altLang="zh-CN" sz="1800" i="1">
                            <a:latin typeface="Cambria Math"/>
                          </a:rPr>
                        </m:ctrlPr>
                      </m:sSupPr>
                      <m:e>
                        <m:r>
                          <a:rPr lang="en-US" altLang="zh-CN" sz="1800" i="1">
                            <a:latin typeface="Cambria Math"/>
                          </a:rPr>
                          <m:t>𝑒</m:t>
                        </m:r>
                      </m:e>
                      <m:sup>
                        <m:r>
                          <a:rPr lang="en-US" altLang="zh-CN" sz="1800">
                            <a:latin typeface="Cambria Math"/>
                          </a:rPr>
                          <m:t>0.07387</m:t>
                        </m:r>
                        <m:r>
                          <a:rPr lang="zh-CN" altLang="zh-CN" sz="1800">
                            <a:latin typeface="Cambria Math"/>
                          </a:rPr>
                          <m:t>（</m:t>
                        </m:r>
                        <m:r>
                          <m:rPr>
                            <m:sty m:val="p"/>
                          </m:rPr>
                          <a:rPr lang="en-US" altLang="zh-CN" sz="1800">
                            <a:latin typeface="Cambria Math"/>
                          </a:rPr>
                          <m:t>t</m:t>
                        </m:r>
                        <m:r>
                          <a:rPr lang="en-US" altLang="zh-CN" sz="1800" i="1">
                            <a:latin typeface="Cambria Math"/>
                          </a:rPr>
                          <m:t>−</m:t>
                        </m:r>
                        <m:r>
                          <a:rPr lang="en-US" altLang="zh-CN" sz="1800">
                            <a:latin typeface="Cambria Math"/>
                          </a:rPr>
                          <m:t>2000</m:t>
                        </m:r>
                        <m:r>
                          <a:rPr lang="zh-CN" altLang="zh-CN" sz="1800">
                            <a:latin typeface="Cambria Math"/>
                          </a:rPr>
                          <m:t>）</m:t>
                        </m:r>
                      </m:sup>
                    </m:sSup>
                    <m:r>
                      <a:rPr lang="en-US" altLang="zh-CN" sz="1800" i="1">
                        <a:latin typeface="Cambria Math"/>
                      </a:rPr>
                      <m:t>𝜀</m:t>
                    </m:r>
                    <m:d>
                      <m:dPr>
                        <m:ctrlPr>
                          <a:rPr lang="zh-CN" altLang="zh-CN" sz="1800" i="1">
                            <a:latin typeface="Cambria Math"/>
                          </a:rPr>
                        </m:ctrlPr>
                      </m:dPr>
                      <m:e>
                        <m:r>
                          <a:rPr lang="en-US" altLang="zh-CN" sz="1800" i="1">
                            <a:latin typeface="Cambria Math"/>
                          </a:rPr>
                          <m:t>𝑡</m:t>
                        </m:r>
                        <m:r>
                          <a:rPr lang="en-US" altLang="zh-CN" sz="1800" i="1">
                            <a:latin typeface="Cambria Math"/>
                          </a:rPr>
                          <m:t>−2000</m:t>
                        </m:r>
                      </m:e>
                    </m:d>
                    <m:r>
                      <a:rPr lang="en-US" altLang="zh-CN" sz="1800" i="1">
                        <a:latin typeface="Cambria Math"/>
                      </a:rPr>
                      <m:t>+</m:t>
                    </m:r>
                    <m:f>
                      <m:fPr>
                        <m:ctrlPr>
                          <a:rPr lang="zh-CN" altLang="zh-CN" sz="1800" i="1">
                            <a:latin typeface="Cambria Math"/>
                          </a:rPr>
                        </m:ctrlPr>
                      </m:fPr>
                      <m:num>
                        <m:r>
                          <a:rPr lang="en-US" altLang="zh-CN" sz="1800" i="1">
                            <a:latin typeface="Cambria Math"/>
                          </a:rPr>
                          <m:t>251.7137</m:t>
                        </m:r>
                      </m:num>
                      <m:den>
                        <m:r>
                          <a:rPr lang="en-US" altLang="zh-CN" sz="1800" i="1">
                            <a:latin typeface="Cambria Math"/>
                          </a:rPr>
                          <m:t>1+115.3632∗</m:t>
                        </m:r>
                        <m:sSup>
                          <m:sSupPr>
                            <m:ctrlPr>
                              <a:rPr lang="zh-CN" altLang="zh-CN" sz="1800" i="1">
                                <a:latin typeface="Cambria Math"/>
                              </a:rPr>
                            </m:ctrlPr>
                          </m:sSupPr>
                          <m:e>
                            <m:r>
                              <a:rPr lang="en-US" altLang="zh-CN" sz="1800" i="1">
                                <a:latin typeface="Cambria Math"/>
                              </a:rPr>
                              <m:t>𝑒</m:t>
                            </m:r>
                          </m:e>
                          <m:sup>
                            <m:r>
                              <a:rPr lang="en-US" altLang="zh-CN" sz="1800" i="1">
                                <a:latin typeface="Cambria Math"/>
                              </a:rPr>
                              <m:t>−0.3760(</m:t>
                            </m:r>
                            <m:r>
                              <a:rPr lang="en-US" altLang="zh-CN" sz="1800" i="1">
                                <a:latin typeface="Cambria Math"/>
                              </a:rPr>
                              <m:t>𝑡</m:t>
                            </m:r>
                            <m:r>
                              <a:rPr lang="en-US" altLang="zh-CN" sz="1800" i="1">
                                <a:latin typeface="Cambria Math"/>
                              </a:rPr>
                              <m:t>−1979)</m:t>
                            </m:r>
                          </m:sup>
                        </m:sSup>
                      </m:den>
                    </m:f>
                    <m:r>
                      <a:rPr lang="en-US" altLang="zh-CN" sz="1800" i="1">
                        <a:latin typeface="Cambria Math"/>
                      </a:rPr>
                      <m:t>𝜀</m:t>
                    </m:r>
                    <m:d>
                      <m:dPr>
                        <m:ctrlPr>
                          <a:rPr lang="zh-CN" altLang="zh-CN" sz="1800" i="1">
                            <a:latin typeface="Cambria Math"/>
                          </a:rPr>
                        </m:ctrlPr>
                      </m:dPr>
                      <m:e>
                        <m:r>
                          <a:rPr lang="en-US" altLang="zh-CN" sz="1800" i="1">
                            <a:latin typeface="Cambria Math"/>
                          </a:rPr>
                          <m:t>𝑡</m:t>
                        </m:r>
                        <m:r>
                          <a:rPr lang="en-US" altLang="zh-CN" sz="1800" i="1">
                            <a:latin typeface="Cambria Math"/>
                          </a:rPr>
                          <m:t>−1979</m:t>
                        </m:r>
                      </m:e>
                    </m:d>
                    <m:r>
                      <a:rPr lang="en-US" altLang="zh-CN" sz="1800" i="1">
                        <a:latin typeface="Cambria Math"/>
                      </a:rPr>
                      <m:t>+</m:t>
                    </m:r>
                    <m:f>
                      <m:fPr>
                        <m:ctrlPr>
                          <a:rPr lang="zh-CN" altLang="zh-CN" sz="1800" i="1">
                            <a:latin typeface="Cambria Math"/>
                          </a:rPr>
                        </m:ctrlPr>
                      </m:fPr>
                      <m:num>
                        <m:r>
                          <a:rPr lang="en-US" altLang="zh-CN" sz="1800" i="1">
                            <a:latin typeface="Cambria Math"/>
                          </a:rPr>
                          <m:t>418.8108</m:t>
                        </m:r>
                      </m:num>
                      <m:den>
                        <m:r>
                          <a:rPr lang="en-US" altLang="zh-CN" sz="1800" i="1">
                            <a:latin typeface="Cambria Math"/>
                          </a:rPr>
                          <m:t>1+10.5377∗</m:t>
                        </m:r>
                        <m:sSup>
                          <m:sSupPr>
                            <m:ctrlPr>
                              <a:rPr lang="zh-CN" altLang="zh-CN" sz="1800" i="1">
                                <a:latin typeface="Cambria Math"/>
                              </a:rPr>
                            </m:ctrlPr>
                          </m:sSupPr>
                          <m:e>
                            <m:r>
                              <a:rPr lang="en-US" altLang="zh-CN" sz="1800" i="1">
                                <a:latin typeface="Cambria Math"/>
                              </a:rPr>
                              <m:t>𝑒</m:t>
                            </m:r>
                          </m:e>
                          <m:sup>
                            <m:r>
                              <a:rPr lang="en-US" altLang="zh-CN" sz="1800" i="1">
                                <a:latin typeface="Cambria Math"/>
                              </a:rPr>
                              <m:t>−0.3800(</m:t>
                            </m:r>
                            <m:r>
                              <a:rPr lang="en-US" altLang="zh-CN" sz="1800" i="1">
                                <a:latin typeface="Cambria Math"/>
                              </a:rPr>
                              <m:t>𝑡</m:t>
                            </m:r>
                            <m:r>
                              <a:rPr lang="en-US" altLang="zh-CN" sz="1800" i="1">
                                <a:latin typeface="Cambria Math"/>
                              </a:rPr>
                              <m:t>−1992)</m:t>
                            </m:r>
                          </m:sup>
                        </m:sSup>
                      </m:den>
                    </m:f>
                    <m:r>
                      <a:rPr lang="en-US" altLang="zh-CN" sz="1800" i="1">
                        <a:latin typeface="Cambria Math"/>
                      </a:rPr>
                      <m:t>𝜀</m:t>
                    </m:r>
                    <m:d>
                      <m:dPr>
                        <m:ctrlPr>
                          <a:rPr lang="zh-CN" altLang="zh-CN" sz="1800" i="1">
                            <a:latin typeface="Cambria Math"/>
                          </a:rPr>
                        </m:ctrlPr>
                      </m:dPr>
                      <m:e>
                        <m:r>
                          <a:rPr lang="en-US" altLang="zh-CN" sz="1800" i="1">
                            <a:latin typeface="Cambria Math"/>
                          </a:rPr>
                          <m:t>𝑡</m:t>
                        </m:r>
                        <m:r>
                          <a:rPr lang="en-US" altLang="zh-CN" sz="1800" i="1">
                            <a:latin typeface="Cambria Math"/>
                          </a:rPr>
                          <m:t>−1992</m:t>
                        </m:r>
                      </m:e>
                    </m:d>
                    <m:r>
                      <a:rPr lang="en-US" altLang="zh-CN" sz="1800" i="1">
                        <a:latin typeface="Cambria Math"/>
                      </a:rPr>
                      <m:t>+</m:t>
                    </m:r>
                    <m:f>
                      <m:fPr>
                        <m:ctrlPr>
                          <a:rPr lang="zh-CN" altLang="zh-CN" sz="1800" i="1">
                            <a:latin typeface="Cambria Math"/>
                          </a:rPr>
                        </m:ctrlPr>
                      </m:fPr>
                      <m:num>
                        <m:r>
                          <a:rPr lang="en-US" altLang="zh-CN" sz="1800" i="1">
                            <a:latin typeface="Cambria Math"/>
                          </a:rPr>
                          <m:t>200.2386</m:t>
                        </m:r>
                      </m:num>
                      <m:den>
                        <m:r>
                          <a:rPr lang="en-US" altLang="zh-CN" sz="1800" i="1">
                            <a:latin typeface="Cambria Math"/>
                          </a:rPr>
                          <m:t>1+11.4540∗</m:t>
                        </m:r>
                        <m:sSup>
                          <m:sSupPr>
                            <m:ctrlPr>
                              <a:rPr lang="zh-CN" altLang="zh-CN" sz="1800" i="1">
                                <a:latin typeface="Cambria Math"/>
                              </a:rPr>
                            </m:ctrlPr>
                          </m:sSupPr>
                          <m:e>
                            <m:r>
                              <a:rPr lang="en-US" altLang="zh-CN" sz="1800" i="1">
                                <a:latin typeface="Cambria Math"/>
                              </a:rPr>
                              <m:t>𝑒</m:t>
                            </m:r>
                          </m:e>
                          <m:sup>
                            <m:r>
                              <a:rPr lang="en-US" altLang="zh-CN" sz="1800" i="1">
                                <a:latin typeface="Cambria Math"/>
                              </a:rPr>
                              <m:t>−0.5678(</m:t>
                            </m:r>
                            <m:r>
                              <a:rPr lang="en-US" altLang="zh-CN" sz="1800" i="1">
                                <a:latin typeface="Cambria Math"/>
                              </a:rPr>
                              <m:t>𝑡</m:t>
                            </m:r>
                            <m:r>
                              <a:rPr lang="en-US" altLang="zh-CN" sz="1800" i="1">
                                <a:latin typeface="Cambria Math"/>
                              </a:rPr>
                              <m:t>−2006)</m:t>
                            </m:r>
                          </m:sup>
                        </m:sSup>
                      </m:den>
                    </m:f>
                    <m:r>
                      <a:rPr lang="en-US" altLang="zh-CN" sz="1800" i="1">
                        <a:latin typeface="Cambria Math"/>
                      </a:rPr>
                      <m:t>𝜀</m:t>
                    </m:r>
                    <m:d>
                      <m:dPr>
                        <m:ctrlPr>
                          <a:rPr lang="zh-CN" altLang="zh-CN" sz="1800" i="1">
                            <a:latin typeface="Cambria Math"/>
                          </a:rPr>
                        </m:ctrlPr>
                      </m:dPr>
                      <m:e>
                        <m:r>
                          <a:rPr lang="en-US" altLang="zh-CN" sz="1800" i="1">
                            <a:latin typeface="Cambria Math"/>
                          </a:rPr>
                          <m:t>𝑡</m:t>
                        </m:r>
                        <m:r>
                          <a:rPr lang="en-US" altLang="zh-CN" sz="1800" i="1">
                            <a:latin typeface="Cambria Math"/>
                          </a:rPr>
                          <m:t>−2006</m:t>
                        </m:r>
                      </m:e>
                    </m:d>
                  </m:oMath>
                </a14:m>
                <a:r>
                  <a:rPr lang="en-US" altLang="zh-CN" sz="1800" dirty="0"/>
                  <a:t>  </a:t>
                </a:r>
                <a:endParaRPr lang="zh-CN" altLang="zh-CN" sz="1800" dirty="0"/>
              </a:p>
              <a:p>
                <a:endParaRPr lang="zh-CN" altLang="en-US"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rotWithShape="1">
                <a:blip r:embed="rId2" cstate="print"/>
                <a:stretch>
                  <a:fillRect l="-444" t="-943"/>
                </a:stretch>
              </a:blipFill>
            </p:spPr>
            <p:txBody>
              <a:bodyPr/>
              <a:lstStyle/>
              <a:p>
                <a:r>
                  <a:rPr lang="zh-CN" altLang="en-US">
                    <a:noFill/>
                  </a:rPr>
                  <a:t> </a:t>
                </a:r>
              </a:p>
            </p:txBody>
          </p:sp>
        </mc:Fallback>
      </mc:AlternateContent>
      <p:pic>
        <p:nvPicPr>
          <p:cNvPr id="4" name="图片 3"/>
          <p:cNvPicPr/>
          <p:nvPr/>
        </p:nvPicPr>
        <p:blipFill>
          <a:blip r:embed="rId3" cstate="print">
            <a:extLst>
              <a:ext uri="{28A0092B-C50C-407E-A947-70E740481C1C}">
                <a14:useLocalDpi xmlns:a14="http://schemas.microsoft.com/office/drawing/2010/main" val="0"/>
              </a:ext>
            </a:extLst>
          </a:blip>
          <a:stretch>
            <a:fillRect/>
          </a:stretch>
        </p:blipFill>
        <p:spPr>
          <a:xfrm>
            <a:off x="2320536" y="3051283"/>
            <a:ext cx="4483712" cy="3356044"/>
          </a:xfrm>
          <a:prstGeom prst="rect">
            <a:avLst/>
          </a:prstGeom>
        </p:spPr>
      </p:pic>
    </p:spTree>
    <p:extLst>
      <p:ext uri="{BB962C8B-B14F-4D97-AF65-F5344CB8AC3E}">
        <p14:creationId xmlns:p14="http://schemas.microsoft.com/office/powerpoint/2010/main" val="35368108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1000"/>
                                        <p:tgtEl>
                                          <p:spTgt spid="4"/>
                                        </p:tgtEl>
                                      </p:cBhvr>
                                    </p:animEffect>
                                    <p:anim calcmode="lin" valueType="num">
                                      <p:cBhvr>
                                        <p:cTn id="21" dur="1000" fill="hold"/>
                                        <p:tgtEl>
                                          <p:spTgt spid="4"/>
                                        </p:tgtEl>
                                        <p:attrNameLst>
                                          <p:attrName>ppt_x</p:attrName>
                                        </p:attrNameLst>
                                      </p:cBhvr>
                                      <p:tavLst>
                                        <p:tav tm="0">
                                          <p:val>
                                            <p:strVal val="#ppt_x"/>
                                          </p:val>
                                        </p:tav>
                                        <p:tav tm="100000">
                                          <p:val>
                                            <p:strVal val="#ppt_x"/>
                                          </p:val>
                                        </p:tav>
                                      </p:tavLst>
                                    </p:anim>
                                    <p:anim calcmode="lin" valueType="num">
                                      <p:cBhvr>
                                        <p:cTn id="22"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latin typeface="Calibri" pitchFamily="34" charset="0"/>
                <a:ea typeface="宋体" pitchFamily="2" charset="-122"/>
                <a:cs typeface="Times New Roman" pitchFamily="18" charset="0"/>
              </a:rPr>
              <a:t>人口预测数据表</a:t>
            </a:r>
            <a:endParaRPr lang="zh-CN" altLang="en-US" dirty="0"/>
          </a:p>
        </p:txBody>
      </p:sp>
      <p:sp>
        <p:nvSpPr>
          <p:cNvPr id="3" name="内容占位符 2"/>
          <p:cNvSpPr>
            <a:spLocks noGrp="1"/>
          </p:cNvSpPr>
          <p:nvPr>
            <p:ph idx="1"/>
          </p:nvPr>
        </p:nvSpPr>
        <p:spPr/>
        <p:txBody>
          <a:bodyPr/>
          <a:lstStyle/>
          <a:p>
            <a:pPr lvl="0"/>
            <a:r>
              <a:rPr lang="zh-CN" altLang="zh-CN" dirty="0">
                <a:latin typeface="Calibri" pitchFamily="34" charset="0"/>
                <a:ea typeface="宋体" pitchFamily="2" charset="-122"/>
                <a:cs typeface="Times New Roman" pitchFamily="18" charset="0"/>
              </a:rPr>
              <a:t>下面是我们做出的深圳市</a:t>
            </a:r>
            <a:r>
              <a:rPr lang="en-US" altLang="zh-CN" dirty="0">
                <a:latin typeface="Calibri" pitchFamily="34" charset="0"/>
                <a:ea typeface="宋体" pitchFamily="2" charset="-122"/>
                <a:cs typeface="Times New Roman" pitchFamily="18" charset="0"/>
              </a:rPr>
              <a:t>2011</a:t>
            </a:r>
            <a:r>
              <a:rPr lang="zh-CN" altLang="en-US" dirty="0">
                <a:latin typeface="Calibri" pitchFamily="34" charset="0"/>
                <a:ea typeface="宋体" pitchFamily="2" charset="-122"/>
                <a:cs typeface="Times New Roman" pitchFamily="18" charset="0"/>
              </a:rPr>
              <a:t>至</a:t>
            </a:r>
            <a:r>
              <a:rPr lang="en-US" altLang="zh-CN" dirty="0">
                <a:latin typeface="Calibri" pitchFamily="34" charset="0"/>
                <a:ea typeface="宋体" pitchFamily="2" charset="-122"/>
                <a:cs typeface="Times New Roman" pitchFamily="18" charset="0"/>
              </a:rPr>
              <a:t>2020</a:t>
            </a:r>
            <a:r>
              <a:rPr lang="zh-CN" altLang="en-US" dirty="0">
                <a:latin typeface="Calibri" pitchFamily="34" charset="0"/>
                <a:ea typeface="宋体" pitchFamily="2" charset="-122"/>
                <a:cs typeface="Times New Roman" pitchFamily="18" charset="0"/>
              </a:rPr>
              <a:t>年的人口预测数据表</a:t>
            </a:r>
            <a:endParaRPr lang="zh-CN" altLang="en-US" sz="1600" dirty="0">
              <a:latin typeface="Arial" pitchFamily="34" charset="0"/>
              <a:ea typeface="宋体" pitchFamily="2" charset="-122"/>
              <a:cs typeface="宋体" pitchFamily="2" charset="-122"/>
            </a:endParaRPr>
          </a:p>
          <a:p>
            <a:endParaRPr lang="zh-CN" altLang="en-US" dirty="0"/>
          </a:p>
        </p:txBody>
      </p:sp>
      <p:graphicFrame>
        <p:nvGraphicFramePr>
          <p:cNvPr id="6" name="表格 5"/>
          <p:cNvGraphicFramePr>
            <a:graphicFrameLocks noGrp="1"/>
          </p:cNvGraphicFramePr>
          <p:nvPr>
            <p:extLst>
              <p:ext uri="{D42A27DB-BD31-4B8C-83A1-F6EECF244321}">
                <p14:modId xmlns:p14="http://schemas.microsoft.com/office/powerpoint/2010/main" val="1810085540"/>
              </p:ext>
            </p:extLst>
          </p:nvPr>
        </p:nvGraphicFramePr>
        <p:xfrm>
          <a:off x="1115616" y="2708920"/>
          <a:ext cx="7056783" cy="3554490"/>
        </p:xfrm>
        <a:graphic>
          <a:graphicData uri="http://schemas.openxmlformats.org/drawingml/2006/table">
            <a:tbl>
              <a:tblPr firstRow="1" firstCol="1" bandRow="1">
                <a:tableStyleId>{5C22544A-7EE6-4342-B048-85BDC9FD1C3A}</a:tableStyleId>
              </a:tblPr>
              <a:tblGrid>
                <a:gridCol w="1418144"/>
                <a:gridCol w="1716418"/>
                <a:gridCol w="1899491"/>
                <a:gridCol w="2022730"/>
              </a:tblGrid>
              <a:tr h="514390">
                <a:tc>
                  <a:txBody>
                    <a:bodyPr/>
                    <a:lstStyle/>
                    <a:p>
                      <a:pPr algn="ctr">
                        <a:spcAft>
                          <a:spcPts val="0"/>
                        </a:spcAft>
                      </a:pPr>
                      <a:r>
                        <a:rPr lang="zh-CN" sz="1700" kern="100" dirty="0">
                          <a:solidFill>
                            <a:schemeClr val="tx2"/>
                          </a:solidFill>
                          <a:effectLst/>
                        </a:rPr>
                        <a:t>年份</a:t>
                      </a:r>
                      <a:endParaRPr lang="zh-CN" sz="1500" kern="100" dirty="0">
                        <a:solidFill>
                          <a:schemeClr val="tx2"/>
                        </a:solidFill>
                        <a:effectLst/>
                        <a:latin typeface="Calibri"/>
                        <a:ea typeface="宋体"/>
                        <a:cs typeface="Times New Roman"/>
                      </a:endParaRPr>
                    </a:p>
                  </a:txBody>
                  <a:tcPr marL="96448" marR="96448" marT="0" marB="0" anchor="ctr"/>
                </a:tc>
                <a:tc>
                  <a:txBody>
                    <a:bodyPr/>
                    <a:lstStyle/>
                    <a:p>
                      <a:pPr algn="r">
                        <a:spcAft>
                          <a:spcPts val="0"/>
                        </a:spcAft>
                      </a:pPr>
                      <a:r>
                        <a:rPr lang="zh-CN" sz="1700" kern="100">
                          <a:solidFill>
                            <a:schemeClr val="tx2"/>
                          </a:solidFill>
                          <a:effectLst/>
                        </a:rPr>
                        <a:t>户籍人口数（万人）</a:t>
                      </a:r>
                      <a:endParaRPr lang="zh-CN" sz="1500" kern="100">
                        <a:solidFill>
                          <a:schemeClr val="tx2"/>
                        </a:solidFill>
                        <a:effectLst/>
                        <a:latin typeface="Calibri"/>
                        <a:ea typeface="宋体"/>
                        <a:cs typeface="Times New Roman"/>
                      </a:endParaRPr>
                    </a:p>
                  </a:txBody>
                  <a:tcPr marL="96448" marR="96448" marT="0" marB="0" anchor="ctr"/>
                </a:tc>
                <a:tc>
                  <a:txBody>
                    <a:bodyPr/>
                    <a:lstStyle/>
                    <a:p>
                      <a:pPr algn="r">
                        <a:spcAft>
                          <a:spcPts val="0"/>
                        </a:spcAft>
                      </a:pPr>
                      <a:r>
                        <a:rPr lang="zh-CN" sz="1700" kern="100">
                          <a:solidFill>
                            <a:schemeClr val="tx2"/>
                          </a:solidFill>
                          <a:effectLst/>
                        </a:rPr>
                        <a:t>非户籍人口数（万人）</a:t>
                      </a:r>
                      <a:endParaRPr lang="zh-CN" sz="1500" kern="100">
                        <a:solidFill>
                          <a:schemeClr val="tx2"/>
                        </a:solidFill>
                        <a:effectLst/>
                        <a:latin typeface="Calibri"/>
                        <a:ea typeface="宋体"/>
                        <a:cs typeface="Times New Roman"/>
                      </a:endParaRPr>
                    </a:p>
                  </a:txBody>
                  <a:tcPr marL="96448" marR="96448" marT="0" marB="0" anchor="ctr"/>
                </a:tc>
                <a:tc>
                  <a:txBody>
                    <a:bodyPr/>
                    <a:lstStyle/>
                    <a:p>
                      <a:pPr algn="r">
                        <a:spcAft>
                          <a:spcPts val="0"/>
                        </a:spcAft>
                      </a:pPr>
                      <a:r>
                        <a:rPr lang="zh-CN" sz="1700" kern="100" dirty="0">
                          <a:solidFill>
                            <a:schemeClr val="tx2"/>
                          </a:solidFill>
                          <a:effectLst/>
                        </a:rPr>
                        <a:t>总人口数（万人）</a:t>
                      </a:r>
                      <a:endParaRPr lang="zh-CN" sz="1500" kern="100" dirty="0">
                        <a:solidFill>
                          <a:schemeClr val="tx2"/>
                        </a:solidFill>
                        <a:effectLst/>
                        <a:latin typeface="Calibri"/>
                        <a:ea typeface="宋体"/>
                        <a:cs typeface="Times New Roman"/>
                      </a:endParaRPr>
                    </a:p>
                  </a:txBody>
                  <a:tcPr marL="96448" marR="96448" marT="0" marB="0" anchor="ctr"/>
                </a:tc>
              </a:tr>
              <a:tr h="303633">
                <a:tc>
                  <a:txBody>
                    <a:bodyPr/>
                    <a:lstStyle/>
                    <a:p>
                      <a:pPr algn="ctr">
                        <a:spcAft>
                          <a:spcPts val="0"/>
                        </a:spcAft>
                      </a:pPr>
                      <a:r>
                        <a:rPr lang="en-US" sz="1700" kern="100">
                          <a:solidFill>
                            <a:schemeClr val="tx2"/>
                          </a:solidFill>
                          <a:effectLst/>
                        </a:rPr>
                        <a:t>2011</a:t>
                      </a:r>
                      <a:endParaRPr lang="zh-CN" sz="1500" kern="100">
                        <a:solidFill>
                          <a:schemeClr val="tx2"/>
                        </a:solidFill>
                        <a:effectLst/>
                        <a:latin typeface="Calibri"/>
                        <a:ea typeface="宋体"/>
                        <a:cs typeface="Times New Roman"/>
                      </a:endParaRPr>
                    </a:p>
                  </a:txBody>
                  <a:tcPr marL="96448" marR="96448" marT="0" marB="0" anchor="ctr"/>
                </a:tc>
                <a:tc>
                  <a:txBody>
                    <a:bodyPr/>
                    <a:lstStyle/>
                    <a:p>
                      <a:pPr algn="ctr">
                        <a:spcAft>
                          <a:spcPts val="0"/>
                        </a:spcAft>
                      </a:pPr>
                      <a:r>
                        <a:rPr lang="en-US" sz="1700" kern="100" dirty="0">
                          <a:solidFill>
                            <a:schemeClr val="tx2"/>
                          </a:solidFill>
                          <a:effectLst/>
                        </a:rPr>
                        <a:t>278.89</a:t>
                      </a:r>
                      <a:endParaRPr lang="zh-CN" sz="1500" kern="100" dirty="0">
                        <a:solidFill>
                          <a:schemeClr val="tx2"/>
                        </a:solidFill>
                        <a:effectLst/>
                        <a:latin typeface="Calibri"/>
                        <a:ea typeface="宋体"/>
                        <a:cs typeface="Times New Roman"/>
                      </a:endParaRPr>
                    </a:p>
                  </a:txBody>
                  <a:tcPr marL="96448" marR="96448" marT="0" marB="0" anchor="ctr"/>
                </a:tc>
                <a:tc>
                  <a:txBody>
                    <a:bodyPr/>
                    <a:lstStyle/>
                    <a:p>
                      <a:pPr algn="ctr">
                        <a:spcAft>
                          <a:spcPts val="0"/>
                        </a:spcAft>
                      </a:pPr>
                      <a:r>
                        <a:rPr lang="en-US" sz="1700" kern="100" dirty="0">
                          <a:solidFill>
                            <a:schemeClr val="tx2"/>
                          </a:solidFill>
                          <a:effectLst/>
                        </a:rPr>
                        <a:t>813.34</a:t>
                      </a:r>
                      <a:endParaRPr lang="zh-CN" sz="1500" kern="100" dirty="0">
                        <a:solidFill>
                          <a:schemeClr val="tx2"/>
                        </a:solidFill>
                        <a:effectLst/>
                        <a:latin typeface="Calibri"/>
                        <a:ea typeface="宋体"/>
                        <a:cs typeface="Times New Roman"/>
                      </a:endParaRPr>
                    </a:p>
                  </a:txBody>
                  <a:tcPr marL="96448" marR="96448" marT="0" marB="0" anchor="ctr"/>
                </a:tc>
                <a:tc>
                  <a:txBody>
                    <a:bodyPr/>
                    <a:lstStyle/>
                    <a:p>
                      <a:pPr algn="ctr">
                        <a:spcAft>
                          <a:spcPts val="0"/>
                        </a:spcAft>
                      </a:pPr>
                      <a:r>
                        <a:rPr lang="en-US" sz="1700" kern="100" dirty="0">
                          <a:solidFill>
                            <a:schemeClr val="tx2"/>
                          </a:solidFill>
                          <a:effectLst/>
                        </a:rPr>
                        <a:t>1092.23</a:t>
                      </a:r>
                      <a:endParaRPr lang="zh-CN" sz="1500" kern="100" dirty="0">
                        <a:solidFill>
                          <a:schemeClr val="tx2"/>
                        </a:solidFill>
                        <a:effectLst/>
                        <a:latin typeface="Calibri"/>
                        <a:ea typeface="宋体"/>
                        <a:cs typeface="Times New Roman"/>
                      </a:endParaRPr>
                    </a:p>
                  </a:txBody>
                  <a:tcPr marL="96448" marR="96448" marT="0" marB="0" anchor="ctr"/>
                </a:tc>
              </a:tr>
              <a:tr h="303633">
                <a:tc>
                  <a:txBody>
                    <a:bodyPr/>
                    <a:lstStyle/>
                    <a:p>
                      <a:pPr algn="ctr">
                        <a:spcAft>
                          <a:spcPts val="0"/>
                        </a:spcAft>
                      </a:pPr>
                      <a:r>
                        <a:rPr lang="en-US" sz="1700" kern="100">
                          <a:solidFill>
                            <a:schemeClr val="tx2"/>
                          </a:solidFill>
                          <a:effectLst/>
                        </a:rPr>
                        <a:t>2012</a:t>
                      </a:r>
                      <a:endParaRPr lang="zh-CN" sz="1500" kern="100">
                        <a:solidFill>
                          <a:schemeClr val="tx2"/>
                        </a:solidFill>
                        <a:effectLst/>
                        <a:latin typeface="Calibri"/>
                        <a:ea typeface="宋体"/>
                        <a:cs typeface="Times New Roman"/>
                      </a:endParaRPr>
                    </a:p>
                  </a:txBody>
                  <a:tcPr marL="96448" marR="96448" marT="0" marB="0" anchor="ctr"/>
                </a:tc>
                <a:tc>
                  <a:txBody>
                    <a:bodyPr/>
                    <a:lstStyle/>
                    <a:p>
                      <a:pPr algn="ctr">
                        <a:spcAft>
                          <a:spcPts val="0"/>
                        </a:spcAft>
                      </a:pPr>
                      <a:r>
                        <a:rPr lang="en-US" sz="1700" kern="100">
                          <a:solidFill>
                            <a:schemeClr val="tx2"/>
                          </a:solidFill>
                          <a:effectLst/>
                        </a:rPr>
                        <a:t>300.27</a:t>
                      </a:r>
                      <a:endParaRPr lang="zh-CN" sz="1500" kern="100">
                        <a:solidFill>
                          <a:schemeClr val="tx2"/>
                        </a:solidFill>
                        <a:effectLst/>
                        <a:latin typeface="Calibri"/>
                        <a:ea typeface="宋体"/>
                        <a:cs typeface="Times New Roman"/>
                      </a:endParaRPr>
                    </a:p>
                  </a:txBody>
                  <a:tcPr marL="96448" marR="96448" marT="0" marB="0" anchor="ctr"/>
                </a:tc>
                <a:tc>
                  <a:txBody>
                    <a:bodyPr/>
                    <a:lstStyle/>
                    <a:p>
                      <a:pPr algn="ctr">
                        <a:spcAft>
                          <a:spcPts val="0"/>
                        </a:spcAft>
                      </a:pPr>
                      <a:r>
                        <a:rPr lang="en-US" sz="1700" kern="100" dirty="0">
                          <a:solidFill>
                            <a:schemeClr val="tx2"/>
                          </a:solidFill>
                          <a:effectLst/>
                        </a:rPr>
                        <a:t>833.71</a:t>
                      </a:r>
                      <a:endParaRPr lang="zh-CN" sz="1500" kern="100" dirty="0">
                        <a:solidFill>
                          <a:schemeClr val="tx2"/>
                        </a:solidFill>
                        <a:effectLst/>
                        <a:latin typeface="Calibri"/>
                        <a:ea typeface="宋体"/>
                        <a:cs typeface="Times New Roman"/>
                      </a:endParaRPr>
                    </a:p>
                  </a:txBody>
                  <a:tcPr marL="96448" marR="96448" marT="0" marB="0" anchor="ctr"/>
                </a:tc>
                <a:tc>
                  <a:txBody>
                    <a:bodyPr/>
                    <a:lstStyle/>
                    <a:p>
                      <a:pPr algn="ctr">
                        <a:spcAft>
                          <a:spcPts val="0"/>
                        </a:spcAft>
                      </a:pPr>
                      <a:r>
                        <a:rPr lang="en-US" sz="1700" kern="100" dirty="0">
                          <a:solidFill>
                            <a:schemeClr val="tx2"/>
                          </a:solidFill>
                          <a:effectLst/>
                        </a:rPr>
                        <a:t>1133.98</a:t>
                      </a:r>
                      <a:endParaRPr lang="zh-CN" sz="1500" kern="100" dirty="0">
                        <a:solidFill>
                          <a:schemeClr val="tx2"/>
                        </a:solidFill>
                        <a:effectLst/>
                        <a:latin typeface="Calibri"/>
                        <a:ea typeface="宋体"/>
                        <a:cs typeface="Times New Roman"/>
                      </a:endParaRPr>
                    </a:p>
                  </a:txBody>
                  <a:tcPr marL="96448" marR="96448" marT="0" marB="0" anchor="ctr"/>
                </a:tc>
              </a:tr>
              <a:tr h="303633">
                <a:tc>
                  <a:txBody>
                    <a:bodyPr/>
                    <a:lstStyle/>
                    <a:p>
                      <a:pPr algn="ctr">
                        <a:spcAft>
                          <a:spcPts val="0"/>
                        </a:spcAft>
                      </a:pPr>
                      <a:r>
                        <a:rPr lang="en-US" sz="1700" kern="100">
                          <a:solidFill>
                            <a:schemeClr val="tx2"/>
                          </a:solidFill>
                          <a:effectLst/>
                        </a:rPr>
                        <a:t>2013</a:t>
                      </a:r>
                      <a:endParaRPr lang="zh-CN" sz="1500" kern="100">
                        <a:solidFill>
                          <a:schemeClr val="tx2"/>
                        </a:solidFill>
                        <a:effectLst/>
                        <a:latin typeface="Calibri"/>
                        <a:ea typeface="宋体"/>
                        <a:cs typeface="Times New Roman"/>
                      </a:endParaRPr>
                    </a:p>
                  </a:txBody>
                  <a:tcPr marL="96448" marR="96448" marT="0" marB="0" anchor="ctr"/>
                </a:tc>
                <a:tc>
                  <a:txBody>
                    <a:bodyPr/>
                    <a:lstStyle/>
                    <a:p>
                      <a:pPr algn="ctr">
                        <a:spcAft>
                          <a:spcPts val="0"/>
                        </a:spcAft>
                      </a:pPr>
                      <a:r>
                        <a:rPr lang="en-US" sz="1700" kern="100">
                          <a:solidFill>
                            <a:schemeClr val="tx2"/>
                          </a:solidFill>
                          <a:effectLst/>
                        </a:rPr>
                        <a:t>323.29</a:t>
                      </a:r>
                      <a:endParaRPr lang="zh-CN" sz="1500" kern="100">
                        <a:solidFill>
                          <a:schemeClr val="tx2"/>
                        </a:solidFill>
                        <a:effectLst/>
                        <a:latin typeface="Calibri"/>
                        <a:ea typeface="宋体"/>
                        <a:cs typeface="Times New Roman"/>
                      </a:endParaRPr>
                    </a:p>
                  </a:txBody>
                  <a:tcPr marL="96448" marR="96448" marT="0" marB="0" anchor="ctr"/>
                </a:tc>
                <a:tc>
                  <a:txBody>
                    <a:bodyPr/>
                    <a:lstStyle/>
                    <a:p>
                      <a:pPr indent="381000" algn="just">
                        <a:spcAft>
                          <a:spcPts val="0"/>
                        </a:spcAft>
                      </a:pPr>
                      <a:r>
                        <a:rPr lang="en-US" sz="1700" kern="100" dirty="0" smtClean="0">
                          <a:solidFill>
                            <a:schemeClr val="tx2"/>
                          </a:solidFill>
                          <a:effectLst/>
                        </a:rPr>
                        <a:t>  847.91</a:t>
                      </a:r>
                      <a:endParaRPr lang="zh-CN" sz="1500" kern="100" dirty="0">
                        <a:solidFill>
                          <a:schemeClr val="tx2"/>
                        </a:solidFill>
                        <a:effectLst/>
                        <a:latin typeface="Calibri"/>
                        <a:ea typeface="宋体"/>
                        <a:cs typeface="Times New Roman"/>
                      </a:endParaRPr>
                    </a:p>
                  </a:txBody>
                  <a:tcPr marL="96448" marR="96448" marT="0" marB="0" anchor="ctr"/>
                </a:tc>
                <a:tc>
                  <a:txBody>
                    <a:bodyPr/>
                    <a:lstStyle/>
                    <a:p>
                      <a:pPr algn="ctr">
                        <a:spcAft>
                          <a:spcPts val="0"/>
                        </a:spcAft>
                      </a:pPr>
                      <a:r>
                        <a:rPr lang="en-US" sz="1700" kern="100" dirty="0">
                          <a:solidFill>
                            <a:schemeClr val="tx2"/>
                          </a:solidFill>
                          <a:effectLst/>
                        </a:rPr>
                        <a:t>1171.2</a:t>
                      </a:r>
                      <a:endParaRPr lang="zh-CN" sz="1500" kern="100" dirty="0">
                        <a:solidFill>
                          <a:schemeClr val="tx2"/>
                        </a:solidFill>
                        <a:effectLst/>
                        <a:latin typeface="Calibri"/>
                        <a:ea typeface="宋体"/>
                        <a:cs typeface="Times New Roman"/>
                      </a:endParaRPr>
                    </a:p>
                  </a:txBody>
                  <a:tcPr marL="96448" marR="96448" marT="0" marB="0" anchor="ctr"/>
                </a:tc>
              </a:tr>
              <a:tr h="303633">
                <a:tc>
                  <a:txBody>
                    <a:bodyPr/>
                    <a:lstStyle/>
                    <a:p>
                      <a:pPr algn="ctr">
                        <a:spcAft>
                          <a:spcPts val="0"/>
                        </a:spcAft>
                      </a:pPr>
                      <a:r>
                        <a:rPr lang="en-US" sz="1700" kern="100">
                          <a:solidFill>
                            <a:schemeClr val="tx2"/>
                          </a:solidFill>
                          <a:effectLst/>
                        </a:rPr>
                        <a:t>2014</a:t>
                      </a:r>
                      <a:endParaRPr lang="zh-CN" sz="1500" kern="100">
                        <a:solidFill>
                          <a:schemeClr val="tx2"/>
                        </a:solidFill>
                        <a:effectLst/>
                        <a:latin typeface="Calibri"/>
                        <a:ea typeface="宋体"/>
                        <a:cs typeface="Times New Roman"/>
                      </a:endParaRPr>
                    </a:p>
                  </a:txBody>
                  <a:tcPr marL="96448" marR="96448" marT="0" marB="0" anchor="ctr"/>
                </a:tc>
                <a:tc>
                  <a:txBody>
                    <a:bodyPr/>
                    <a:lstStyle/>
                    <a:p>
                      <a:pPr algn="ctr">
                        <a:spcAft>
                          <a:spcPts val="0"/>
                        </a:spcAft>
                      </a:pPr>
                      <a:r>
                        <a:rPr lang="en-US" sz="1700" kern="100">
                          <a:solidFill>
                            <a:schemeClr val="tx2"/>
                          </a:solidFill>
                          <a:effectLst/>
                        </a:rPr>
                        <a:t>348.08</a:t>
                      </a:r>
                      <a:endParaRPr lang="zh-CN" sz="1500" kern="100">
                        <a:solidFill>
                          <a:schemeClr val="tx2"/>
                        </a:solidFill>
                        <a:effectLst/>
                        <a:latin typeface="Calibri"/>
                        <a:ea typeface="宋体"/>
                        <a:cs typeface="Times New Roman"/>
                      </a:endParaRPr>
                    </a:p>
                  </a:txBody>
                  <a:tcPr marL="96448" marR="96448" marT="0" marB="0" anchor="ctr"/>
                </a:tc>
                <a:tc>
                  <a:txBody>
                    <a:bodyPr/>
                    <a:lstStyle/>
                    <a:p>
                      <a:pPr algn="ctr">
                        <a:spcAft>
                          <a:spcPts val="0"/>
                        </a:spcAft>
                      </a:pPr>
                      <a:r>
                        <a:rPr lang="en-US" sz="1700" kern="100" dirty="0">
                          <a:solidFill>
                            <a:schemeClr val="tx2"/>
                          </a:solidFill>
                          <a:effectLst/>
                        </a:rPr>
                        <a:t>857.07</a:t>
                      </a:r>
                      <a:endParaRPr lang="zh-CN" sz="1500" kern="100" dirty="0">
                        <a:solidFill>
                          <a:schemeClr val="tx2"/>
                        </a:solidFill>
                        <a:effectLst/>
                        <a:latin typeface="Calibri"/>
                        <a:ea typeface="宋体"/>
                        <a:cs typeface="Times New Roman"/>
                      </a:endParaRPr>
                    </a:p>
                  </a:txBody>
                  <a:tcPr marL="96448" marR="96448" marT="0" marB="0" anchor="ctr"/>
                </a:tc>
                <a:tc>
                  <a:txBody>
                    <a:bodyPr/>
                    <a:lstStyle/>
                    <a:p>
                      <a:pPr algn="ctr">
                        <a:spcAft>
                          <a:spcPts val="0"/>
                        </a:spcAft>
                      </a:pPr>
                      <a:r>
                        <a:rPr lang="en-US" sz="1700" kern="100" dirty="0">
                          <a:solidFill>
                            <a:schemeClr val="tx2"/>
                          </a:solidFill>
                          <a:effectLst/>
                        </a:rPr>
                        <a:t>1205.15</a:t>
                      </a:r>
                      <a:endParaRPr lang="zh-CN" sz="1500" kern="100" dirty="0">
                        <a:solidFill>
                          <a:schemeClr val="tx2"/>
                        </a:solidFill>
                        <a:effectLst/>
                        <a:latin typeface="Calibri"/>
                        <a:ea typeface="宋体"/>
                        <a:cs typeface="Times New Roman"/>
                      </a:endParaRPr>
                    </a:p>
                  </a:txBody>
                  <a:tcPr marL="96448" marR="96448" marT="0" marB="0" anchor="ctr"/>
                </a:tc>
              </a:tr>
              <a:tr h="303633">
                <a:tc>
                  <a:txBody>
                    <a:bodyPr/>
                    <a:lstStyle/>
                    <a:p>
                      <a:pPr algn="ctr">
                        <a:spcAft>
                          <a:spcPts val="0"/>
                        </a:spcAft>
                      </a:pPr>
                      <a:r>
                        <a:rPr lang="en-US" sz="1700" kern="100">
                          <a:solidFill>
                            <a:schemeClr val="tx2"/>
                          </a:solidFill>
                          <a:effectLst/>
                        </a:rPr>
                        <a:t>2015</a:t>
                      </a:r>
                      <a:endParaRPr lang="zh-CN" sz="1500" kern="100">
                        <a:solidFill>
                          <a:schemeClr val="tx2"/>
                        </a:solidFill>
                        <a:effectLst/>
                        <a:latin typeface="Calibri"/>
                        <a:ea typeface="宋体"/>
                        <a:cs typeface="Times New Roman"/>
                      </a:endParaRPr>
                    </a:p>
                  </a:txBody>
                  <a:tcPr marL="96448" marR="96448" marT="0" marB="0" anchor="ctr"/>
                </a:tc>
                <a:tc>
                  <a:txBody>
                    <a:bodyPr/>
                    <a:lstStyle/>
                    <a:p>
                      <a:pPr algn="ctr">
                        <a:spcAft>
                          <a:spcPts val="0"/>
                        </a:spcAft>
                      </a:pPr>
                      <a:r>
                        <a:rPr lang="en-US" sz="1700" kern="100">
                          <a:solidFill>
                            <a:schemeClr val="tx2"/>
                          </a:solidFill>
                          <a:effectLst/>
                        </a:rPr>
                        <a:t>374.76</a:t>
                      </a:r>
                      <a:endParaRPr lang="zh-CN" sz="1500" kern="100">
                        <a:solidFill>
                          <a:schemeClr val="tx2"/>
                        </a:solidFill>
                        <a:effectLst/>
                        <a:latin typeface="Calibri"/>
                        <a:ea typeface="宋体"/>
                        <a:cs typeface="Times New Roman"/>
                      </a:endParaRPr>
                    </a:p>
                  </a:txBody>
                  <a:tcPr marL="96448" marR="96448" marT="0" marB="0" anchor="ctr"/>
                </a:tc>
                <a:tc>
                  <a:txBody>
                    <a:bodyPr/>
                    <a:lstStyle/>
                    <a:p>
                      <a:pPr algn="ctr">
                        <a:spcAft>
                          <a:spcPts val="0"/>
                        </a:spcAft>
                      </a:pPr>
                      <a:r>
                        <a:rPr lang="en-US" sz="1700" kern="100" dirty="0">
                          <a:solidFill>
                            <a:schemeClr val="tx2"/>
                          </a:solidFill>
                          <a:effectLst/>
                        </a:rPr>
                        <a:t>862.7</a:t>
                      </a:r>
                      <a:endParaRPr lang="zh-CN" sz="1500" kern="100" dirty="0">
                        <a:solidFill>
                          <a:schemeClr val="tx2"/>
                        </a:solidFill>
                        <a:effectLst/>
                        <a:latin typeface="Calibri"/>
                        <a:ea typeface="宋体"/>
                        <a:cs typeface="Times New Roman"/>
                      </a:endParaRPr>
                    </a:p>
                  </a:txBody>
                  <a:tcPr marL="96448" marR="96448" marT="0" marB="0" anchor="ctr"/>
                </a:tc>
                <a:tc>
                  <a:txBody>
                    <a:bodyPr/>
                    <a:lstStyle/>
                    <a:p>
                      <a:pPr algn="ctr">
                        <a:spcAft>
                          <a:spcPts val="0"/>
                        </a:spcAft>
                      </a:pPr>
                      <a:r>
                        <a:rPr lang="en-US" sz="1700" kern="100" dirty="0">
                          <a:solidFill>
                            <a:schemeClr val="tx2"/>
                          </a:solidFill>
                          <a:effectLst/>
                        </a:rPr>
                        <a:t>1237.46</a:t>
                      </a:r>
                      <a:endParaRPr lang="zh-CN" sz="1500" kern="100" dirty="0">
                        <a:solidFill>
                          <a:schemeClr val="tx2"/>
                        </a:solidFill>
                        <a:effectLst/>
                        <a:latin typeface="Calibri"/>
                        <a:ea typeface="宋体"/>
                        <a:cs typeface="Times New Roman"/>
                      </a:endParaRPr>
                    </a:p>
                  </a:txBody>
                  <a:tcPr marL="96448" marR="96448" marT="0" marB="0" anchor="ctr"/>
                </a:tc>
              </a:tr>
              <a:tr h="303633">
                <a:tc>
                  <a:txBody>
                    <a:bodyPr/>
                    <a:lstStyle/>
                    <a:p>
                      <a:pPr algn="ctr">
                        <a:spcAft>
                          <a:spcPts val="0"/>
                        </a:spcAft>
                      </a:pPr>
                      <a:r>
                        <a:rPr lang="en-US" sz="1700" kern="100">
                          <a:solidFill>
                            <a:schemeClr val="tx2"/>
                          </a:solidFill>
                          <a:effectLst/>
                        </a:rPr>
                        <a:t>2016</a:t>
                      </a:r>
                      <a:endParaRPr lang="zh-CN" sz="1500" kern="100">
                        <a:solidFill>
                          <a:schemeClr val="tx2"/>
                        </a:solidFill>
                        <a:effectLst/>
                        <a:latin typeface="Calibri"/>
                        <a:ea typeface="宋体"/>
                        <a:cs typeface="Times New Roman"/>
                      </a:endParaRPr>
                    </a:p>
                  </a:txBody>
                  <a:tcPr marL="96448" marR="96448" marT="0" marB="0" anchor="ctr"/>
                </a:tc>
                <a:tc>
                  <a:txBody>
                    <a:bodyPr/>
                    <a:lstStyle/>
                    <a:p>
                      <a:pPr algn="ctr">
                        <a:spcAft>
                          <a:spcPts val="0"/>
                        </a:spcAft>
                      </a:pPr>
                      <a:r>
                        <a:rPr lang="en-US" sz="1700" kern="100">
                          <a:solidFill>
                            <a:schemeClr val="tx2"/>
                          </a:solidFill>
                          <a:effectLst/>
                        </a:rPr>
                        <a:t>403.52</a:t>
                      </a:r>
                      <a:endParaRPr lang="zh-CN" sz="1500" kern="100">
                        <a:solidFill>
                          <a:schemeClr val="tx2"/>
                        </a:solidFill>
                        <a:effectLst/>
                        <a:latin typeface="Calibri"/>
                        <a:ea typeface="宋体"/>
                        <a:cs typeface="Times New Roman"/>
                      </a:endParaRPr>
                    </a:p>
                  </a:txBody>
                  <a:tcPr marL="96448" marR="96448" marT="0" marB="0" anchor="ctr"/>
                </a:tc>
                <a:tc>
                  <a:txBody>
                    <a:bodyPr/>
                    <a:lstStyle/>
                    <a:p>
                      <a:pPr algn="ctr">
                        <a:spcAft>
                          <a:spcPts val="0"/>
                        </a:spcAft>
                      </a:pPr>
                      <a:r>
                        <a:rPr lang="en-US" sz="1700" kern="100" dirty="0">
                          <a:solidFill>
                            <a:schemeClr val="tx2"/>
                          </a:solidFill>
                          <a:effectLst/>
                        </a:rPr>
                        <a:t>866.06</a:t>
                      </a:r>
                      <a:endParaRPr lang="zh-CN" sz="1500" kern="100" dirty="0">
                        <a:solidFill>
                          <a:schemeClr val="tx2"/>
                        </a:solidFill>
                        <a:effectLst/>
                        <a:latin typeface="Calibri"/>
                        <a:ea typeface="宋体"/>
                        <a:cs typeface="Times New Roman"/>
                      </a:endParaRPr>
                    </a:p>
                  </a:txBody>
                  <a:tcPr marL="96448" marR="96448" marT="0" marB="0" anchor="ctr"/>
                </a:tc>
                <a:tc>
                  <a:txBody>
                    <a:bodyPr/>
                    <a:lstStyle/>
                    <a:p>
                      <a:pPr algn="ctr">
                        <a:spcAft>
                          <a:spcPts val="0"/>
                        </a:spcAft>
                      </a:pPr>
                      <a:r>
                        <a:rPr lang="en-US" sz="1700" kern="100" dirty="0">
                          <a:solidFill>
                            <a:schemeClr val="tx2"/>
                          </a:solidFill>
                          <a:effectLst/>
                        </a:rPr>
                        <a:t>1269.58</a:t>
                      </a:r>
                      <a:endParaRPr lang="zh-CN" sz="1500" kern="100" dirty="0">
                        <a:solidFill>
                          <a:schemeClr val="tx2"/>
                        </a:solidFill>
                        <a:effectLst/>
                        <a:latin typeface="Calibri"/>
                        <a:ea typeface="宋体"/>
                        <a:cs typeface="Times New Roman"/>
                      </a:endParaRPr>
                    </a:p>
                  </a:txBody>
                  <a:tcPr marL="96448" marR="96448" marT="0" marB="0" anchor="ctr"/>
                </a:tc>
              </a:tr>
              <a:tr h="303633">
                <a:tc>
                  <a:txBody>
                    <a:bodyPr/>
                    <a:lstStyle/>
                    <a:p>
                      <a:pPr algn="ctr">
                        <a:spcAft>
                          <a:spcPts val="0"/>
                        </a:spcAft>
                      </a:pPr>
                      <a:r>
                        <a:rPr lang="en-US" sz="1700" kern="100">
                          <a:solidFill>
                            <a:schemeClr val="tx2"/>
                          </a:solidFill>
                          <a:effectLst/>
                        </a:rPr>
                        <a:t>2017</a:t>
                      </a:r>
                      <a:endParaRPr lang="zh-CN" sz="1500" kern="100">
                        <a:solidFill>
                          <a:schemeClr val="tx2"/>
                        </a:solidFill>
                        <a:effectLst/>
                        <a:latin typeface="Calibri"/>
                        <a:ea typeface="宋体"/>
                        <a:cs typeface="Times New Roman"/>
                      </a:endParaRPr>
                    </a:p>
                  </a:txBody>
                  <a:tcPr marL="96448" marR="96448" marT="0" marB="0" anchor="ctr"/>
                </a:tc>
                <a:tc>
                  <a:txBody>
                    <a:bodyPr/>
                    <a:lstStyle/>
                    <a:p>
                      <a:pPr algn="ctr">
                        <a:spcAft>
                          <a:spcPts val="0"/>
                        </a:spcAft>
                      </a:pPr>
                      <a:r>
                        <a:rPr lang="en-US" sz="1700" kern="100">
                          <a:solidFill>
                            <a:schemeClr val="tx2"/>
                          </a:solidFill>
                          <a:effectLst/>
                        </a:rPr>
                        <a:t>434.43</a:t>
                      </a:r>
                      <a:endParaRPr lang="zh-CN" sz="1500" kern="100">
                        <a:solidFill>
                          <a:schemeClr val="tx2"/>
                        </a:solidFill>
                        <a:effectLst/>
                        <a:latin typeface="Calibri"/>
                        <a:ea typeface="宋体"/>
                        <a:cs typeface="Times New Roman"/>
                      </a:endParaRPr>
                    </a:p>
                  </a:txBody>
                  <a:tcPr marL="96448" marR="96448" marT="0" marB="0" anchor="ctr"/>
                </a:tc>
                <a:tc>
                  <a:txBody>
                    <a:bodyPr/>
                    <a:lstStyle/>
                    <a:p>
                      <a:pPr algn="ctr">
                        <a:spcAft>
                          <a:spcPts val="0"/>
                        </a:spcAft>
                      </a:pPr>
                      <a:r>
                        <a:rPr lang="en-US" sz="1700" kern="100" dirty="0">
                          <a:solidFill>
                            <a:schemeClr val="tx2"/>
                          </a:solidFill>
                          <a:effectLst/>
                        </a:rPr>
                        <a:t>868.04</a:t>
                      </a:r>
                      <a:endParaRPr lang="zh-CN" sz="1500" kern="100" dirty="0">
                        <a:solidFill>
                          <a:schemeClr val="tx2"/>
                        </a:solidFill>
                        <a:effectLst/>
                        <a:latin typeface="Calibri"/>
                        <a:ea typeface="宋体"/>
                        <a:cs typeface="Times New Roman"/>
                      </a:endParaRPr>
                    </a:p>
                  </a:txBody>
                  <a:tcPr marL="96448" marR="96448" marT="0" marB="0" anchor="ctr"/>
                </a:tc>
                <a:tc>
                  <a:txBody>
                    <a:bodyPr/>
                    <a:lstStyle/>
                    <a:p>
                      <a:pPr algn="ctr">
                        <a:spcAft>
                          <a:spcPts val="0"/>
                        </a:spcAft>
                      </a:pPr>
                      <a:r>
                        <a:rPr lang="en-US" sz="1700" kern="100" dirty="0">
                          <a:solidFill>
                            <a:schemeClr val="tx2"/>
                          </a:solidFill>
                          <a:effectLst/>
                        </a:rPr>
                        <a:t>1302.47</a:t>
                      </a:r>
                      <a:endParaRPr lang="zh-CN" sz="1500" kern="100" dirty="0">
                        <a:solidFill>
                          <a:schemeClr val="tx2"/>
                        </a:solidFill>
                        <a:effectLst/>
                        <a:latin typeface="Calibri"/>
                        <a:ea typeface="宋体"/>
                        <a:cs typeface="Times New Roman"/>
                      </a:endParaRPr>
                    </a:p>
                  </a:txBody>
                  <a:tcPr marL="96448" marR="96448" marT="0" marB="0" anchor="ctr"/>
                </a:tc>
              </a:tr>
              <a:tr h="303633">
                <a:tc>
                  <a:txBody>
                    <a:bodyPr/>
                    <a:lstStyle/>
                    <a:p>
                      <a:pPr algn="ctr">
                        <a:spcAft>
                          <a:spcPts val="0"/>
                        </a:spcAft>
                      </a:pPr>
                      <a:r>
                        <a:rPr lang="en-US" sz="1700" kern="100">
                          <a:solidFill>
                            <a:schemeClr val="tx2"/>
                          </a:solidFill>
                          <a:effectLst/>
                        </a:rPr>
                        <a:t>2018</a:t>
                      </a:r>
                      <a:endParaRPr lang="zh-CN" sz="1500" kern="100">
                        <a:solidFill>
                          <a:schemeClr val="tx2"/>
                        </a:solidFill>
                        <a:effectLst/>
                        <a:latin typeface="Calibri"/>
                        <a:ea typeface="宋体"/>
                        <a:cs typeface="Times New Roman"/>
                      </a:endParaRPr>
                    </a:p>
                  </a:txBody>
                  <a:tcPr marL="96448" marR="96448" marT="0" marB="0" anchor="ctr"/>
                </a:tc>
                <a:tc>
                  <a:txBody>
                    <a:bodyPr/>
                    <a:lstStyle/>
                    <a:p>
                      <a:pPr algn="ctr">
                        <a:spcAft>
                          <a:spcPts val="0"/>
                        </a:spcAft>
                      </a:pPr>
                      <a:r>
                        <a:rPr lang="en-US" sz="1700" kern="100">
                          <a:solidFill>
                            <a:schemeClr val="tx2"/>
                          </a:solidFill>
                          <a:effectLst/>
                        </a:rPr>
                        <a:t>467.74</a:t>
                      </a:r>
                      <a:endParaRPr lang="zh-CN" sz="1500" kern="100">
                        <a:solidFill>
                          <a:schemeClr val="tx2"/>
                        </a:solidFill>
                        <a:effectLst/>
                        <a:latin typeface="Calibri"/>
                        <a:ea typeface="宋体"/>
                        <a:cs typeface="Times New Roman"/>
                      </a:endParaRPr>
                    </a:p>
                  </a:txBody>
                  <a:tcPr marL="96448" marR="96448" marT="0" marB="0" anchor="ctr"/>
                </a:tc>
                <a:tc>
                  <a:txBody>
                    <a:bodyPr/>
                    <a:lstStyle/>
                    <a:p>
                      <a:pPr algn="ctr">
                        <a:spcAft>
                          <a:spcPts val="0"/>
                        </a:spcAft>
                      </a:pPr>
                      <a:r>
                        <a:rPr lang="en-US" sz="1700" kern="100" dirty="0">
                          <a:solidFill>
                            <a:schemeClr val="tx2"/>
                          </a:solidFill>
                          <a:effectLst/>
                        </a:rPr>
                        <a:t>869.18</a:t>
                      </a:r>
                      <a:endParaRPr lang="zh-CN" sz="1500" kern="100" dirty="0">
                        <a:solidFill>
                          <a:schemeClr val="tx2"/>
                        </a:solidFill>
                        <a:effectLst/>
                        <a:latin typeface="Calibri"/>
                        <a:ea typeface="宋体"/>
                        <a:cs typeface="Times New Roman"/>
                      </a:endParaRPr>
                    </a:p>
                  </a:txBody>
                  <a:tcPr marL="96448" marR="96448" marT="0" marB="0" anchor="ctr"/>
                </a:tc>
                <a:tc>
                  <a:txBody>
                    <a:bodyPr/>
                    <a:lstStyle/>
                    <a:p>
                      <a:pPr algn="ctr">
                        <a:spcAft>
                          <a:spcPts val="0"/>
                        </a:spcAft>
                      </a:pPr>
                      <a:r>
                        <a:rPr lang="en-US" sz="1700" kern="100" dirty="0">
                          <a:solidFill>
                            <a:schemeClr val="tx2"/>
                          </a:solidFill>
                          <a:effectLst/>
                        </a:rPr>
                        <a:t>1336.92</a:t>
                      </a:r>
                      <a:endParaRPr lang="zh-CN" sz="1500" kern="100" dirty="0">
                        <a:solidFill>
                          <a:schemeClr val="tx2"/>
                        </a:solidFill>
                        <a:effectLst/>
                        <a:latin typeface="Calibri"/>
                        <a:ea typeface="宋体"/>
                        <a:cs typeface="Times New Roman"/>
                      </a:endParaRPr>
                    </a:p>
                  </a:txBody>
                  <a:tcPr marL="96448" marR="96448" marT="0" marB="0" anchor="ctr"/>
                </a:tc>
              </a:tr>
              <a:tr h="303633">
                <a:tc>
                  <a:txBody>
                    <a:bodyPr/>
                    <a:lstStyle/>
                    <a:p>
                      <a:pPr algn="ctr">
                        <a:spcAft>
                          <a:spcPts val="0"/>
                        </a:spcAft>
                      </a:pPr>
                      <a:r>
                        <a:rPr lang="en-US" sz="1700" kern="100">
                          <a:solidFill>
                            <a:schemeClr val="tx2"/>
                          </a:solidFill>
                          <a:effectLst/>
                        </a:rPr>
                        <a:t>2019</a:t>
                      </a:r>
                      <a:endParaRPr lang="zh-CN" sz="1500" kern="100">
                        <a:solidFill>
                          <a:schemeClr val="tx2"/>
                        </a:solidFill>
                        <a:effectLst/>
                        <a:latin typeface="Calibri"/>
                        <a:ea typeface="宋体"/>
                        <a:cs typeface="Times New Roman"/>
                      </a:endParaRPr>
                    </a:p>
                  </a:txBody>
                  <a:tcPr marL="96448" marR="96448" marT="0" marB="0" anchor="ctr"/>
                </a:tc>
                <a:tc>
                  <a:txBody>
                    <a:bodyPr/>
                    <a:lstStyle/>
                    <a:p>
                      <a:pPr algn="ctr">
                        <a:spcAft>
                          <a:spcPts val="0"/>
                        </a:spcAft>
                      </a:pPr>
                      <a:r>
                        <a:rPr lang="en-US" sz="1700" kern="100">
                          <a:solidFill>
                            <a:schemeClr val="tx2"/>
                          </a:solidFill>
                          <a:effectLst/>
                        </a:rPr>
                        <a:t>503.61</a:t>
                      </a:r>
                      <a:endParaRPr lang="zh-CN" sz="1500" kern="100">
                        <a:solidFill>
                          <a:schemeClr val="tx2"/>
                        </a:solidFill>
                        <a:effectLst/>
                        <a:latin typeface="Calibri"/>
                        <a:ea typeface="宋体"/>
                        <a:cs typeface="Times New Roman"/>
                      </a:endParaRPr>
                    </a:p>
                  </a:txBody>
                  <a:tcPr marL="96448" marR="96448" marT="0" marB="0" anchor="ctr"/>
                </a:tc>
                <a:tc>
                  <a:txBody>
                    <a:bodyPr/>
                    <a:lstStyle/>
                    <a:p>
                      <a:pPr algn="ctr">
                        <a:spcAft>
                          <a:spcPts val="0"/>
                        </a:spcAft>
                      </a:pPr>
                      <a:r>
                        <a:rPr lang="en-US" sz="1700" kern="100" dirty="0">
                          <a:solidFill>
                            <a:schemeClr val="tx2"/>
                          </a:solidFill>
                          <a:effectLst/>
                        </a:rPr>
                        <a:t>869.84</a:t>
                      </a:r>
                      <a:endParaRPr lang="zh-CN" sz="1500" kern="100" dirty="0">
                        <a:solidFill>
                          <a:schemeClr val="tx2"/>
                        </a:solidFill>
                        <a:effectLst/>
                        <a:latin typeface="Calibri"/>
                        <a:ea typeface="宋体"/>
                        <a:cs typeface="Times New Roman"/>
                      </a:endParaRPr>
                    </a:p>
                  </a:txBody>
                  <a:tcPr marL="96448" marR="96448" marT="0" marB="0" anchor="ctr"/>
                </a:tc>
                <a:tc>
                  <a:txBody>
                    <a:bodyPr/>
                    <a:lstStyle/>
                    <a:p>
                      <a:pPr algn="ctr">
                        <a:spcAft>
                          <a:spcPts val="0"/>
                        </a:spcAft>
                      </a:pPr>
                      <a:r>
                        <a:rPr lang="en-US" sz="1700" kern="100" dirty="0">
                          <a:solidFill>
                            <a:schemeClr val="tx2"/>
                          </a:solidFill>
                          <a:effectLst/>
                        </a:rPr>
                        <a:t>1373.45</a:t>
                      </a:r>
                      <a:endParaRPr lang="zh-CN" sz="1500" kern="100" dirty="0">
                        <a:solidFill>
                          <a:schemeClr val="tx2"/>
                        </a:solidFill>
                        <a:effectLst/>
                        <a:latin typeface="Calibri"/>
                        <a:ea typeface="宋体"/>
                        <a:cs typeface="Times New Roman"/>
                      </a:endParaRPr>
                    </a:p>
                  </a:txBody>
                  <a:tcPr marL="96448" marR="96448" marT="0" marB="0" anchor="ctr"/>
                </a:tc>
              </a:tr>
              <a:tr h="303633">
                <a:tc>
                  <a:txBody>
                    <a:bodyPr/>
                    <a:lstStyle/>
                    <a:p>
                      <a:pPr algn="ctr">
                        <a:spcAft>
                          <a:spcPts val="0"/>
                        </a:spcAft>
                      </a:pPr>
                      <a:r>
                        <a:rPr lang="en-US" sz="1700" kern="100">
                          <a:solidFill>
                            <a:schemeClr val="tx2"/>
                          </a:solidFill>
                          <a:effectLst/>
                        </a:rPr>
                        <a:t>2020</a:t>
                      </a:r>
                      <a:endParaRPr lang="zh-CN" sz="1500" kern="100">
                        <a:solidFill>
                          <a:schemeClr val="tx2"/>
                        </a:solidFill>
                        <a:effectLst/>
                        <a:latin typeface="Calibri"/>
                        <a:ea typeface="宋体"/>
                        <a:cs typeface="Times New Roman"/>
                      </a:endParaRPr>
                    </a:p>
                  </a:txBody>
                  <a:tcPr marL="96448" marR="96448" marT="0" marB="0" anchor="ctr"/>
                </a:tc>
                <a:tc>
                  <a:txBody>
                    <a:bodyPr/>
                    <a:lstStyle/>
                    <a:p>
                      <a:pPr algn="ctr">
                        <a:spcAft>
                          <a:spcPts val="0"/>
                        </a:spcAft>
                      </a:pPr>
                      <a:r>
                        <a:rPr lang="en-US" sz="1700" kern="100">
                          <a:solidFill>
                            <a:schemeClr val="tx2"/>
                          </a:solidFill>
                          <a:effectLst/>
                        </a:rPr>
                        <a:t>542.22</a:t>
                      </a:r>
                      <a:endParaRPr lang="zh-CN" sz="1500" kern="100">
                        <a:solidFill>
                          <a:schemeClr val="tx2"/>
                        </a:solidFill>
                        <a:effectLst/>
                        <a:latin typeface="Calibri"/>
                        <a:ea typeface="宋体"/>
                        <a:cs typeface="Times New Roman"/>
                      </a:endParaRPr>
                    </a:p>
                  </a:txBody>
                  <a:tcPr marL="96448" marR="96448" marT="0" marB="0" anchor="ctr"/>
                </a:tc>
                <a:tc>
                  <a:txBody>
                    <a:bodyPr/>
                    <a:lstStyle/>
                    <a:p>
                      <a:pPr algn="ctr">
                        <a:spcAft>
                          <a:spcPts val="0"/>
                        </a:spcAft>
                      </a:pPr>
                      <a:r>
                        <a:rPr lang="en-US" sz="1700" kern="100" dirty="0">
                          <a:solidFill>
                            <a:schemeClr val="tx2"/>
                          </a:solidFill>
                          <a:effectLst/>
                        </a:rPr>
                        <a:t>870.23</a:t>
                      </a:r>
                      <a:endParaRPr lang="zh-CN" sz="1500" kern="100" dirty="0">
                        <a:solidFill>
                          <a:schemeClr val="tx2"/>
                        </a:solidFill>
                        <a:effectLst/>
                        <a:latin typeface="Calibri"/>
                        <a:ea typeface="宋体"/>
                        <a:cs typeface="Times New Roman"/>
                      </a:endParaRPr>
                    </a:p>
                  </a:txBody>
                  <a:tcPr marL="96448" marR="96448" marT="0" marB="0" anchor="ctr"/>
                </a:tc>
                <a:tc>
                  <a:txBody>
                    <a:bodyPr/>
                    <a:lstStyle/>
                    <a:p>
                      <a:pPr algn="ctr">
                        <a:spcAft>
                          <a:spcPts val="0"/>
                        </a:spcAft>
                      </a:pPr>
                      <a:r>
                        <a:rPr lang="en-US" sz="1700" kern="100" dirty="0">
                          <a:solidFill>
                            <a:schemeClr val="tx2"/>
                          </a:solidFill>
                          <a:effectLst/>
                        </a:rPr>
                        <a:t>1412.45</a:t>
                      </a:r>
                      <a:endParaRPr lang="zh-CN" sz="1500" kern="100" dirty="0">
                        <a:solidFill>
                          <a:schemeClr val="tx2"/>
                        </a:solidFill>
                        <a:effectLst/>
                        <a:latin typeface="Calibri"/>
                        <a:ea typeface="宋体"/>
                        <a:cs typeface="Times New Roman"/>
                      </a:endParaRPr>
                    </a:p>
                  </a:txBody>
                  <a:tcPr marL="96448" marR="96448" marT="0" marB="0" anchor="ctr"/>
                </a:tc>
              </a:tr>
            </a:tbl>
          </a:graphicData>
        </a:graphic>
      </p:graphicFrame>
    </p:spTree>
    <p:extLst>
      <p:ext uri="{BB962C8B-B14F-4D97-AF65-F5344CB8AC3E}">
        <p14:creationId xmlns:p14="http://schemas.microsoft.com/office/powerpoint/2010/main" val="35841595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500" fill="hold"/>
                                        <p:tgtEl>
                                          <p:spTgt spid="6"/>
                                        </p:tgtEl>
                                        <p:attrNameLst>
                                          <p:attrName>ppt_x</p:attrName>
                                        </p:attrNameLst>
                                      </p:cBhvr>
                                      <p:tavLst>
                                        <p:tav tm="0">
                                          <p:val>
                                            <p:strVal val="#ppt_x"/>
                                          </p:val>
                                        </p:tav>
                                        <p:tav tm="100000">
                                          <p:val>
                                            <p:strVal val="#ppt_x"/>
                                          </p:val>
                                        </p:tav>
                                      </p:tavLst>
                                    </p:anim>
                                    <p:anim calcmode="lin" valueType="num">
                                      <p:cBhvr additive="base">
                                        <p:cTn id="21"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4000" dirty="0"/>
              <a:t>第三部分：leslie模型预测人口结构</a:t>
            </a:r>
            <a:r>
              <a:rPr lang="zh-CN" altLang="en-US" dirty="0"/>
              <a:t/>
            </a:r>
            <a:br>
              <a:rPr lang="zh-CN" altLang="en-US" dirty="0"/>
            </a:br>
            <a:endParaRPr lang="zh-CN" altLang="en-US" dirty="0"/>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lstStyle/>
              <a:p>
                <a:r>
                  <a:rPr lang="en-US" altLang="zh-CN" sz="1200" dirty="0"/>
                  <a:t>Leslie</a:t>
                </a:r>
                <a:r>
                  <a:rPr lang="zh-CN" altLang="zh-CN" sz="1200" dirty="0"/>
                  <a:t>年龄结构模型的</a:t>
                </a:r>
                <a:r>
                  <a:rPr lang="zh-CN" altLang="zh-CN" sz="1200" dirty="0" smtClean="0"/>
                  <a:t>修正</a:t>
                </a:r>
                <a:endParaRPr lang="zh-CN" altLang="zh-CN" sz="1200" dirty="0"/>
              </a:p>
              <a:p>
                <a14:m>
                  <m:oMath xmlns:m="http://schemas.openxmlformats.org/officeDocument/2006/math">
                    <m:sSub>
                      <m:sSubPr>
                        <m:ctrlPr>
                          <a:rPr lang="zh-CN" altLang="zh-CN" sz="1200" i="1">
                            <a:latin typeface="Cambria Math"/>
                          </a:rPr>
                        </m:ctrlPr>
                      </m:sSubPr>
                      <m:e>
                        <m:r>
                          <m:rPr>
                            <m:sty m:val="p"/>
                          </m:rPr>
                          <a:rPr lang="en-US" altLang="zh-CN" sz="1200">
                            <a:latin typeface="Cambria Math"/>
                          </a:rPr>
                          <m:t>α</m:t>
                        </m:r>
                      </m:e>
                      <m:sub>
                        <m:r>
                          <m:rPr>
                            <m:sty m:val="p"/>
                          </m:rPr>
                          <a:rPr lang="en-US" altLang="zh-CN" sz="1200">
                            <a:latin typeface="Cambria Math"/>
                          </a:rPr>
                          <m:t>k</m:t>
                        </m:r>
                      </m:sub>
                    </m:sSub>
                  </m:oMath>
                </a14:m>
                <a:r>
                  <a:rPr lang="zh-CN" altLang="zh-CN" sz="1200" dirty="0"/>
                  <a:t>表示由系统外进入该系统第</a:t>
                </a:r>
                <a:r>
                  <a:rPr lang="en-US" altLang="zh-CN" sz="1200" dirty="0"/>
                  <a:t>k</a:t>
                </a:r>
                <a:r>
                  <a:rPr lang="zh-CN" altLang="zh-CN" sz="1200" dirty="0"/>
                  <a:t>年龄分类的人数占第</a:t>
                </a:r>
                <a:r>
                  <a:rPr lang="en-US" altLang="zh-CN" sz="1200" dirty="0"/>
                  <a:t>k</a:t>
                </a:r>
                <a:r>
                  <a:rPr lang="zh-CN" altLang="zh-CN" sz="1200" dirty="0"/>
                  <a:t>年龄分类的人口总数的比例</a:t>
                </a:r>
                <a:r>
                  <a:rPr lang="zh-CN" altLang="zh-CN" sz="1200" dirty="0" smtClean="0"/>
                  <a:t>；</a:t>
                </a:r>
                <a:endParaRPr lang="en-US" altLang="zh-CN" sz="1200" dirty="0" smtClean="0"/>
              </a:p>
              <a:p>
                <a14:m>
                  <m:oMath xmlns:m="http://schemas.openxmlformats.org/officeDocument/2006/math">
                    <m:sSub>
                      <m:sSubPr>
                        <m:ctrlPr>
                          <a:rPr lang="zh-CN" altLang="zh-CN" sz="1200" i="1">
                            <a:latin typeface="Cambria Math"/>
                          </a:rPr>
                        </m:ctrlPr>
                      </m:sSubPr>
                      <m:e>
                        <m:r>
                          <m:rPr>
                            <m:sty m:val="p"/>
                          </m:rPr>
                          <a:rPr lang="en-US" altLang="zh-CN" sz="1200">
                            <a:latin typeface="Cambria Math"/>
                          </a:rPr>
                          <m:t>d</m:t>
                        </m:r>
                      </m:e>
                      <m:sub>
                        <m:r>
                          <m:rPr>
                            <m:sty m:val="p"/>
                          </m:rPr>
                          <a:rPr lang="en-US" altLang="zh-CN" sz="1200">
                            <a:latin typeface="Cambria Math"/>
                          </a:rPr>
                          <m:t>k</m:t>
                        </m:r>
                      </m:sub>
                    </m:sSub>
                  </m:oMath>
                </a14:m>
                <a:r>
                  <a:rPr lang="zh-CN" altLang="zh-CN" sz="1200" dirty="0"/>
                  <a:t>为第</a:t>
                </a:r>
                <a:r>
                  <a:rPr lang="en-US" altLang="zh-CN" sz="1200" dirty="0"/>
                  <a:t>k</a:t>
                </a:r>
                <a:r>
                  <a:rPr lang="zh-CN" altLang="zh-CN" sz="1200"/>
                  <a:t>个年龄分类人口中女性所占比例</a:t>
                </a:r>
                <a:r>
                  <a:rPr lang="zh-CN" altLang="zh-CN" sz="1200" smtClean="0"/>
                  <a:t>；</a:t>
                </a:r>
                <a:endParaRPr lang="zh-CN" altLang="zh-CN" sz="1200" dirty="0"/>
              </a:p>
              <a:p>
                <a14:m>
                  <m:oMath xmlns:m="http://schemas.openxmlformats.org/officeDocument/2006/math">
                    <m:sSub>
                      <m:sSubPr>
                        <m:ctrlPr>
                          <a:rPr lang="zh-CN" altLang="zh-CN" sz="1200" i="1">
                            <a:latin typeface="Cambria Math"/>
                          </a:rPr>
                        </m:ctrlPr>
                      </m:sSubPr>
                      <m:e>
                        <m:r>
                          <m:rPr>
                            <m:sty m:val="p"/>
                          </m:rPr>
                          <a:rPr lang="en-US" altLang="zh-CN" sz="1200">
                            <a:latin typeface="Cambria Math"/>
                          </a:rPr>
                          <m:t>β</m:t>
                        </m:r>
                      </m:e>
                      <m:sub>
                        <m:r>
                          <m:rPr>
                            <m:sty m:val="p"/>
                          </m:rPr>
                          <a:rPr lang="en-US" altLang="zh-CN" sz="1200">
                            <a:latin typeface="Cambria Math"/>
                          </a:rPr>
                          <m:t>k</m:t>
                        </m:r>
                      </m:sub>
                    </m:sSub>
                  </m:oMath>
                </a14:m>
                <a:r>
                  <a:rPr lang="zh-CN" altLang="zh-CN" sz="1200" dirty="0"/>
                  <a:t>表示退出该系统而进入其它系统年龄属于第</a:t>
                </a:r>
                <a:r>
                  <a:rPr lang="en-US" altLang="zh-CN" sz="1200" dirty="0"/>
                  <a:t>k</a:t>
                </a:r>
                <a:r>
                  <a:rPr lang="zh-CN" altLang="zh-CN" sz="1200" dirty="0"/>
                  <a:t>年龄分类的人数占第</a:t>
                </a:r>
                <a:r>
                  <a:rPr lang="en-US" altLang="zh-CN" sz="1200" dirty="0"/>
                  <a:t>k</a:t>
                </a:r>
                <a:r>
                  <a:rPr lang="zh-CN" altLang="zh-CN" sz="1200" dirty="0"/>
                  <a:t>年龄分类的人口总数的比例。</a:t>
                </a:r>
              </a:p>
              <a:p>
                <a:r>
                  <a:rPr lang="zh-CN" altLang="zh-CN" sz="1200" dirty="0"/>
                  <a:t>不妨设</a:t>
                </a:r>
                <a:r>
                  <a:rPr lang="en-US" altLang="zh-CN" sz="1200" dirty="0"/>
                  <a:t>:</a:t>
                </a:r>
                <a:endParaRPr lang="zh-CN" altLang="zh-CN" sz="1200" dirty="0"/>
              </a:p>
              <a:p>
                <a:r>
                  <a:rPr lang="zh-CN" altLang="zh-CN" sz="1200" dirty="0"/>
                  <a:t>（</a:t>
                </a:r>
                <a:r>
                  <a:rPr lang="en-US" altLang="zh-CN" sz="1200" dirty="0" err="1"/>
                  <a:t>i</a:t>
                </a:r>
                <a:r>
                  <a:rPr lang="zh-CN" altLang="zh-CN" sz="1200" dirty="0"/>
                  <a:t>）</a:t>
                </a:r>
                <a:r>
                  <a:rPr lang="en-US" altLang="zh-CN" sz="1200" dirty="0"/>
                  <a:t>0</a:t>
                </a:r>
                <a:r>
                  <a:rPr lang="zh-CN" altLang="zh-CN" sz="1200" dirty="0"/>
                  <a:t>≤</a:t>
                </a:r>
                <a14:m>
                  <m:oMath xmlns:m="http://schemas.openxmlformats.org/officeDocument/2006/math">
                    <m:sSub>
                      <m:sSubPr>
                        <m:ctrlPr>
                          <a:rPr lang="zh-CN" altLang="zh-CN" sz="1200" i="1">
                            <a:latin typeface="Cambria Math"/>
                          </a:rPr>
                        </m:ctrlPr>
                      </m:sSubPr>
                      <m:e>
                        <m:r>
                          <m:rPr>
                            <m:sty m:val="p"/>
                          </m:rPr>
                          <a:rPr lang="en-US" altLang="zh-CN" sz="1200">
                            <a:latin typeface="Cambria Math"/>
                          </a:rPr>
                          <m:t>α</m:t>
                        </m:r>
                      </m:e>
                      <m:sub>
                        <m:r>
                          <m:rPr>
                            <m:sty m:val="p"/>
                          </m:rPr>
                          <a:rPr lang="en-US" altLang="zh-CN" sz="1200">
                            <a:latin typeface="Cambria Math"/>
                          </a:rPr>
                          <m:t>k</m:t>
                        </m:r>
                      </m:sub>
                    </m:sSub>
                  </m:oMath>
                </a14:m>
                <a:r>
                  <a:rPr lang="zh-CN" altLang="zh-CN" sz="1200" dirty="0"/>
                  <a:t>，</a:t>
                </a:r>
                <a14:m>
                  <m:oMath xmlns:m="http://schemas.openxmlformats.org/officeDocument/2006/math">
                    <m:sSub>
                      <m:sSubPr>
                        <m:ctrlPr>
                          <a:rPr lang="zh-CN" altLang="zh-CN" sz="1200" i="1">
                            <a:latin typeface="Cambria Math"/>
                          </a:rPr>
                        </m:ctrlPr>
                      </m:sSubPr>
                      <m:e>
                        <m:r>
                          <m:rPr>
                            <m:sty m:val="p"/>
                          </m:rPr>
                          <a:rPr lang="en-US" altLang="zh-CN" sz="1200">
                            <a:latin typeface="Cambria Math"/>
                          </a:rPr>
                          <m:t>β</m:t>
                        </m:r>
                      </m:e>
                      <m:sub>
                        <m:r>
                          <m:rPr>
                            <m:sty m:val="p"/>
                          </m:rPr>
                          <a:rPr lang="en-US" altLang="zh-CN" sz="1200">
                            <a:latin typeface="Cambria Math"/>
                          </a:rPr>
                          <m:t>k</m:t>
                        </m:r>
                      </m:sub>
                    </m:sSub>
                  </m:oMath>
                </a14:m>
                <a:r>
                  <a:rPr lang="zh-CN" altLang="zh-CN" sz="1200" dirty="0"/>
                  <a:t>＜</a:t>
                </a:r>
                <a:r>
                  <a:rPr lang="en-US" altLang="zh-CN" sz="1200" dirty="0"/>
                  <a:t>1</a:t>
                </a:r>
                <a:r>
                  <a:rPr lang="zh-CN" altLang="zh-CN" sz="1200" dirty="0"/>
                  <a:t>，</a:t>
                </a:r>
                <a:r>
                  <a:rPr lang="en-US" altLang="zh-CN" sz="1200" dirty="0"/>
                  <a:t>k=1,2,</a:t>
                </a:r>
                <a:r>
                  <a:rPr lang="zh-CN" altLang="zh-CN" sz="1200" dirty="0"/>
                  <a:t>…</a:t>
                </a:r>
                <a:r>
                  <a:rPr lang="en-US" altLang="zh-CN" sz="1200" dirty="0"/>
                  <a:t>,s</a:t>
                </a:r>
                <a:r>
                  <a:rPr lang="zh-CN" altLang="zh-CN" sz="1200" dirty="0"/>
                  <a:t>；</a:t>
                </a:r>
              </a:p>
              <a:p>
                <a:r>
                  <a:rPr lang="zh-CN" altLang="zh-CN" sz="1200" dirty="0"/>
                  <a:t>（</a:t>
                </a:r>
                <a:r>
                  <a:rPr lang="en-US" altLang="zh-CN" sz="1200" dirty="0"/>
                  <a:t>ii</a:t>
                </a:r>
                <a:r>
                  <a:rPr lang="zh-CN" altLang="zh-CN" sz="1200" dirty="0"/>
                  <a:t>）在该系统生育的属于第一年龄分类的小孩总是随其母亲进入或退出系统</a:t>
                </a:r>
              </a:p>
              <a:p>
                <a:r>
                  <a:rPr lang="zh-CN" altLang="zh-CN" sz="1200" dirty="0"/>
                  <a:t>于是 </a:t>
                </a:r>
                <a:r>
                  <a:rPr lang="en-US" altLang="zh-CN" sz="1200" dirty="0"/>
                  <a:t/>
                </a:r>
                <a:br>
                  <a:rPr lang="en-US" altLang="zh-CN" sz="1200" dirty="0"/>
                </a:br>
                <a14:m>
                  <m:oMath xmlns:m="http://schemas.openxmlformats.org/officeDocument/2006/math">
                    <m:sSub>
                      <m:sSubPr>
                        <m:ctrlPr>
                          <a:rPr lang="zh-CN" altLang="zh-CN" sz="1200" i="1">
                            <a:latin typeface="Cambria Math"/>
                          </a:rPr>
                        </m:ctrlPr>
                      </m:sSubPr>
                      <m:e>
                        <m:r>
                          <a:rPr lang="en-US" altLang="zh-CN" sz="1200">
                            <a:latin typeface="Cambria Math"/>
                          </a:rPr>
                          <m:t>    </m:t>
                        </m:r>
                        <m:r>
                          <m:rPr>
                            <m:sty m:val="p"/>
                          </m:rPr>
                          <a:rPr lang="en-US" altLang="zh-CN" sz="1200">
                            <a:latin typeface="Cambria Math"/>
                          </a:rPr>
                          <m:t>a</m:t>
                        </m:r>
                      </m:e>
                      <m:sub>
                        <m:r>
                          <a:rPr lang="en-US" altLang="zh-CN" sz="1200">
                            <a:latin typeface="Cambria Math"/>
                          </a:rPr>
                          <m:t>1,</m:t>
                        </m:r>
                        <m:r>
                          <m:rPr>
                            <m:sty m:val="p"/>
                          </m:rPr>
                          <a:rPr lang="en-US" altLang="zh-CN" sz="1200">
                            <a:latin typeface="Cambria Math"/>
                          </a:rPr>
                          <m:t>n</m:t>
                        </m:r>
                        <m:r>
                          <a:rPr lang="en-US" altLang="zh-CN" sz="1200">
                            <a:latin typeface="Cambria Math"/>
                          </a:rPr>
                          <m:t>+1</m:t>
                        </m:r>
                      </m:sub>
                    </m:sSub>
                    <m:r>
                      <a:rPr lang="en-US" altLang="zh-CN" sz="1200">
                        <a:latin typeface="Cambria Math"/>
                      </a:rPr>
                      <m:t>=</m:t>
                    </m:r>
                    <m:nary>
                      <m:naryPr>
                        <m:chr m:val="∑"/>
                        <m:limLoc m:val="undOvr"/>
                        <m:ctrlPr>
                          <a:rPr lang="zh-CN" altLang="zh-CN" sz="1200" i="1">
                            <a:latin typeface="Cambria Math"/>
                          </a:rPr>
                        </m:ctrlPr>
                      </m:naryPr>
                      <m:sub>
                        <m:r>
                          <m:rPr>
                            <m:sty m:val="p"/>
                          </m:rPr>
                          <a:rPr lang="en-US" altLang="zh-CN" sz="1200">
                            <a:latin typeface="Cambria Math"/>
                          </a:rPr>
                          <m:t>k</m:t>
                        </m:r>
                        <m:r>
                          <a:rPr lang="en-US" altLang="zh-CN" sz="1200">
                            <a:latin typeface="Cambria Math"/>
                          </a:rPr>
                          <m:t>=1</m:t>
                        </m:r>
                      </m:sub>
                      <m:sup>
                        <m:r>
                          <m:rPr>
                            <m:sty m:val="p"/>
                          </m:rPr>
                          <a:rPr lang="en-US" altLang="zh-CN" sz="1200">
                            <a:latin typeface="Cambria Math"/>
                          </a:rPr>
                          <m:t>s</m:t>
                        </m:r>
                      </m:sup>
                      <m:e>
                        <m:sSub>
                          <m:sSubPr>
                            <m:ctrlPr>
                              <a:rPr lang="zh-CN" altLang="zh-CN" sz="1200" i="1">
                                <a:latin typeface="Cambria Math"/>
                              </a:rPr>
                            </m:ctrlPr>
                          </m:sSubPr>
                          <m:e>
                            <m:r>
                              <m:rPr>
                                <m:sty m:val="p"/>
                              </m:rPr>
                              <a:rPr lang="en-US" altLang="zh-CN" sz="1200">
                                <a:latin typeface="Cambria Math"/>
                              </a:rPr>
                              <m:t>b</m:t>
                            </m:r>
                          </m:e>
                          <m:sub>
                            <m:r>
                              <m:rPr>
                                <m:sty m:val="p"/>
                              </m:rPr>
                              <a:rPr lang="en-US" altLang="zh-CN" sz="1200">
                                <a:latin typeface="Cambria Math"/>
                              </a:rPr>
                              <m:t>k</m:t>
                            </m:r>
                          </m:sub>
                        </m:sSub>
                      </m:e>
                    </m:nary>
                    <m:sSub>
                      <m:sSubPr>
                        <m:ctrlPr>
                          <a:rPr lang="zh-CN" altLang="zh-CN" sz="1200" i="1">
                            <a:latin typeface="Cambria Math"/>
                          </a:rPr>
                        </m:ctrlPr>
                      </m:sSubPr>
                      <m:e>
                        <m:r>
                          <m:rPr>
                            <m:sty m:val="p"/>
                          </m:rPr>
                          <a:rPr lang="en-US" altLang="zh-CN" sz="1200">
                            <a:latin typeface="Cambria Math"/>
                          </a:rPr>
                          <m:t>d</m:t>
                        </m:r>
                      </m:e>
                      <m:sub>
                        <m:r>
                          <m:rPr>
                            <m:sty m:val="p"/>
                          </m:rPr>
                          <a:rPr lang="en-US" altLang="zh-CN" sz="1200">
                            <a:latin typeface="Cambria Math"/>
                          </a:rPr>
                          <m:t>k</m:t>
                        </m:r>
                      </m:sub>
                    </m:sSub>
                    <m:d>
                      <m:dPr>
                        <m:begChr m:val="{"/>
                        <m:endChr m:val="}"/>
                        <m:ctrlPr>
                          <a:rPr lang="zh-CN" altLang="zh-CN" sz="1200" i="1">
                            <a:latin typeface="Cambria Math"/>
                          </a:rPr>
                        </m:ctrlPr>
                      </m:dPr>
                      <m:e>
                        <m:r>
                          <a:rPr lang="en-US" altLang="zh-CN" sz="1200">
                            <a:latin typeface="Cambria Math"/>
                          </a:rPr>
                          <m:t>1+</m:t>
                        </m:r>
                        <m:d>
                          <m:dPr>
                            <m:ctrlPr>
                              <a:rPr lang="zh-CN" altLang="zh-CN" sz="1200" i="1">
                                <a:latin typeface="Cambria Math"/>
                              </a:rPr>
                            </m:ctrlPr>
                          </m:dPr>
                          <m:e>
                            <m:sSub>
                              <m:sSubPr>
                                <m:ctrlPr>
                                  <a:rPr lang="zh-CN" altLang="zh-CN" sz="1200" i="1">
                                    <a:latin typeface="Cambria Math"/>
                                  </a:rPr>
                                </m:ctrlPr>
                              </m:sSubPr>
                              <m:e>
                                <m:r>
                                  <m:rPr>
                                    <m:sty m:val="p"/>
                                  </m:rPr>
                                  <a:rPr lang="en-US" altLang="zh-CN" sz="1200">
                                    <a:latin typeface="Cambria Math"/>
                                  </a:rPr>
                                  <m:t>α</m:t>
                                </m:r>
                              </m:e>
                              <m:sub>
                                <m:r>
                                  <m:rPr>
                                    <m:sty m:val="p"/>
                                  </m:rPr>
                                  <a:rPr lang="en-US" altLang="zh-CN" sz="1200">
                                    <a:latin typeface="Cambria Math"/>
                                  </a:rPr>
                                  <m:t>k</m:t>
                                </m:r>
                              </m:sub>
                            </m:sSub>
                            <m:r>
                              <a:rPr lang="en-US" altLang="zh-CN" sz="1200" i="1">
                                <a:latin typeface="Cambria Math"/>
                              </a:rPr>
                              <m:t>−</m:t>
                            </m:r>
                            <m:sSub>
                              <m:sSubPr>
                                <m:ctrlPr>
                                  <a:rPr lang="zh-CN" altLang="zh-CN" sz="1200" i="1">
                                    <a:latin typeface="Cambria Math"/>
                                  </a:rPr>
                                </m:ctrlPr>
                              </m:sSubPr>
                              <m:e>
                                <m:r>
                                  <m:rPr>
                                    <m:sty m:val="p"/>
                                  </m:rPr>
                                  <a:rPr lang="en-US" altLang="zh-CN" sz="1200">
                                    <a:latin typeface="Cambria Math"/>
                                  </a:rPr>
                                  <m:t>β</m:t>
                                </m:r>
                              </m:e>
                              <m:sub>
                                <m:r>
                                  <m:rPr>
                                    <m:sty m:val="p"/>
                                  </m:rPr>
                                  <a:rPr lang="en-US" altLang="zh-CN" sz="1200">
                                    <a:latin typeface="Cambria Math"/>
                                  </a:rPr>
                                  <m:t>k</m:t>
                                </m:r>
                              </m:sub>
                            </m:sSub>
                          </m:e>
                        </m:d>
                      </m:e>
                    </m:d>
                    <m:sSub>
                      <m:sSubPr>
                        <m:ctrlPr>
                          <a:rPr lang="zh-CN" altLang="zh-CN" sz="1200" i="1">
                            <a:latin typeface="Cambria Math"/>
                          </a:rPr>
                        </m:ctrlPr>
                      </m:sSubPr>
                      <m:e>
                        <m:r>
                          <m:rPr>
                            <m:sty m:val="p"/>
                          </m:rPr>
                          <a:rPr lang="en-US" altLang="zh-CN" sz="1200">
                            <a:latin typeface="Cambria Math"/>
                          </a:rPr>
                          <m:t>a</m:t>
                        </m:r>
                      </m:e>
                      <m:sub>
                        <m:r>
                          <m:rPr>
                            <m:sty m:val="p"/>
                          </m:rPr>
                          <a:rPr lang="en-US" altLang="zh-CN" sz="1200">
                            <a:latin typeface="Cambria Math"/>
                          </a:rPr>
                          <m:t>k</m:t>
                        </m:r>
                        <m:r>
                          <a:rPr lang="en-US" altLang="zh-CN" sz="1200">
                            <a:latin typeface="Cambria Math"/>
                          </a:rPr>
                          <m:t>,</m:t>
                        </m:r>
                        <m:r>
                          <m:rPr>
                            <m:sty m:val="p"/>
                          </m:rPr>
                          <a:rPr lang="en-US" altLang="zh-CN" sz="1200">
                            <a:latin typeface="Cambria Math"/>
                          </a:rPr>
                          <m:t>n</m:t>
                        </m:r>
                      </m:sub>
                    </m:sSub>
                    <m:r>
                      <a:rPr lang="en-US" altLang="zh-CN" sz="1200">
                        <a:latin typeface="Cambria Math"/>
                      </a:rPr>
                      <m:t>+(</m:t>
                    </m:r>
                    <m:sSub>
                      <m:sSubPr>
                        <m:ctrlPr>
                          <a:rPr lang="zh-CN" altLang="zh-CN" sz="1200" i="1">
                            <a:latin typeface="Cambria Math"/>
                          </a:rPr>
                        </m:ctrlPr>
                      </m:sSubPr>
                      <m:e>
                        <m:r>
                          <m:rPr>
                            <m:sty m:val="p"/>
                          </m:rPr>
                          <a:rPr lang="en-US" altLang="zh-CN" sz="1200">
                            <a:latin typeface="Cambria Math"/>
                          </a:rPr>
                          <m:t>α</m:t>
                        </m:r>
                      </m:e>
                      <m:sub>
                        <m:r>
                          <a:rPr lang="en-US" altLang="zh-CN" sz="1200">
                            <a:latin typeface="Cambria Math"/>
                          </a:rPr>
                          <m:t>1</m:t>
                        </m:r>
                      </m:sub>
                    </m:sSub>
                    <m:r>
                      <a:rPr lang="en-US" altLang="zh-CN" sz="1200" i="1">
                        <a:latin typeface="Cambria Math"/>
                      </a:rPr>
                      <m:t>−</m:t>
                    </m:r>
                    <m:sSub>
                      <m:sSubPr>
                        <m:ctrlPr>
                          <a:rPr lang="zh-CN" altLang="zh-CN" sz="1200" i="1">
                            <a:latin typeface="Cambria Math"/>
                          </a:rPr>
                        </m:ctrlPr>
                      </m:sSubPr>
                      <m:e>
                        <m:r>
                          <m:rPr>
                            <m:sty m:val="p"/>
                          </m:rPr>
                          <a:rPr lang="en-US" altLang="zh-CN" sz="1200">
                            <a:latin typeface="Cambria Math"/>
                          </a:rPr>
                          <m:t>β</m:t>
                        </m:r>
                      </m:e>
                      <m:sub>
                        <m:r>
                          <a:rPr lang="en-US" altLang="zh-CN" sz="1200">
                            <a:latin typeface="Cambria Math"/>
                          </a:rPr>
                          <m:t>1</m:t>
                        </m:r>
                      </m:sub>
                    </m:sSub>
                    <m:r>
                      <a:rPr lang="en-US" altLang="zh-CN" sz="1200">
                        <a:latin typeface="Cambria Math"/>
                      </a:rPr>
                      <m:t>)</m:t>
                    </m:r>
                    <m:sSub>
                      <m:sSubPr>
                        <m:ctrlPr>
                          <a:rPr lang="zh-CN" altLang="zh-CN" sz="1200" i="1">
                            <a:latin typeface="Cambria Math"/>
                          </a:rPr>
                        </m:ctrlPr>
                      </m:sSubPr>
                      <m:e>
                        <m:r>
                          <m:rPr>
                            <m:sty m:val="p"/>
                          </m:rPr>
                          <a:rPr lang="en-US" altLang="zh-CN" sz="1200">
                            <a:latin typeface="Cambria Math"/>
                          </a:rPr>
                          <m:t>a</m:t>
                        </m:r>
                      </m:e>
                      <m:sub>
                        <m:r>
                          <a:rPr lang="en-US" altLang="zh-CN" sz="1200">
                            <a:latin typeface="Cambria Math"/>
                          </a:rPr>
                          <m:t>1,</m:t>
                        </m:r>
                        <m:r>
                          <m:rPr>
                            <m:sty m:val="p"/>
                          </m:rPr>
                          <a:rPr lang="en-US" altLang="zh-CN" sz="1200">
                            <a:latin typeface="Cambria Math"/>
                          </a:rPr>
                          <m:t>n</m:t>
                        </m:r>
                        <m:r>
                          <a:rPr lang="en-US" altLang="zh-CN" sz="1200">
                            <a:latin typeface="Cambria Math"/>
                          </a:rPr>
                          <m:t>+1</m:t>
                        </m:r>
                      </m:sub>
                    </m:sSub>
                  </m:oMath>
                </a14:m>
                <a:r>
                  <a:rPr lang="en-US" altLang="zh-CN" sz="1200" dirty="0"/>
                  <a:t>                 </a:t>
                </a:r>
                <a14:m>
                  <m:oMath xmlns:m="http://schemas.openxmlformats.org/officeDocument/2006/math">
                    <m:sSub>
                      <m:sSubPr>
                        <m:ctrlPr>
                          <a:rPr lang="zh-CN" altLang="zh-CN" sz="1200" i="1">
                            <a:latin typeface="Cambria Math"/>
                          </a:rPr>
                        </m:ctrlPr>
                      </m:sSubPr>
                      <m:e>
                        <m:r>
                          <m:rPr>
                            <m:sty m:val="p"/>
                          </m:rPr>
                          <a:rPr lang="en-US" altLang="zh-CN" sz="1200">
                            <a:latin typeface="Cambria Math"/>
                          </a:rPr>
                          <m:t>a</m:t>
                        </m:r>
                      </m:e>
                      <m:sub>
                        <m:r>
                          <m:rPr>
                            <m:sty m:val="p"/>
                          </m:rPr>
                          <a:rPr lang="en-US" altLang="zh-CN" sz="1200">
                            <a:latin typeface="Cambria Math"/>
                          </a:rPr>
                          <m:t>k</m:t>
                        </m:r>
                        <m:r>
                          <a:rPr lang="en-US" altLang="zh-CN" sz="1200">
                            <a:latin typeface="Cambria Math"/>
                          </a:rPr>
                          <m:t>,</m:t>
                        </m:r>
                        <m:r>
                          <m:rPr>
                            <m:sty m:val="p"/>
                          </m:rPr>
                          <a:rPr lang="en-US" altLang="zh-CN" sz="1200">
                            <a:latin typeface="Cambria Math"/>
                          </a:rPr>
                          <m:t>n</m:t>
                        </m:r>
                        <m:r>
                          <a:rPr lang="en-US" altLang="zh-CN" sz="1200">
                            <a:latin typeface="Cambria Math"/>
                          </a:rPr>
                          <m:t>+1</m:t>
                        </m:r>
                      </m:sub>
                    </m:sSub>
                    <m:r>
                      <a:rPr lang="en-US" altLang="zh-CN" sz="1200">
                        <a:latin typeface="Cambria Math"/>
                      </a:rPr>
                      <m:t>=</m:t>
                    </m:r>
                    <m:sSub>
                      <m:sSubPr>
                        <m:ctrlPr>
                          <a:rPr lang="zh-CN" altLang="zh-CN" sz="1200" i="1">
                            <a:latin typeface="Cambria Math"/>
                          </a:rPr>
                        </m:ctrlPr>
                      </m:sSubPr>
                      <m:e>
                        <m:r>
                          <m:rPr>
                            <m:sty m:val="p"/>
                          </m:rPr>
                          <a:rPr lang="en-US" altLang="zh-CN" sz="1200">
                            <a:latin typeface="Cambria Math"/>
                          </a:rPr>
                          <m:t>m</m:t>
                        </m:r>
                      </m:e>
                      <m:sub>
                        <m:r>
                          <m:rPr>
                            <m:sty m:val="p"/>
                          </m:rPr>
                          <a:rPr lang="en-US" altLang="zh-CN" sz="1200">
                            <a:latin typeface="Cambria Math"/>
                          </a:rPr>
                          <m:t>k</m:t>
                        </m:r>
                      </m:sub>
                    </m:sSub>
                    <m:sSub>
                      <m:sSubPr>
                        <m:ctrlPr>
                          <a:rPr lang="zh-CN" altLang="zh-CN" sz="1200" i="1">
                            <a:latin typeface="Cambria Math"/>
                          </a:rPr>
                        </m:ctrlPr>
                      </m:sSubPr>
                      <m:e>
                        <m:r>
                          <m:rPr>
                            <m:sty m:val="p"/>
                          </m:rPr>
                          <a:rPr lang="en-US" altLang="zh-CN" sz="1200">
                            <a:latin typeface="Cambria Math"/>
                          </a:rPr>
                          <m:t>a</m:t>
                        </m:r>
                      </m:e>
                      <m:sub>
                        <m:r>
                          <m:rPr>
                            <m:sty m:val="p"/>
                          </m:rPr>
                          <a:rPr lang="en-US" altLang="zh-CN" sz="1200">
                            <a:latin typeface="Cambria Math"/>
                          </a:rPr>
                          <m:t>k</m:t>
                        </m:r>
                        <m:r>
                          <a:rPr lang="en-US" altLang="zh-CN" sz="1200" i="1">
                            <a:latin typeface="Cambria Math"/>
                          </a:rPr>
                          <m:t>−</m:t>
                        </m:r>
                        <m:r>
                          <a:rPr lang="en-US" altLang="zh-CN" sz="1200">
                            <a:latin typeface="Cambria Math"/>
                          </a:rPr>
                          <m:t>1,</m:t>
                        </m:r>
                        <m:r>
                          <m:rPr>
                            <m:sty m:val="p"/>
                          </m:rPr>
                          <a:rPr lang="en-US" altLang="zh-CN" sz="1200">
                            <a:latin typeface="Cambria Math"/>
                          </a:rPr>
                          <m:t>n</m:t>
                        </m:r>
                      </m:sub>
                    </m:sSub>
                    <m:r>
                      <a:rPr lang="en-US" altLang="zh-CN" sz="1200">
                        <a:latin typeface="Cambria Math"/>
                      </a:rPr>
                      <m:t>+</m:t>
                    </m:r>
                    <m:d>
                      <m:dPr>
                        <m:ctrlPr>
                          <a:rPr lang="zh-CN" altLang="zh-CN" sz="1200" i="1">
                            <a:latin typeface="Cambria Math"/>
                          </a:rPr>
                        </m:ctrlPr>
                      </m:dPr>
                      <m:e>
                        <m:sSub>
                          <m:sSubPr>
                            <m:ctrlPr>
                              <a:rPr lang="zh-CN" altLang="zh-CN" sz="1200" i="1">
                                <a:latin typeface="Cambria Math"/>
                              </a:rPr>
                            </m:ctrlPr>
                          </m:sSubPr>
                          <m:e>
                            <m:r>
                              <m:rPr>
                                <m:sty m:val="p"/>
                              </m:rPr>
                              <a:rPr lang="en-US" altLang="zh-CN" sz="1200">
                                <a:latin typeface="Cambria Math"/>
                              </a:rPr>
                              <m:t>α</m:t>
                            </m:r>
                          </m:e>
                          <m:sub>
                            <m:r>
                              <m:rPr>
                                <m:sty m:val="p"/>
                              </m:rPr>
                              <a:rPr lang="en-US" altLang="zh-CN" sz="1200">
                                <a:latin typeface="Cambria Math"/>
                              </a:rPr>
                              <m:t>k</m:t>
                            </m:r>
                          </m:sub>
                        </m:sSub>
                        <m:r>
                          <a:rPr lang="en-US" altLang="zh-CN" sz="1200" i="1">
                            <a:latin typeface="Cambria Math"/>
                          </a:rPr>
                          <m:t>−</m:t>
                        </m:r>
                        <m:sSub>
                          <m:sSubPr>
                            <m:ctrlPr>
                              <a:rPr lang="zh-CN" altLang="zh-CN" sz="1200" i="1">
                                <a:latin typeface="Cambria Math"/>
                              </a:rPr>
                            </m:ctrlPr>
                          </m:sSubPr>
                          <m:e>
                            <m:r>
                              <m:rPr>
                                <m:sty m:val="p"/>
                              </m:rPr>
                              <a:rPr lang="en-US" altLang="zh-CN" sz="1200">
                                <a:latin typeface="Cambria Math"/>
                              </a:rPr>
                              <m:t>β</m:t>
                            </m:r>
                          </m:e>
                          <m:sub>
                            <m:r>
                              <m:rPr>
                                <m:sty m:val="p"/>
                              </m:rPr>
                              <a:rPr lang="en-US" altLang="zh-CN" sz="1200">
                                <a:latin typeface="Cambria Math"/>
                              </a:rPr>
                              <m:t>k</m:t>
                            </m:r>
                            <m:r>
                              <a:rPr lang="en-US" altLang="zh-CN" sz="1200">
                                <a:latin typeface="Cambria Math"/>
                              </a:rPr>
                              <m:t> </m:t>
                            </m:r>
                          </m:sub>
                        </m:sSub>
                      </m:e>
                    </m:d>
                    <m:sSub>
                      <m:sSubPr>
                        <m:ctrlPr>
                          <a:rPr lang="zh-CN" altLang="zh-CN" sz="1200" i="1">
                            <a:latin typeface="Cambria Math"/>
                          </a:rPr>
                        </m:ctrlPr>
                      </m:sSubPr>
                      <m:e>
                        <m:r>
                          <m:rPr>
                            <m:sty m:val="p"/>
                          </m:rPr>
                          <a:rPr lang="en-US" altLang="zh-CN" sz="1200">
                            <a:latin typeface="Cambria Math"/>
                          </a:rPr>
                          <m:t>a</m:t>
                        </m:r>
                      </m:e>
                      <m:sub>
                        <m:r>
                          <m:rPr>
                            <m:sty m:val="p"/>
                          </m:rPr>
                          <a:rPr lang="en-US" altLang="zh-CN" sz="1200">
                            <a:latin typeface="Cambria Math"/>
                          </a:rPr>
                          <m:t>k</m:t>
                        </m:r>
                        <m:r>
                          <a:rPr lang="en-US" altLang="zh-CN" sz="1200">
                            <a:latin typeface="Cambria Math"/>
                          </a:rPr>
                          <m:t>,</m:t>
                        </m:r>
                        <m:r>
                          <m:rPr>
                            <m:sty m:val="p"/>
                          </m:rPr>
                          <a:rPr lang="en-US" altLang="zh-CN" sz="1200">
                            <a:latin typeface="Cambria Math"/>
                          </a:rPr>
                          <m:t>n</m:t>
                        </m:r>
                        <m:r>
                          <a:rPr lang="en-US" altLang="zh-CN" sz="1200">
                            <a:latin typeface="Cambria Math"/>
                          </a:rPr>
                          <m:t>+1</m:t>
                        </m:r>
                      </m:sub>
                    </m:sSub>
                    <m:r>
                      <a:rPr lang="zh-CN" altLang="zh-CN" sz="1200">
                        <a:latin typeface="Cambria Math"/>
                      </a:rPr>
                      <m:t>，</m:t>
                    </m:r>
                    <m:r>
                      <a:rPr lang="en-US" altLang="zh-CN" sz="1200">
                        <a:latin typeface="Cambria Math"/>
                      </a:rPr>
                      <m:t>    </m:t>
                    </m:r>
                    <m:r>
                      <m:rPr>
                        <m:sty m:val="p"/>
                      </m:rPr>
                      <a:rPr lang="en-US" altLang="zh-CN" sz="1200">
                        <a:latin typeface="Cambria Math"/>
                      </a:rPr>
                      <m:t>k</m:t>
                    </m:r>
                    <m:r>
                      <a:rPr lang="en-US" altLang="zh-CN" sz="1200">
                        <a:latin typeface="Cambria Math"/>
                      </a:rPr>
                      <m:t>=2,3,…,</m:t>
                    </m:r>
                    <m:r>
                      <m:rPr>
                        <m:sty m:val="p"/>
                      </m:rPr>
                      <a:rPr lang="en-US" altLang="zh-CN" sz="1200">
                        <a:latin typeface="Cambria Math"/>
                      </a:rPr>
                      <m:t>s</m:t>
                    </m:r>
                  </m:oMath>
                </a14:m>
                <a:endParaRPr lang="zh-CN" altLang="zh-CN" sz="1200" dirty="0"/>
              </a:p>
              <a:p>
                <a:r>
                  <a:rPr lang="zh-CN" altLang="zh-CN" sz="1200" dirty="0"/>
                  <a:t>从而</a:t>
                </a:r>
                <a:r>
                  <a:rPr lang="en-US" altLang="zh-CN" sz="1200" dirty="0"/>
                  <a:t>            </a:t>
                </a:r>
                <a:br>
                  <a:rPr lang="en-US" altLang="zh-CN" sz="1200" dirty="0"/>
                </a:br>
                <a14:m>
                  <m:oMath xmlns:m="http://schemas.openxmlformats.org/officeDocument/2006/math">
                    <m:sSub>
                      <m:sSubPr>
                        <m:ctrlPr>
                          <a:rPr lang="zh-CN" altLang="zh-CN" sz="1200" i="1">
                            <a:latin typeface="Cambria Math"/>
                          </a:rPr>
                        </m:ctrlPr>
                      </m:sSubPr>
                      <m:e>
                        <m:r>
                          <m:rPr>
                            <m:sty m:val="p"/>
                          </m:rPr>
                          <a:rPr lang="en-US" altLang="zh-CN" sz="1200">
                            <a:latin typeface="Cambria Math"/>
                          </a:rPr>
                          <m:t>a</m:t>
                        </m:r>
                      </m:e>
                      <m:sub>
                        <m:r>
                          <a:rPr lang="en-US" altLang="zh-CN" sz="1200">
                            <a:latin typeface="Cambria Math"/>
                          </a:rPr>
                          <m:t>1,</m:t>
                        </m:r>
                        <m:r>
                          <m:rPr>
                            <m:sty m:val="p"/>
                          </m:rPr>
                          <a:rPr lang="en-US" altLang="zh-CN" sz="1200">
                            <a:latin typeface="Cambria Math"/>
                          </a:rPr>
                          <m:t>n</m:t>
                        </m:r>
                        <m:r>
                          <a:rPr lang="en-US" altLang="zh-CN" sz="1200">
                            <a:latin typeface="Cambria Math"/>
                          </a:rPr>
                          <m:t>+1</m:t>
                        </m:r>
                      </m:sub>
                    </m:sSub>
                    <m:r>
                      <a:rPr lang="en-US" altLang="zh-CN" sz="1200">
                        <a:latin typeface="Cambria Math"/>
                      </a:rPr>
                      <m:t>=</m:t>
                    </m:r>
                    <m:f>
                      <m:fPr>
                        <m:ctrlPr>
                          <a:rPr lang="zh-CN" altLang="zh-CN" sz="1200" i="1">
                            <a:latin typeface="Cambria Math"/>
                          </a:rPr>
                        </m:ctrlPr>
                      </m:fPr>
                      <m:num>
                        <m:r>
                          <a:rPr lang="en-US" altLang="zh-CN" sz="1200">
                            <a:latin typeface="Cambria Math"/>
                          </a:rPr>
                          <m:t>1</m:t>
                        </m:r>
                      </m:num>
                      <m:den>
                        <m:r>
                          <a:rPr lang="en-US" altLang="zh-CN" sz="1200">
                            <a:latin typeface="Cambria Math"/>
                          </a:rPr>
                          <m:t>1</m:t>
                        </m:r>
                        <m:r>
                          <a:rPr lang="en-US" altLang="zh-CN" sz="1200" i="1">
                            <a:latin typeface="Cambria Math"/>
                          </a:rPr>
                          <m:t>−</m:t>
                        </m:r>
                        <m:sSub>
                          <m:sSubPr>
                            <m:ctrlPr>
                              <a:rPr lang="zh-CN" altLang="zh-CN" sz="1200" i="1">
                                <a:latin typeface="Cambria Math"/>
                              </a:rPr>
                            </m:ctrlPr>
                          </m:sSubPr>
                          <m:e>
                            <m:r>
                              <m:rPr>
                                <m:sty m:val="p"/>
                              </m:rPr>
                              <a:rPr lang="en-US" altLang="zh-CN" sz="1200">
                                <a:latin typeface="Cambria Math"/>
                              </a:rPr>
                              <m:t>α</m:t>
                            </m:r>
                          </m:e>
                          <m:sub>
                            <m:r>
                              <a:rPr lang="en-US" altLang="zh-CN" sz="1200">
                                <a:latin typeface="Cambria Math"/>
                              </a:rPr>
                              <m:t>1</m:t>
                            </m:r>
                          </m:sub>
                        </m:sSub>
                        <m:sSub>
                          <m:sSubPr>
                            <m:ctrlPr>
                              <a:rPr lang="zh-CN" altLang="zh-CN" sz="1200" i="1">
                                <a:latin typeface="Cambria Math"/>
                              </a:rPr>
                            </m:ctrlPr>
                          </m:sSubPr>
                          <m:e>
                            <m:r>
                              <a:rPr lang="en-US" altLang="zh-CN" sz="1200">
                                <a:latin typeface="Cambria Math"/>
                              </a:rPr>
                              <m:t>+</m:t>
                            </m:r>
                            <m:r>
                              <m:rPr>
                                <m:sty m:val="p"/>
                              </m:rPr>
                              <a:rPr lang="en-US" altLang="zh-CN" sz="1200">
                                <a:latin typeface="Cambria Math"/>
                              </a:rPr>
                              <m:t>β</m:t>
                            </m:r>
                          </m:e>
                          <m:sub>
                            <m:r>
                              <a:rPr lang="en-US" altLang="zh-CN" sz="1200">
                                <a:latin typeface="Cambria Math"/>
                              </a:rPr>
                              <m:t>1</m:t>
                            </m:r>
                          </m:sub>
                        </m:sSub>
                      </m:den>
                    </m:f>
                    <m:nary>
                      <m:naryPr>
                        <m:chr m:val="∑"/>
                        <m:limLoc m:val="undOvr"/>
                        <m:ctrlPr>
                          <a:rPr lang="zh-CN" altLang="zh-CN" sz="1200" i="1">
                            <a:latin typeface="Cambria Math"/>
                          </a:rPr>
                        </m:ctrlPr>
                      </m:naryPr>
                      <m:sub>
                        <m:r>
                          <m:rPr>
                            <m:sty m:val="p"/>
                          </m:rPr>
                          <a:rPr lang="en-US" altLang="zh-CN" sz="1200">
                            <a:latin typeface="Cambria Math"/>
                          </a:rPr>
                          <m:t>k</m:t>
                        </m:r>
                        <m:r>
                          <a:rPr lang="en-US" altLang="zh-CN" sz="1200">
                            <a:latin typeface="Cambria Math"/>
                          </a:rPr>
                          <m:t>=1</m:t>
                        </m:r>
                      </m:sub>
                      <m:sup>
                        <m:r>
                          <m:rPr>
                            <m:sty m:val="p"/>
                          </m:rPr>
                          <a:rPr lang="en-US" altLang="zh-CN" sz="1200">
                            <a:latin typeface="Cambria Math"/>
                          </a:rPr>
                          <m:t>s</m:t>
                        </m:r>
                      </m:sup>
                      <m:e>
                        <m:sSub>
                          <m:sSubPr>
                            <m:ctrlPr>
                              <a:rPr lang="zh-CN" altLang="zh-CN" sz="1200" i="1">
                                <a:latin typeface="Cambria Math"/>
                              </a:rPr>
                            </m:ctrlPr>
                          </m:sSubPr>
                          <m:e>
                            <m:r>
                              <m:rPr>
                                <m:sty m:val="p"/>
                              </m:rPr>
                              <a:rPr lang="en-US" altLang="zh-CN" sz="1200">
                                <a:latin typeface="Cambria Math"/>
                              </a:rPr>
                              <m:t>b</m:t>
                            </m:r>
                          </m:e>
                          <m:sub>
                            <m:r>
                              <m:rPr>
                                <m:sty m:val="p"/>
                              </m:rPr>
                              <a:rPr lang="en-US" altLang="zh-CN" sz="1200">
                                <a:latin typeface="Cambria Math"/>
                              </a:rPr>
                              <m:t>k</m:t>
                            </m:r>
                          </m:sub>
                        </m:sSub>
                      </m:e>
                    </m:nary>
                    <m:sSub>
                      <m:sSubPr>
                        <m:ctrlPr>
                          <a:rPr lang="zh-CN" altLang="zh-CN" sz="1200" i="1">
                            <a:latin typeface="Cambria Math"/>
                          </a:rPr>
                        </m:ctrlPr>
                      </m:sSubPr>
                      <m:e>
                        <m:r>
                          <m:rPr>
                            <m:sty m:val="p"/>
                          </m:rPr>
                          <a:rPr lang="en-US" altLang="zh-CN" sz="1200">
                            <a:latin typeface="Cambria Math"/>
                          </a:rPr>
                          <m:t>d</m:t>
                        </m:r>
                      </m:e>
                      <m:sub>
                        <m:r>
                          <m:rPr>
                            <m:sty m:val="p"/>
                          </m:rPr>
                          <a:rPr lang="en-US" altLang="zh-CN" sz="1200">
                            <a:latin typeface="Cambria Math"/>
                          </a:rPr>
                          <m:t>k</m:t>
                        </m:r>
                      </m:sub>
                    </m:sSub>
                    <m:r>
                      <a:rPr lang="en-US" altLang="zh-CN" sz="1200">
                        <a:latin typeface="Cambria Math"/>
                      </a:rPr>
                      <m:t>{1+</m:t>
                    </m:r>
                    <m:d>
                      <m:dPr>
                        <m:ctrlPr>
                          <a:rPr lang="zh-CN" altLang="zh-CN" sz="1200" i="1">
                            <a:latin typeface="Cambria Math"/>
                          </a:rPr>
                        </m:ctrlPr>
                      </m:dPr>
                      <m:e>
                        <m:sSub>
                          <m:sSubPr>
                            <m:ctrlPr>
                              <a:rPr lang="zh-CN" altLang="zh-CN" sz="1200" i="1">
                                <a:latin typeface="Cambria Math"/>
                              </a:rPr>
                            </m:ctrlPr>
                          </m:sSubPr>
                          <m:e>
                            <m:r>
                              <m:rPr>
                                <m:sty m:val="p"/>
                              </m:rPr>
                              <a:rPr lang="en-US" altLang="zh-CN" sz="1200">
                                <a:latin typeface="Cambria Math"/>
                              </a:rPr>
                              <m:t>α</m:t>
                            </m:r>
                          </m:e>
                          <m:sub>
                            <m:r>
                              <m:rPr>
                                <m:sty m:val="p"/>
                              </m:rPr>
                              <a:rPr lang="en-US" altLang="zh-CN" sz="1200">
                                <a:latin typeface="Cambria Math"/>
                              </a:rPr>
                              <m:t>k</m:t>
                            </m:r>
                          </m:sub>
                        </m:sSub>
                        <m:r>
                          <a:rPr lang="en-US" altLang="zh-CN" sz="1200" i="1">
                            <a:latin typeface="Cambria Math"/>
                          </a:rPr>
                          <m:t>−</m:t>
                        </m:r>
                        <m:sSub>
                          <m:sSubPr>
                            <m:ctrlPr>
                              <a:rPr lang="zh-CN" altLang="zh-CN" sz="1200" i="1">
                                <a:latin typeface="Cambria Math"/>
                              </a:rPr>
                            </m:ctrlPr>
                          </m:sSubPr>
                          <m:e>
                            <m:r>
                              <m:rPr>
                                <m:sty m:val="p"/>
                              </m:rPr>
                              <a:rPr lang="en-US" altLang="zh-CN" sz="1200">
                                <a:latin typeface="Cambria Math"/>
                              </a:rPr>
                              <m:t>β</m:t>
                            </m:r>
                          </m:e>
                          <m:sub>
                            <m:r>
                              <m:rPr>
                                <m:sty m:val="p"/>
                              </m:rPr>
                              <a:rPr lang="en-US" altLang="zh-CN" sz="1200">
                                <a:latin typeface="Cambria Math"/>
                              </a:rPr>
                              <m:t>k</m:t>
                            </m:r>
                          </m:sub>
                        </m:sSub>
                      </m:e>
                    </m:d>
                    <m:r>
                      <a:rPr lang="en-US" altLang="zh-CN" sz="1200">
                        <a:latin typeface="Cambria Math"/>
                      </a:rPr>
                      <m:t>}</m:t>
                    </m:r>
                    <m:sSub>
                      <m:sSubPr>
                        <m:ctrlPr>
                          <a:rPr lang="zh-CN" altLang="zh-CN" sz="1200" i="1">
                            <a:latin typeface="Cambria Math"/>
                          </a:rPr>
                        </m:ctrlPr>
                      </m:sSubPr>
                      <m:e>
                        <m:r>
                          <m:rPr>
                            <m:sty m:val="p"/>
                          </m:rPr>
                          <a:rPr lang="en-US" altLang="zh-CN" sz="1200">
                            <a:latin typeface="Cambria Math"/>
                          </a:rPr>
                          <m:t>a</m:t>
                        </m:r>
                      </m:e>
                      <m:sub>
                        <m:r>
                          <m:rPr>
                            <m:sty m:val="p"/>
                          </m:rPr>
                          <a:rPr lang="en-US" altLang="zh-CN" sz="1200">
                            <a:latin typeface="Cambria Math"/>
                          </a:rPr>
                          <m:t>k</m:t>
                        </m:r>
                        <m:r>
                          <a:rPr lang="en-US" altLang="zh-CN" sz="1200">
                            <a:latin typeface="Cambria Math"/>
                          </a:rPr>
                          <m:t>,</m:t>
                        </m:r>
                        <m:r>
                          <m:rPr>
                            <m:sty m:val="p"/>
                          </m:rPr>
                          <a:rPr lang="en-US" altLang="zh-CN" sz="1200">
                            <a:latin typeface="Cambria Math"/>
                          </a:rPr>
                          <m:t>n</m:t>
                        </m:r>
                      </m:sub>
                    </m:sSub>
                  </m:oMath>
                </a14:m>
                <a:endParaRPr lang="zh-CN" altLang="zh-CN" sz="1200" dirty="0"/>
              </a:p>
              <a:p>
                <a:r>
                  <a:rPr lang="en-US" altLang="zh-CN" sz="1200" dirty="0"/>
                  <a:t>              </a:t>
                </a:r>
                <a:br>
                  <a:rPr lang="en-US" altLang="zh-CN" sz="1200" dirty="0"/>
                </a:br>
                <a14:m>
                  <m:oMath xmlns:m="http://schemas.openxmlformats.org/officeDocument/2006/math">
                    <m:sSub>
                      <m:sSubPr>
                        <m:ctrlPr>
                          <a:rPr lang="zh-CN" altLang="zh-CN" sz="1200" i="1">
                            <a:latin typeface="Cambria Math"/>
                          </a:rPr>
                        </m:ctrlPr>
                      </m:sSubPr>
                      <m:e>
                        <m:r>
                          <m:rPr>
                            <m:sty m:val="p"/>
                          </m:rPr>
                          <a:rPr lang="en-US" altLang="zh-CN" sz="1200">
                            <a:latin typeface="Cambria Math"/>
                          </a:rPr>
                          <m:t>a</m:t>
                        </m:r>
                      </m:e>
                      <m:sub>
                        <m:r>
                          <a:rPr lang="en-US" altLang="zh-CN" sz="1200">
                            <a:latin typeface="Cambria Math"/>
                          </a:rPr>
                          <m:t>1,</m:t>
                        </m:r>
                        <m:r>
                          <m:rPr>
                            <m:sty m:val="p"/>
                          </m:rPr>
                          <a:rPr lang="en-US" altLang="zh-CN" sz="1200">
                            <a:latin typeface="Cambria Math"/>
                          </a:rPr>
                          <m:t>n</m:t>
                        </m:r>
                        <m:r>
                          <a:rPr lang="en-US" altLang="zh-CN" sz="1200">
                            <a:latin typeface="Cambria Math"/>
                          </a:rPr>
                          <m:t>+1</m:t>
                        </m:r>
                      </m:sub>
                    </m:sSub>
                    <m:r>
                      <a:rPr lang="en-US" altLang="zh-CN" sz="1200">
                        <a:latin typeface="Cambria Math"/>
                      </a:rPr>
                      <m:t>=</m:t>
                    </m:r>
                    <m:f>
                      <m:fPr>
                        <m:ctrlPr>
                          <a:rPr lang="zh-CN" altLang="zh-CN" sz="1200" i="1">
                            <a:latin typeface="Cambria Math"/>
                          </a:rPr>
                        </m:ctrlPr>
                      </m:fPr>
                      <m:num>
                        <m:sSub>
                          <m:sSubPr>
                            <m:ctrlPr>
                              <a:rPr lang="zh-CN" altLang="zh-CN" sz="1200" i="1">
                                <a:latin typeface="Cambria Math"/>
                              </a:rPr>
                            </m:ctrlPr>
                          </m:sSubPr>
                          <m:e>
                            <m:r>
                              <m:rPr>
                                <m:sty m:val="p"/>
                              </m:rPr>
                              <a:rPr lang="en-US" altLang="zh-CN" sz="1200">
                                <a:latin typeface="Cambria Math"/>
                              </a:rPr>
                              <m:t>m</m:t>
                            </m:r>
                          </m:e>
                          <m:sub>
                            <m:r>
                              <m:rPr>
                                <m:sty m:val="p"/>
                              </m:rPr>
                              <a:rPr lang="en-US" altLang="zh-CN" sz="1200">
                                <a:latin typeface="Cambria Math"/>
                              </a:rPr>
                              <m:t>k</m:t>
                            </m:r>
                            <m:r>
                              <a:rPr lang="en-US" altLang="zh-CN" sz="1200" i="1">
                                <a:latin typeface="Cambria Math"/>
                              </a:rPr>
                              <m:t>−</m:t>
                            </m:r>
                            <m:r>
                              <a:rPr lang="en-US" altLang="zh-CN" sz="1200">
                                <a:latin typeface="Cambria Math"/>
                              </a:rPr>
                              <m:t>1</m:t>
                            </m:r>
                          </m:sub>
                        </m:sSub>
                      </m:num>
                      <m:den>
                        <m:r>
                          <a:rPr lang="en-US" altLang="zh-CN" sz="1200">
                            <a:latin typeface="Cambria Math"/>
                          </a:rPr>
                          <m:t>1</m:t>
                        </m:r>
                        <m:r>
                          <a:rPr lang="en-US" altLang="zh-CN" sz="1200" i="1">
                            <a:latin typeface="Cambria Math"/>
                          </a:rPr>
                          <m:t>−</m:t>
                        </m:r>
                        <m:sSub>
                          <m:sSubPr>
                            <m:ctrlPr>
                              <a:rPr lang="zh-CN" altLang="zh-CN" sz="1200" i="1">
                                <a:latin typeface="Cambria Math"/>
                              </a:rPr>
                            </m:ctrlPr>
                          </m:sSubPr>
                          <m:e>
                            <m:r>
                              <m:rPr>
                                <m:sty m:val="p"/>
                              </m:rPr>
                              <a:rPr lang="en-US" altLang="zh-CN" sz="1200">
                                <a:latin typeface="Cambria Math"/>
                              </a:rPr>
                              <m:t>α</m:t>
                            </m:r>
                          </m:e>
                          <m:sub>
                            <m:r>
                              <m:rPr>
                                <m:sty m:val="p"/>
                              </m:rPr>
                              <a:rPr lang="en-US" altLang="zh-CN" sz="1200">
                                <a:latin typeface="Cambria Math"/>
                              </a:rPr>
                              <m:t>k</m:t>
                            </m:r>
                          </m:sub>
                        </m:sSub>
                        <m:sSub>
                          <m:sSubPr>
                            <m:ctrlPr>
                              <a:rPr lang="zh-CN" altLang="zh-CN" sz="1200" i="1">
                                <a:latin typeface="Cambria Math"/>
                              </a:rPr>
                            </m:ctrlPr>
                          </m:sSubPr>
                          <m:e>
                            <m:r>
                              <a:rPr lang="en-US" altLang="zh-CN" sz="1200">
                                <a:latin typeface="Cambria Math"/>
                              </a:rPr>
                              <m:t>+</m:t>
                            </m:r>
                            <m:r>
                              <m:rPr>
                                <m:sty m:val="p"/>
                              </m:rPr>
                              <a:rPr lang="en-US" altLang="zh-CN" sz="1200">
                                <a:latin typeface="Cambria Math"/>
                              </a:rPr>
                              <m:t>β</m:t>
                            </m:r>
                          </m:e>
                          <m:sub>
                            <m:r>
                              <m:rPr>
                                <m:sty m:val="p"/>
                              </m:rPr>
                              <a:rPr lang="en-US" altLang="zh-CN" sz="1200">
                                <a:latin typeface="Cambria Math"/>
                              </a:rPr>
                              <m:t>k</m:t>
                            </m:r>
                          </m:sub>
                        </m:sSub>
                      </m:den>
                    </m:f>
                    <m:sSub>
                      <m:sSubPr>
                        <m:ctrlPr>
                          <a:rPr lang="zh-CN" altLang="zh-CN" sz="1200" i="1">
                            <a:latin typeface="Cambria Math"/>
                          </a:rPr>
                        </m:ctrlPr>
                      </m:sSubPr>
                      <m:e>
                        <m:r>
                          <m:rPr>
                            <m:sty m:val="p"/>
                          </m:rPr>
                          <a:rPr lang="en-US" altLang="zh-CN" sz="1200">
                            <a:latin typeface="Cambria Math"/>
                          </a:rPr>
                          <m:t>a</m:t>
                        </m:r>
                      </m:e>
                      <m:sub>
                        <m:r>
                          <m:rPr>
                            <m:sty m:val="p"/>
                          </m:rPr>
                          <a:rPr lang="en-US" altLang="zh-CN" sz="1200">
                            <a:latin typeface="Cambria Math"/>
                          </a:rPr>
                          <m:t>k</m:t>
                        </m:r>
                        <m:r>
                          <a:rPr lang="en-US" altLang="zh-CN" sz="1200" i="1">
                            <a:latin typeface="Cambria Math"/>
                          </a:rPr>
                          <m:t>−</m:t>
                        </m:r>
                        <m:r>
                          <a:rPr lang="en-US" altLang="zh-CN" sz="1200">
                            <a:latin typeface="Cambria Math"/>
                          </a:rPr>
                          <m:t>1,</m:t>
                        </m:r>
                        <m:r>
                          <m:rPr>
                            <m:sty m:val="p"/>
                          </m:rPr>
                          <a:rPr lang="en-US" altLang="zh-CN" sz="1200">
                            <a:latin typeface="Cambria Math"/>
                          </a:rPr>
                          <m:t>n</m:t>
                        </m:r>
                      </m:sub>
                    </m:sSub>
                    <m:r>
                      <a:rPr lang="en-US" altLang="zh-CN" sz="1200">
                        <a:latin typeface="Cambria Math"/>
                      </a:rPr>
                      <m:t> </m:t>
                    </m:r>
                    <m:r>
                      <a:rPr lang="zh-CN" altLang="zh-CN" sz="1200">
                        <a:latin typeface="Cambria Math"/>
                      </a:rPr>
                      <m:t>，</m:t>
                    </m:r>
                    <m:r>
                      <a:rPr lang="en-US" altLang="zh-CN" sz="1200">
                        <a:latin typeface="Cambria Math"/>
                      </a:rPr>
                      <m:t>    </m:t>
                    </m:r>
                    <m:r>
                      <m:rPr>
                        <m:sty m:val="p"/>
                      </m:rPr>
                      <a:rPr lang="en-US" altLang="zh-CN" sz="1200">
                        <a:latin typeface="Cambria Math"/>
                      </a:rPr>
                      <m:t>k</m:t>
                    </m:r>
                    <m:r>
                      <a:rPr lang="en-US" altLang="zh-CN" sz="1200">
                        <a:latin typeface="Cambria Math"/>
                      </a:rPr>
                      <m:t>=2,3,…,</m:t>
                    </m:r>
                    <m:r>
                      <m:rPr>
                        <m:sty m:val="p"/>
                      </m:rPr>
                      <a:rPr lang="en-US" altLang="zh-CN" sz="1200">
                        <a:latin typeface="Cambria Math"/>
                      </a:rPr>
                      <m:t>s</m:t>
                    </m:r>
                    <m:r>
                      <a:rPr lang="en-US" altLang="zh-CN" sz="1200">
                        <a:latin typeface="Cambria Math"/>
                      </a:rPr>
                      <m:t> </m:t>
                    </m:r>
                  </m:oMath>
                </a14:m>
                <a:endParaRPr lang="zh-CN" altLang="zh-CN" sz="1200" dirty="0"/>
              </a:p>
              <a:p>
                <a:endParaRPr lang="zh-CN" altLang="en-US" sz="1200"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rotWithShape="1">
                <a:blip r:embed="rId2" cstate="print"/>
                <a:stretch>
                  <a:fillRect/>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6167568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Effect transition="in" filter="fade">
                                      <p:cBhvr>
                                        <p:cTn id="20" dur="1000"/>
                                        <p:tgtEl>
                                          <p:spTgt spid="3">
                                            <p:txEl>
                                              <p:pRg st="1" end="1"/>
                                            </p:txEl>
                                          </p:spTgt>
                                        </p:tgtEl>
                                      </p:cBhvr>
                                    </p:animEffect>
                                    <p:anim calcmode="lin" valueType="num">
                                      <p:cBhvr>
                                        <p:cTn id="21"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2"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Effect transition="in" filter="fade">
                                      <p:cBhvr>
                                        <p:cTn id="27" dur="1000"/>
                                        <p:tgtEl>
                                          <p:spTgt spid="3">
                                            <p:txEl>
                                              <p:pRg st="2" end="2"/>
                                            </p:txEl>
                                          </p:spTgt>
                                        </p:tgtEl>
                                      </p:cBhvr>
                                    </p:animEffect>
                                    <p:anim calcmode="lin" valueType="num">
                                      <p:cBhvr>
                                        <p:cTn id="2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3">
                                            <p:txEl>
                                              <p:pRg st="3" end="3"/>
                                            </p:txEl>
                                          </p:spTgt>
                                        </p:tgtEl>
                                        <p:attrNameLst>
                                          <p:attrName>style.visibility</p:attrName>
                                        </p:attrNameLst>
                                      </p:cBhvr>
                                      <p:to>
                                        <p:strVal val="visible"/>
                                      </p:to>
                                    </p:set>
                                    <p:animEffect transition="in" filter="fade">
                                      <p:cBhvr>
                                        <p:cTn id="34" dur="1000"/>
                                        <p:tgtEl>
                                          <p:spTgt spid="3">
                                            <p:txEl>
                                              <p:pRg st="3" end="3"/>
                                            </p:txEl>
                                          </p:spTgt>
                                        </p:tgtEl>
                                      </p:cBhvr>
                                    </p:animEffect>
                                    <p:anim calcmode="lin" valueType="num">
                                      <p:cBhvr>
                                        <p:cTn id="3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6"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3">
                                            <p:txEl>
                                              <p:pRg st="4" end="4"/>
                                            </p:txEl>
                                          </p:spTgt>
                                        </p:tgtEl>
                                        <p:attrNameLst>
                                          <p:attrName>style.visibility</p:attrName>
                                        </p:attrNameLst>
                                      </p:cBhvr>
                                      <p:to>
                                        <p:strVal val="visible"/>
                                      </p:to>
                                    </p:set>
                                    <p:animEffect transition="in" filter="fade">
                                      <p:cBhvr>
                                        <p:cTn id="41" dur="1000"/>
                                        <p:tgtEl>
                                          <p:spTgt spid="3">
                                            <p:txEl>
                                              <p:pRg st="4" end="4"/>
                                            </p:txEl>
                                          </p:spTgt>
                                        </p:tgtEl>
                                      </p:cBhvr>
                                    </p:animEffect>
                                    <p:anim calcmode="lin" valueType="num">
                                      <p:cBhvr>
                                        <p:cTn id="4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4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grpId="0" nodeType="clickEffect">
                                  <p:stCondLst>
                                    <p:cond delay="0"/>
                                  </p:stCondLst>
                                  <p:childTnLst>
                                    <p:set>
                                      <p:cBhvr>
                                        <p:cTn id="47" dur="1" fill="hold">
                                          <p:stCondLst>
                                            <p:cond delay="0"/>
                                          </p:stCondLst>
                                        </p:cTn>
                                        <p:tgtEl>
                                          <p:spTgt spid="3">
                                            <p:txEl>
                                              <p:pRg st="5" end="5"/>
                                            </p:txEl>
                                          </p:spTgt>
                                        </p:tgtEl>
                                        <p:attrNameLst>
                                          <p:attrName>style.visibility</p:attrName>
                                        </p:attrNameLst>
                                      </p:cBhvr>
                                      <p:to>
                                        <p:strVal val="visible"/>
                                      </p:to>
                                    </p:set>
                                    <p:animEffect transition="in" filter="fade">
                                      <p:cBhvr>
                                        <p:cTn id="48" dur="1000"/>
                                        <p:tgtEl>
                                          <p:spTgt spid="3">
                                            <p:txEl>
                                              <p:pRg st="5" end="5"/>
                                            </p:txEl>
                                          </p:spTgt>
                                        </p:tgtEl>
                                      </p:cBhvr>
                                    </p:animEffect>
                                    <p:anim calcmode="lin" valueType="num">
                                      <p:cBhvr>
                                        <p:cTn id="49"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50"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42" presetClass="entr" presetSubtype="0" fill="hold" grpId="0" nodeType="clickEffect">
                                  <p:stCondLst>
                                    <p:cond delay="0"/>
                                  </p:stCondLst>
                                  <p:childTnLst>
                                    <p:set>
                                      <p:cBhvr>
                                        <p:cTn id="54" dur="1" fill="hold">
                                          <p:stCondLst>
                                            <p:cond delay="0"/>
                                          </p:stCondLst>
                                        </p:cTn>
                                        <p:tgtEl>
                                          <p:spTgt spid="3">
                                            <p:txEl>
                                              <p:pRg st="6" end="6"/>
                                            </p:txEl>
                                          </p:spTgt>
                                        </p:tgtEl>
                                        <p:attrNameLst>
                                          <p:attrName>style.visibility</p:attrName>
                                        </p:attrNameLst>
                                      </p:cBhvr>
                                      <p:to>
                                        <p:strVal val="visible"/>
                                      </p:to>
                                    </p:set>
                                    <p:animEffect transition="in" filter="fade">
                                      <p:cBhvr>
                                        <p:cTn id="55" dur="1000"/>
                                        <p:tgtEl>
                                          <p:spTgt spid="3">
                                            <p:txEl>
                                              <p:pRg st="6" end="6"/>
                                            </p:txEl>
                                          </p:spTgt>
                                        </p:tgtEl>
                                      </p:cBhvr>
                                    </p:animEffect>
                                    <p:anim calcmode="lin" valueType="num">
                                      <p:cBhvr>
                                        <p:cTn id="56"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7"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42" presetClass="entr" presetSubtype="0" fill="hold" grpId="0" nodeType="clickEffect">
                                  <p:stCondLst>
                                    <p:cond delay="0"/>
                                  </p:stCondLst>
                                  <p:childTnLst>
                                    <p:set>
                                      <p:cBhvr>
                                        <p:cTn id="61" dur="1" fill="hold">
                                          <p:stCondLst>
                                            <p:cond delay="0"/>
                                          </p:stCondLst>
                                        </p:cTn>
                                        <p:tgtEl>
                                          <p:spTgt spid="3">
                                            <p:txEl>
                                              <p:pRg st="7" end="7"/>
                                            </p:txEl>
                                          </p:spTgt>
                                        </p:tgtEl>
                                        <p:attrNameLst>
                                          <p:attrName>style.visibility</p:attrName>
                                        </p:attrNameLst>
                                      </p:cBhvr>
                                      <p:to>
                                        <p:strVal val="visible"/>
                                      </p:to>
                                    </p:set>
                                    <p:animEffect transition="in" filter="fade">
                                      <p:cBhvr>
                                        <p:cTn id="62" dur="1000"/>
                                        <p:tgtEl>
                                          <p:spTgt spid="3">
                                            <p:txEl>
                                              <p:pRg st="7" end="7"/>
                                            </p:txEl>
                                          </p:spTgt>
                                        </p:tgtEl>
                                      </p:cBhvr>
                                    </p:animEffect>
                                    <p:anim calcmode="lin" valueType="num">
                                      <p:cBhvr>
                                        <p:cTn id="63"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64"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42" presetClass="entr" presetSubtype="0" fill="hold" grpId="0" nodeType="clickEffect">
                                  <p:stCondLst>
                                    <p:cond delay="0"/>
                                  </p:stCondLst>
                                  <p:childTnLst>
                                    <p:set>
                                      <p:cBhvr>
                                        <p:cTn id="68" dur="1" fill="hold">
                                          <p:stCondLst>
                                            <p:cond delay="0"/>
                                          </p:stCondLst>
                                        </p:cTn>
                                        <p:tgtEl>
                                          <p:spTgt spid="3">
                                            <p:txEl>
                                              <p:pRg st="8" end="8"/>
                                            </p:txEl>
                                          </p:spTgt>
                                        </p:tgtEl>
                                        <p:attrNameLst>
                                          <p:attrName>style.visibility</p:attrName>
                                        </p:attrNameLst>
                                      </p:cBhvr>
                                      <p:to>
                                        <p:strVal val="visible"/>
                                      </p:to>
                                    </p:set>
                                    <p:animEffect transition="in" filter="fade">
                                      <p:cBhvr>
                                        <p:cTn id="69" dur="1000"/>
                                        <p:tgtEl>
                                          <p:spTgt spid="3">
                                            <p:txEl>
                                              <p:pRg st="8" end="8"/>
                                            </p:txEl>
                                          </p:spTgt>
                                        </p:tgtEl>
                                      </p:cBhvr>
                                    </p:animEffect>
                                    <p:anim calcmode="lin" valueType="num">
                                      <p:cBhvr>
                                        <p:cTn id="70"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71"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72" fill="hold">
                      <p:stCondLst>
                        <p:cond delay="indefinite"/>
                      </p:stCondLst>
                      <p:childTnLst>
                        <p:par>
                          <p:cTn id="73" fill="hold">
                            <p:stCondLst>
                              <p:cond delay="0"/>
                            </p:stCondLst>
                            <p:childTnLst>
                              <p:par>
                                <p:cTn id="74" presetID="42" presetClass="entr" presetSubtype="0" fill="hold" grpId="0" nodeType="clickEffect">
                                  <p:stCondLst>
                                    <p:cond delay="0"/>
                                  </p:stCondLst>
                                  <p:childTnLst>
                                    <p:set>
                                      <p:cBhvr>
                                        <p:cTn id="75" dur="1" fill="hold">
                                          <p:stCondLst>
                                            <p:cond delay="0"/>
                                          </p:stCondLst>
                                        </p:cTn>
                                        <p:tgtEl>
                                          <p:spTgt spid="3">
                                            <p:txEl>
                                              <p:pRg st="9" end="9"/>
                                            </p:txEl>
                                          </p:spTgt>
                                        </p:tgtEl>
                                        <p:attrNameLst>
                                          <p:attrName>style.visibility</p:attrName>
                                        </p:attrNameLst>
                                      </p:cBhvr>
                                      <p:to>
                                        <p:strVal val="visible"/>
                                      </p:to>
                                    </p:set>
                                    <p:animEffect transition="in" filter="fade">
                                      <p:cBhvr>
                                        <p:cTn id="76" dur="1000"/>
                                        <p:tgtEl>
                                          <p:spTgt spid="3">
                                            <p:txEl>
                                              <p:pRg st="9" end="9"/>
                                            </p:txEl>
                                          </p:spTgt>
                                        </p:tgtEl>
                                      </p:cBhvr>
                                    </p:animEffect>
                                    <p:anim calcmode="lin" valueType="num">
                                      <p:cBhvr>
                                        <p:cTn id="77"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78" dur="1000" fill="hold"/>
                                        <p:tgtEl>
                                          <p:spTgt spid="3">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leslie模型预测人口结构</a:t>
            </a:r>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lstStyle/>
              <a:p>
                <a:r>
                  <a:rPr lang="zh-CN" altLang="zh-CN" sz="1800" dirty="0"/>
                  <a:t>再令</a:t>
                </a:r>
                <a:r>
                  <a:rPr lang="en-US" altLang="zh-CN" sz="1800" dirty="0"/>
                  <a:t/>
                </a:r>
                <a:br>
                  <a:rPr lang="en-US" altLang="zh-CN" sz="1800" dirty="0"/>
                </a:br>
                <a14:m>
                  <m:oMath xmlns:m="http://schemas.openxmlformats.org/officeDocument/2006/math">
                    <m:sSub>
                      <m:sSubPr>
                        <m:ctrlPr>
                          <a:rPr lang="zh-CN" altLang="zh-CN" sz="1800" i="1">
                            <a:latin typeface="Cambria Math"/>
                          </a:rPr>
                        </m:ctrlPr>
                      </m:sSubPr>
                      <m:e>
                        <m:acc>
                          <m:accPr>
                            <m:chr m:val="̂"/>
                            <m:ctrlPr>
                              <a:rPr lang="zh-CN" altLang="zh-CN" sz="1800" i="1">
                                <a:latin typeface="Cambria Math"/>
                              </a:rPr>
                            </m:ctrlPr>
                          </m:accPr>
                          <m:e>
                            <m:r>
                              <m:rPr>
                                <m:sty m:val="p"/>
                              </m:rPr>
                              <a:rPr lang="en-US" altLang="zh-CN" sz="1800">
                                <a:latin typeface="Cambria Math"/>
                              </a:rPr>
                              <m:t>b</m:t>
                            </m:r>
                          </m:e>
                        </m:acc>
                      </m:e>
                      <m:sub>
                        <m:r>
                          <m:rPr>
                            <m:sty m:val="p"/>
                          </m:rPr>
                          <a:rPr lang="en-US" altLang="zh-CN" sz="1800">
                            <a:latin typeface="Cambria Math"/>
                          </a:rPr>
                          <m:t>k</m:t>
                        </m:r>
                      </m:sub>
                    </m:sSub>
                    <m:r>
                      <a:rPr lang="en-US" altLang="zh-CN" sz="1800">
                        <a:latin typeface="Cambria Math"/>
                      </a:rPr>
                      <m:t>=</m:t>
                    </m:r>
                    <m:f>
                      <m:fPr>
                        <m:ctrlPr>
                          <a:rPr lang="zh-CN" altLang="zh-CN" sz="1800" i="1">
                            <a:latin typeface="Cambria Math"/>
                          </a:rPr>
                        </m:ctrlPr>
                      </m:fPr>
                      <m:num>
                        <m:sSub>
                          <m:sSubPr>
                            <m:ctrlPr>
                              <a:rPr lang="zh-CN" altLang="zh-CN" sz="1800" i="1">
                                <a:latin typeface="Cambria Math"/>
                              </a:rPr>
                            </m:ctrlPr>
                          </m:sSubPr>
                          <m:e>
                            <m:sSub>
                              <m:sSubPr>
                                <m:ctrlPr>
                                  <a:rPr lang="zh-CN" altLang="zh-CN" sz="1800" i="1">
                                    <a:latin typeface="Cambria Math"/>
                                  </a:rPr>
                                </m:ctrlPr>
                              </m:sSubPr>
                              <m:e>
                                <m:r>
                                  <m:rPr>
                                    <m:sty m:val="p"/>
                                  </m:rPr>
                                  <a:rPr lang="en-US" altLang="zh-CN" sz="1800">
                                    <a:latin typeface="Cambria Math"/>
                                  </a:rPr>
                                  <m:t>b</m:t>
                                </m:r>
                              </m:e>
                              <m:sub>
                                <m:r>
                                  <m:rPr>
                                    <m:sty m:val="p"/>
                                  </m:rPr>
                                  <a:rPr lang="en-US" altLang="zh-CN" sz="1800">
                                    <a:latin typeface="Cambria Math"/>
                                  </a:rPr>
                                  <m:t>k</m:t>
                                </m:r>
                              </m:sub>
                            </m:sSub>
                            <m:r>
                              <m:rPr>
                                <m:sty m:val="p"/>
                              </m:rPr>
                              <a:rPr lang="en-US" altLang="zh-CN" sz="1800">
                                <a:latin typeface="Cambria Math"/>
                              </a:rPr>
                              <m:t>d</m:t>
                            </m:r>
                          </m:e>
                          <m:sub>
                            <m:r>
                              <m:rPr>
                                <m:sty m:val="p"/>
                              </m:rPr>
                              <a:rPr lang="en-US" altLang="zh-CN" sz="1800">
                                <a:latin typeface="Cambria Math"/>
                              </a:rPr>
                              <m:t>k</m:t>
                            </m:r>
                          </m:sub>
                        </m:sSub>
                        <m:r>
                          <a:rPr lang="zh-CN" altLang="zh-CN" sz="1800">
                            <a:latin typeface="Cambria Math"/>
                          </a:rPr>
                          <m:t>（</m:t>
                        </m:r>
                        <m:r>
                          <a:rPr lang="en-US" altLang="zh-CN" sz="1800">
                            <a:latin typeface="Cambria Math"/>
                          </a:rPr>
                          <m:t>1+</m:t>
                        </m:r>
                        <m:sSub>
                          <m:sSubPr>
                            <m:ctrlPr>
                              <a:rPr lang="zh-CN" altLang="zh-CN" sz="1800" i="1">
                                <a:latin typeface="Cambria Math"/>
                              </a:rPr>
                            </m:ctrlPr>
                          </m:sSubPr>
                          <m:e>
                            <m:r>
                              <m:rPr>
                                <m:sty m:val="p"/>
                              </m:rPr>
                              <a:rPr lang="en-US" altLang="zh-CN" sz="1800">
                                <a:latin typeface="Cambria Math"/>
                              </a:rPr>
                              <m:t>α</m:t>
                            </m:r>
                          </m:e>
                          <m:sub>
                            <m:r>
                              <m:rPr>
                                <m:sty m:val="p"/>
                              </m:rPr>
                              <a:rPr lang="en-US" altLang="zh-CN" sz="1800">
                                <a:latin typeface="Cambria Math"/>
                              </a:rPr>
                              <m:t>k</m:t>
                            </m:r>
                          </m:sub>
                        </m:sSub>
                        <m:sSub>
                          <m:sSubPr>
                            <m:ctrlPr>
                              <a:rPr lang="zh-CN" altLang="zh-CN" sz="1800" i="1">
                                <a:latin typeface="Cambria Math"/>
                              </a:rPr>
                            </m:ctrlPr>
                          </m:sSubPr>
                          <m:e>
                            <m:r>
                              <a:rPr lang="en-US" altLang="zh-CN" sz="1800" i="1">
                                <a:latin typeface="Cambria Math"/>
                              </a:rPr>
                              <m:t>−</m:t>
                            </m:r>
                            <m:r>
                              <m:rPr>
                                <m:sty m:val="p"/>
                              </m:rPr>
                              <a:rPr lang="en-US" altLang="zh-CN" sz="1800">
                                <a:latin typeface="Cambria Math"/>
                              </a:rPr>
                              <m:t>β</m:t>
                            </m:r>
                          </m:e>
                          <m:sub>
                            <m:r>
                              <m:rPr>
                                <m:sty m:val="p"/>
                              </m:rPr>
                              <a:rPr lang="en-US" altLang="zh-CN" sz="1800">
                                <a:latin typeface="Cambria Math"/>
                              </a:rPr>
                              <m:t>k</m:t>
                            </m:r>
                          </m:sub>
                        </m:sSub>
                        <m:r>
                          <a:rPr lang="zh-CN" altLang="zh-CN" sz="1800">
                            <a:latin typeface="Cambria Math"/>
                          </a:rPr>
                          <m:t>）</m:t>
                        </m:r>
                      </m:num>
                      <m:den>
                        <m:r>
                          <a:rPr lang="en-US" altLang="zh-CN" sz="1800">
                            <a:latin typeface="Cambria Math"/>
                          </a:rPr>
                          <m:t>1</m:t>
                        </m:r>
                        <m:r>
                          <a:rPr lang="en-US" altLang="zh-CN" sz="1800" i="1">
                            <a:latin typeface="Cambria Math"/>
                          </a:rPr>
                          <m:t>−</m:t>
                        </m:r>
                        <m:sSub>
                          <m:sSubPr>
                            <m:ctrlPr>
                              <a:rPr lang="zh-CN" altLang="zh-CN" sz="1800" i="1">
                                <a:latin typeface="Cambria Math"/>
                              </a:rPr>
                            </m:ctrlPr>
                          </m:sSubPr>
                          <m:e>
                            <m:r>
                              <m:rPr>
                                <m:sty m:val="p"/>
                              </m:rPr>
                              <a:rPr lang="en-US" altLang="zh-CN" sz="1800">
                                <a:latin typeface="Cambria Math"/>
                              </a:rPr>
                              <m:t>α</m:t>
                            </m:r>
                          </m:e>
                          <m:sub>
                            <m:r>
                              <a:rPr lang="en-US" altLang="zh-CN" sz="1800">
                                <a:latin typeface="Cambria Math"/>
                              </a:rPr>
                              <m:t>1</m:t>
                            </m:r>
                          </m:sub>
                        </m:sSub>
                        <m:sSub>
                          <m:sSubPr>
                            <m:ctrlPr>
                              <a:rPr lang="zh-CN" altLang="zh-CN" sz="1800" i="1">
                                <a:latin typeface="Cambria Math"/>
                              </a:rPr>
                            </m:ctrlPr>
                          </m:sSubPr>
                          <m:e>
                            <m:r>
                              <a:rPr lang="en-US" altLang="zh-CN" sz="1800">
                                <a:latin typeface="Cambria Math"/>
                              </a:rPr>
                              <m:t>+</m:t>
                            </m:r>
                            <m:r>
                              <m:rPr>
                                <m:sty m:val="p"/>
                              </m:rPr>
                              <a:rPr lang="en-US" altLang="zh-CN" sz="1800">
                                <a:latin typeface="Cambria Math"/>
                              </a:rPr>
                              <m:t>β</m:t>
                            </m:r>
                          </m:e>
                          <m:sub>
                            <m:r>
                              <a:rPr lang="en-US" altLang="zh-CN" sz="1800">
                                <a:latin typeface="Cambria Math"/>
                              </a:rPr>
                              <m:t>1</m:t>
                            </m:r>
                          </m:sub>
                        </m:sSub>
                      </m:den>
                    </m:f>
                  </m:oMath>
                </a14:m>
                <a:endParaRPr lang="zh-CN" altLang="zh-CN" sz="1800" dirty="0"/>
              </a:p>
              <a:p>
                <a14:m>
                  <m:oMath xmlns:m="http://schemas.openxmlformats.org/officeDocument/2006/math">
                    <m:sSub>
                      <m:sSubPr>
                        <m:ctrlPr>
                          <a:rPr lang="zh-CN" altLang="zh-CN" sz="1800" i="1">
                            <a:latin typeface="Cambria Math"/>
                          </a:rPr>
                        </m:ctrlPr>
                      </m:sSubPr>
                      <m:e>
                        <m:acc>
                          <m:accPr>
                            <m:chr m:val="̂"/>
                            <m:ctrlPr>
                              <a:rPr lang="zh-CN" altLang="zh-CN" sz="1800" i="1">
                                <a:latin typeface="Cambria Math"/>
                              </a:rPr>
                            </m:ctrlPr>
                          </m:accPr>
                          <m:e>
                            <m:r>
                              <m:rPr>
                                <m:sty m:val="p"/>
                              </m:rPr>
                              <a:rPr lang="en-US" altLang="zh-CN" sz="1800">
                                <a:latin typeface="Cambria Math"/>
                              </a:rPr>
                              <m:t>m</m:t>
                            </m:r>
                          </m:e>
                        </m:acc>
                      </m:e>
                      <m:sub>
                        <m:r>
                          <m:rPr>
                            <m:sty m:val="p"/>
                          </m:rPr>
                          <a:rPr lang="en-US" altLang="zh-CN" sz="1800">
                            <a:latin typeface="Cambria Math"/>
                          </a:rPr>
                          <m:t>k</m:t>
                        </m:r>
                      </m:sub>
                    </m:sSub>
                    <m:r>
                      <a:rPr lang="en-US" altLang="zh-CN" sz="1800">
                        <a:latin typeface="Cambria Math"/>
                      </a:rPr>
                      <m:t>=</m:t>
                    </m:r>
                    <m:f>
                      <m:fPr>
                        <m:ctrlPr>
                          <a:rPr lang="zh-CN" altLang="zh-CN" sz="1800" i="1">
                            <a:latin typeface="Cambria Math"/>
                          </a:rPr>
                        </m:ctrlPr>
                      </m:fPr>
                      <m:num>
                        <m:sSub>
                          <m:sSubPr>
                            <m:ctrlPr>
                              <a:rPr lang="zh-CN" altLang="zh-CN" sz="1800" i="1">
                                <a:latin typeface="Cambria Math"/>
                              </a:rPr>
                            </m:ctrlPr>
                          </m:sSubPr>
                          <m:e>
                            <m:r>
                              <m:rPr>
                                <m:sty m:val="p"/>
                              </m:rPr>
                              <a:rPr lang="en-US" altLang="zh-CN" sz="1800">
                                <a:latin typeface="Cambria Math"/>
                              </a:rPr>
                              <m:t>m</m:t>
                            </m:r>
                          </m:e>
                          <m:sub>
                            <m:r>
                              <m:rPr>
                                <m:sty m:val="p"/>
                              </m:rPr>
                              <a:rPr lang="en-US" altLang="zh-CN" sz="1800">
                                <a:latin typeface="Cambria Math"/>
                              </a:rPr>
                              <m:t>k</m:t>
                            </m:r>
                          </m:sub>
                        </m:sSub>
                      </m:num>
                      <m:den>
                        <m:r>
                          <a:rPr lang="en-US" altLang="zh-CN" sz="1800">
                            <a:latin typeface="Cambria Math"/>
                          </a:rPr>
                          <m:t>1</m:t>
                        </m:r>
                        <m:r>
                          <a:rPr lang="en-US" altLang="zh-CN" sz="1800" i="1">
                            <a:latin typeface="Cambria Math"/>
                          </a:rPr>
                          <m:t>−</m:t>
                        </m:r>
                        <m:sSub>
                          <m:sSubPr>
                            <m:ctrlPr>
                              <a:rPr lang="zh-CN" altLang="zh-CN" sz="1800" i="1">
                                <a:latin typeface="Cambria Math"/>
                              </a:rPr>
                            </m:ctrlPr>
                          </m:sSubPr>
                          <m:e>
                            <m:r>
                              <m:rPr>
                                <m:sty m:val="p"/>
                              </m:rPr>
                              <a:rPr lang="en-US" altLang="zh-CN" sz="1800">
                                <a:latin typeface="Cambria Math"/>
                              </a:rPr>
                              <m:t>α</m:t>
                            </m:r>
                          </m:e>
                          <m:sub>
                            <m:r>
                              <m:rPr>
                                <m:sty m:val="p"/>
                              </m:rPr>
                              <a:rPr lang="en-US" altLang="zh-CN" sz="1800">
                                <a:latin typeface="Cambria Math"/>
                              </a:rPr>
                              <m:t>k</m:t>
                            </m:r>
                            <m:r>
                              <a:rPr lang="en-US" altLang="zh-CN" sz="1800">
                                <a:latin typeface="Cambria Math"/>
                              </a:rPr>
                              <m:t>+1</m:t>
                            </m:r>
                          </m:sub>
                        </m:sSub>
                        <m:sSub>
                          <m:sSubPr>
                            <m:ctrlPr>
                              <a:rPr lang="zh-CN" altLang="zh-CN" sz="1800" i="1">
                                <a:latin typeface="Cambria Math"/>
                              </a:rPr>
                            </m:ctrlPr>
                          </m:sSubPr>
                          <m:e>
                            <m:r>
                              <a:rPr lang="en-US" altLang="zh-CN" sz="1800">
                                <a:latin typeface="Cambria Math"/>
                              </a:rPr>
                              <m:t>+</m:t>
                            </m:r>
                            <m:r>
                              <m:rPr>
                                <m:sty m:val="p"/>
                              </m:rPr>
                              <a:rPr lang="en-US" altLang="zh-CN" sz="1800">
                                <a:latin typeface="Cambria Math"/>
                              </a:rPr>
                              <m:t>β</m:t>
                            </m:r>
                          </m:e>
                          <m:sub>
                            <m:r>
                              <m:rPr>
                                <m:sty m:val="p"/>
                              </m:rPr>
                              <a:rPr lang="en-US" altLang="zh-CN" sz="1800">
                                <a:latin typeface="Cambria Math"/>
                              </a:rPr>
                              <m:t>k</m:t>
                            </m:r>
                            <m:r>
                              <a:rPr lang="en-US" altLang="zh-CN" sz="1800">
                                <a:latin typeface="Cambria Math"/>
                              </a:rPr>
                              <m:t>+1</m:t>
                            </m:r>
                          </m:sub>
                        </m:sSub>
                      </m:den>
                    </m:f>
                  </m:oMath>
                </a14:m>
                <a:endParaRPr lang="zh-CN" altLang="zh-CN" sz="1800" dirty="0"/>
              </a:p>
              <a:p>
                <a:r>
                  <a:rPr lang="zh-CN" altLang="zh-CN" sz="1800" dirty="0"/>
                  <a:t>显然</a:t>
                </a:r>
                <a:r>
                  <a:rPr lang="en-US" altLang="zh-CN" sz="1800" dirty="0"/>
                  <a:t>  </a:t>
                </a:r>
                <a14:m>
                  <m:oMath xmlns:m="http://schemas.openxmlformats.org/officeDocument/2006/math">
                    <m:sSub>
                      <m:sSubPr>
                        <m:ctrlPr>
                          <a:rPr lang="zh-CN" altLang="zh-CN" sz="1800" i="1">
                            <a:latin typeface="Cambria Math"/>
                          </a:rPr>
                        </m:ctrlPr>
                      </m:sSubPr>
                      <m:e>
                        <m:acc>
                          <m:accPr>
                            <m:chr m:val="̂"/>
                            <m:ctrlPr>
                              <a:rPr lang="zh-CN" altLang="zh-CN" sz="1800" i="1">
                                <a:latin typeface="Cambria Math"/>
                              </a:rPr>
                            </m:ctrlPr>
                          </m:accPr>
                          <m:e>
                            <m:r>
                              <m:rPr>
                                <m:sty m:val="p"/>
                              </m:rPr>
                              <a:rPr lang="en-US" altLang="zh-CN" sz="1800">
                                <a:latin typeface="Cambria Math"/>
                              </a:rPr>
                              <m:t>b</m:t>
                            </m:r>
                          </m:e>
                        </m:acc>
                      </m:e>
                      <m:sub>
                        <m:r>
                          <m:rPr>
                            <m:sty m:val="p"/>
                          </m:rPr>
                          <a:rPr lang="en-US" altLang="zh-CN" sz="1800">
                            <a:latin typeface="Cambria Math"/>
                          </a:rPr>
                          <m:t>k</m:t>
                        </m:r>
                      </m:sub>
                    </m:sSub>
                  </m:oMath>
                </a14:m>
                <a:r>
                  <a:rPr lang="zh-CN" altLang="zh-CN" sz="1800" dirty="0"/>
                  <a:t>≥</a:t>
                </a:r>
                <a:r>
                  <a:rPr lang="en-US" altLang="zh-CN" sz="1800" dirty="0"/>
                  <a:t>0 </a:t>
                </a:r>
                <a:r>
                  <a:rPr lang="zh-CN" altLang="zh-CN" sz="1800" dirty="0"/>
                  <a:t>，</a:t>
                </a:r>
                <a:r>
                  <a:rPr lang="en-US" altLang="zh-CN" sz="1800" dirty="0"/>
                  <a:t>k = 1,2,</a:t>
                </a:r>
                <a:r>
                  <a:rPr lang="zh-CN" altLang="zh-CN" sz="1800" dirty="0"/>
                  <a:t>…</a:t>
                </a:r>
                <a:r>
                  <a:rPr lang="en-US" altLang="zh-CN" sz="1800" dirty="0"/>
                  <a:t>,s</a:t>
                </a:r>
                <a:r>
                  <a:rPr lang="zh-CN" altLang="zh-CN" sz="1800" dirty="0"/>
                  <a:t>； </a:t>
                </a:r>
                <a14:m>
                  <m:oMath xmlns:m="http://schemas.openxmlformats.org/officeDocument/2006/math">
                    <m:sSub>
                      <m:sSubPr>
                        <m:ctrlPr>
                          <a:rPr lang="zh-CN" altLang="zh-CN" sz="1800" i="1">
                            <a:latin typeface="Cambria Math"/>
                          </a:rPr>
                        </m:ctrlPr>
                      </m:sSubPr>
                      <m:e>
                        <m:acc>
                          <m:accPr>
                            <m:chr m:val="̂"/>
                            <m:ctrlPr>
                              <a:rPr lang="zh-CN" altLang="zh-CN" sz="1800" i="1">
                                <a:latin typeface="Cambria Math"/>
                              </a:rPr>
                            </m:ctrlPr>
                          </m:accPr>
                          <m:e>
                            <m:r>
                              <m:rPr>
                                <m:sty m:val="p"/>
                              </m:rPr>
                              <a:rPr lang="en-US" altLang="zh-CN" sz="1800">
                                <a:latin typeface="Cambria Math"/>
                              </a:rPr>
                              <m:t>m</m:t>
                            </m:r>
                          </m:e>
                        </m:acc>
                      </m:e>
                      <m:sub>
                        <m:r>
                          <m:rPr>
                            <m:sty m:val="p"/>
                          </m:rPr>
                          <a:rPr lang="en-US" altLang="zh-CN" sz="1800">
                            <a:latin typeface="Cambria Math"/>
                          </a:rPr>
                          <m:t>k</m:t>
                        </m:r>
                      </m:sub>
                    </m:sSub>
                  </m:oMath>
                </a14:m>
                <a:r>
                  <a:rPr lang="zh-CN" altLang="zh-CN" sz="1800" dirty="0"/>
                  <a:t>＞</a:t>
                </a:r>
                <a:r>
                  <a:rPr lang="en-US" altLang="zh-CN" sz="1800" dirty="0"/>
                  <a:t>0</a:t>
                </a:r>
                <a:r>
                  <a:rPr lang="zh-CN" altLang="zh-CN" sz="1800" dirty="0"/>
                  <a:t>，</a:t>
                </a:r>
                <a:r>
                  <a:rPr lang="en-US" altLang="zh-CN" sz="1800" dirty="0"/>
                  <a:t>k=1,2,</a:t>
                </a:r>
                <a:r>
                  <a:rPr lang="zh-CN" altLang="zh-CN" sz="1800" dirty="0"/>
                  <a:t>…</a:t>
                </a:r>
                <a:r>
                  <a:rPr lang="en-US" altLang="zh-CN" sz="1800" dirty="0"/>
                  <a:t>,s-1</a:t>
                </a:r>
                <a:endParaRPr lang="zh-CN" altLang="zh-CN" sz="1800" dirty="0"/>
              </a:p>
              <a:p>
                <a:r>
                  <a:rPr lang="zh-CN" altLang="zh-CN" sz="1800" dirty="0"/>
                  <a:t>若令</a:t>
                </a:r>
                <a:r>
                  <a:rPr lang="en-US" altLang="zh-CN" dirty="0"/>
                  <a:t/>
                </a:r>
                <a:br>
                  <a:rPr lang="en-US" altLang="zh-CN" dirty="0"/>
                </a:br>
                <a:endParaRPr lang="en-US" altLang="zh-CN" dirty="0" smtClean="0"/>
              </a:p>
              <a:p>
                <a:endParaRPr lang="zh-CN" altLang="zh-CN" dirty="0"/>
              </a:p>
              <a:p>
                <a:r>
                  <a:rPr lang="zh-CN" altLang="zh-CN" sz="1800" dirty="0"/>
                  <a:t>称</a:t>
                </a:r>
                <a:r>
                  <a:rPr lang="en-US" altLang="zh-CN" sz="1800" dirty="0"/>
                  <a:t>M</a:t>
                </a:r>
                <a:r>
                  <a:rPr lang="zh-CN" altLang="zh-CN" sz="1800" dirty="0"/>
                  <a:t>为</a:t>
                </a:r>
                <a:r>
                  <a:rPr lang="en-US" altLang="zh-CN" sz="1800" dirty="0"/>
                  <a:t>Leslie</a:t>
                </a:r>
                <a:r>
                  <a:rPr lang="zh-CN" altLang="zh-CN" sz="1800" dirty="0"/>
                  <a:t>的修正矩阵，于是（</a:t>
                </a:r>
                <a:r>
                  <a:rPr lang="en-US" altLang="zh-CN" sz="1800" dirty="0"/>
                  <a:t>5</a:t>
                </a:r>
                <a:r>
                  <a:rPr lang="zh-CN" altLang="zh-CN" sz="1800" dirty="0"/>
                  <a:t>）式可用矩阵表示为 </a:t>
                </a:r>
                <a:r>
                  <a:rPr lang="en-US" altLang="zh-CN" sz="1800" dirty="0"/>
                  <a:t/>
                </a:r>
                <a:br>
                  <a:rPr lang="en-US" altLang="zh-CN" sz="1800" dirty="0"/>
                </a:br>
                <a14:m>
                  <m:oMath xmlns:m="http://schemas.openxmlformats.org/officeDocument/2006/math">
                    <m:sSub>
                      <m:sSubPr>
                        <m:ctrlPr>
                          <a:rPr lang="zh-CN" altLang="zh-CN" sz="1800" i="1">
                            <a:latin typeface="Cambria Math"/>
                          </a:rPr>
                        </m:ctrlPr>
                      </m:sSubPr>
                      <m:e>
                        <m:r>
                          <m:rPr>
                            <m:sty m:val="p"/>
                          </m:rPr>
                          <a:rPr lang="en-US" altLang="zh-CN" sz="1800">
                            <a:latin typeface="Cambria Math"/>
                          </a:rPr>
                          <m:t>ξ</m:t>
                        </m:r>
                      </m:e>
                      <m:sub>
                        <m:r>
                          <m:rPr>
                            <m:sty m:val="p"/>
                          </m:rPr>
                          <a:rPr lang="en-US" altLang="zh-CN" sz="1800">
                            <a:latin typeface="Cambria Math"/>
                          </a:rPr>
                          <m:t>n</m:t>
                        </m:r>
                        <m:r>
                          <a:rPr lang="en-US" altLang="zh-CN" sz="1800">
                            <a:latin typeface="Cambria Math"/>
                          </a:rPr>
                          <m:t>+1</m:t>
                        </m:r>
                      </m:sub>
                    </m:sSub>
                    <m:r>
                      <a:rPr lang="en-US" altLang="zh-CN" sz="1800">
                        <a:latin typeface="Cambria Math"/>
                      </a:rPr>
                      <m:t>=</m:t>
                    </m:r>
                    <m:r>
                      <m:rPr>
                        <m:sty m:val="p"/>
                      </m:rPr>
                      <a:rPr lang="en-US" altLang="zh-CN" sz="1800">
                        <a:latin typeface="Cambria Math"/>
                      </a:rPr>
                      <m:t>M</m:t>
                    </m:r>
                    <m:sSub>
                      <m:sSubPr>
                        <m:ctrlPr>
                          <a:rPr lang="zh-CN" altLang="zh-CN" sz="1800" i="1">
                            <a:latin typeface="Cambria Math"/>
                          </a:rPr>
                        </m:ctrlPr>
                      </m:sSubPr>
                      <m:e>
                        <m:r>
                          <m:rPr>
                            <m:sty m:val="p"/>
                          </m:rPr>
                          <a:rPr lang="en-US" altLang="zh-CN" sz="1800">
                            <a:latin typeface="Cambria Math"/>
                          </a:rPr>
                          <m:t>ξ</m:t>
                        </m:r>
                      </m:e>
                      <m:sub>
                        <m:r>
                          <m:rPr>
                            <m:sty m:val="p"/>
                          </m:rPr>
                          <a:rPr lang="en-US" altLang="zh-CN" sz="1800">
                            <a:latin typeface="Cambria Math"/>
                          </a:rPr>
                          <m:t>n</m:t>
                        </m:r>
                      </m:sub>
                    </m:sSub>
                  </m:oMath>
                </a14:m>
                <a:endParaRPr lang="zh-CN" altLang="zh-CN" sz="1800" dirty="0"/>
              </a:p>
              <a:p>
                <a:r>
                  <a:rPr lang="zh-CN" altLang="zh-CN" sz="1800" dirty="0"/>
                  <a:t>从而得到</a:t>
                </a:r>
                <a:r>
                  <a:rPr lang="en-US" altLang="zh-CN" sz="1800" dirty="0"/>
                  <a:t>Leslie</a:t>
                </a:r>
                <a:r>
                  <a:rPr lang="zh-CN" altLang="zh-CN" sz="1800" dirty="0"/>
                  <a:t>年龄结构的修正模型</a:t>
                </a:r>
                <a:r>
                  <a:rPr lang="en-US" altLang="zh-CN" sz="1800" dirty="0"/>
                  <a:t/>
                </a:r>
                <a:br>
                  <a:rPr lang="en-US" altLang="zh-CN" sz="1800" dirty="0"/>
                </a:br>
                <a14:m>
                  <m:oMath xmlns:m="http://schemas.openxmlformats.org/officeDocument/2006/math">
                    <m:sSub>
                      <m:sSubPr>
                        <m:ctrlPr>
                          <a:rPr lang="zh-CN" altLang="zh-CN" sz="1800" i="1">
                            <a:latin typeface="Cambria Math"/>
                          </a:rPr>
                        </m:ctrlPr>
                      </m:sSubPr>
                      <m:e>
                        <m:r>
                          <m:rPr>
                            <m:sty m:val="p"/>
                          </m:rPr>
                          <a:rPr lang="en-US" altLang="zh-CN" sz="1800">
                            <a:latin typeface="Cambria Math"/>
                          </a:rPr>
                          <m:t>ξ</m:t>
                        </m:r>
                      </m:e>
                      <m:sub>
                        <m:r>
                          <m:rPr>
                            <m:sty m:val="p"/>
                          </m:rPr>
                          <a:rPr lang="en-US" altLang="zh-CN" sz="1800">
                            <a:latin typeface="Cambria Math"/>
                          </a:rPr>
                          <m:t>n</m:t>
                        </m:r>
                      </m:sub>
                    </m:sSub>
                    <m:r>
                      <a:rPr lang="en-US" altLang="zh-CN" sz="1800">
                        <a:latin typeface="Cambria Math"/>
                      </a:rPr>
                      <m:t>=</m:t>
                    </m:r>
                    <m:sSup>
                      <m:sSupPr>
                        <m:ctrlPr>
                          <a:rPr lang="zh-CN" altLang="zh-CN" sz="1800" i="1">
                            <a:latin typeface="Cambria Math"/>
                          </a:rPr>
                        </m:ctrlPr>
                      </m:sSupPr>
                      <m:e>
                        <m:r>
                          <m:rPr>
                            <m:sty m:val="p"/>
                          </m:rPr>
                          <a:rPr lang="en-US" altLang="zh-CN" sz="1800">
                            <a:latin typeface="Cambria Math"/>
                          </a:rPr>
                          <m:t>M</m:t>
                        </m:r>
                      </m:e>
                      <m:sup>
                        <m:r>
                          <m:rPr>
                            <m:sty m:val="p"/>
                          </m:rPr>
                          <a:rPr lang="en-US" altLang="zh-CN" sz="1800">
                            <a:latin typeface="Cambria Math"/>
                          </a:rPr>
                          <m:t>n</m:t>
                        </m:r>
                      </m:sup>
                    </m:sSup>
                    <m:sSub>
                      <m:sSubPr>
                        <m:ctrlPr>
                          <a:rPr lang="zh-CN" altLang="zh-CN" sz="1800" i="1">
                            <a:latin typeface="Cambria Math"/>
                          </a:rPr>
                        </m:ctrlPr>
                      </m:sSubPr>
                      <m:e>
                        <m:r>
                          <m:rPr>
                            <m:sty m:val="p"/>
                          </m:rPr>
                          <a:rPr lang="en-US" altLang="zh-CN" sz="1800">
                            <a:latin typeface="Cambria Math"/>
                          </a:rPr>
                          <m:t>ξ</m:t>
                        </m:r>
                      </m:e>
                      <m:sub>
                        <m:r>
                          <a:rPr lang="en-US" altLang="zh-CN" sz="1800">
                            <a:latin typeface="Cambria Math"/>
                          </a:rPr>
                          <m:t>0</m:t>
                        </m:r>
                      </m:sub>
                    </m:sSub>
                  </m:oMath>
                </a14:m>
                <a:endParaRPr lang="zh-CN" altLang="zh-CN" sz="1800" dirty="0"/>
              </a:p>
              <a:p>
                <a:endParaRPr lang="zh-CN" altLang="en-US"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rotWithShape="1">
                <a:blip r:embed="rId2" cstate="print"/>
                <a:stretch>
                  <a:fillRect l="-444" t="-943" b="-404"/>
                </a:stretch>
              </a:blipFill>
            </p:spPr>
            <p:txBody>
              <a:bodyPr/>
              <a:lstStyle/>
              <a:p>
                <a:r>
                  <a:rPr lang="zh-CN" altLang="en-US">
                    <a:noFill/>
                  </a:rPr>
                  <a:t> </a:t>
                </a:r>
              </a:p>
            </p:txBody>
          </p:sp>
        </mc:Fallback>
      </mc:AlternateContent>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87824" y="3717032"/>
            <a:ext cx="2333951" cy="962159"/>
          </a:xfrm>
          <a:prstGeom prst="rect">
            <a:avLst/>
          </a:prstGeom>
        </p:spPr>
      </p:pic>
    </p:spTree>
    <p:extLst>
      <p:ext uri="{BB962C8B-B14F-4D97-AF65-F5344CB8AC3E}">
        <p14:creationId xmlns:p14="http://schemas.microsoft.com/office/powerpoint/2010/main" val="25806530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Effect transition="in" filter="fade">
                                      <p:cBhvr>
                                        <p:cTn id="20" dur="1000"/>
                                        <p:tgtEl>
                                          <p:spTgt spid="3">
                                            <p:txEl>
                                              <p:pRg st="1" end="1"/>
                                            </p:txEl>
                                          </p:spTgt>
                                        </p:tgtEl>
                                      </p:cBhvr>
                                    </p:animEffect>
                                    <p:anim calcmode="lin" valueType="num">
                                      <p:cBhvr>
                                        <p:cTn id="21"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2"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Effect transition="in" filter="fade">
                                      <p:cBhvr>
                                        <p:cTn id="27" dur="1000"/>
                                        <p:tgtEl>
                                          <p:spTgt spid="3">
                                            <p:txEl>
                                              <p:pRg st="2" end="2"/>
                                            </p:txEl>
                                          </p:spTgt>
                                        </p:tgtEl>
                                      </p:cBhvr>
                                    </p:animEffect>
                                    <p:anim calcmode="lin" valueType="num">
                                      <p:cBhvr>
                                        <p:cTn id="2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3">
                                            <p:txEl>
                                              <p:pRg st="3" end="3"/>
                                            </p:txEl>
                                          </p:spTgt>
                                        </p:tgtEl>
                                        <p:attrNameLst>
                                          <p:attrName>style.visibility</p:attrName>
                                        </p:attrNameLst>
                                      </p:cBhvr>
                                      <p:to>
                                        <p:strVal val="visible"/>
                                      </p:to>
                                    </p:set>
                                    <p:animEffect transition="in" filter="fade">
                                      <p:cBhvr>
                                        <p:cTn id="34" dur="1000"/>
                                        <p:tgtEl>
                                          <p:spTgt spid="3">
                                            <p:txEl>
                                              <p:pRg st="3" end="3"/>
                                            </p:txEl>
                                          </p:spTgt>
                                        </p:tgtEl>
                                      </p:cBhvr>
                                    </p:animEffect>
                                    <p:anim calcmode="lin" valueType="num">
                                      <p:cBhvr>
                                        <p:cTn id="3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6"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3">
                                            <p:txEl>
                                              <p:pRg st="5" end="5"/>
                                            </p:txEl>
                                          </p:spTgt>
                                        </p:tgtEl>
                                        <p:attrNameLst>
                                          <p:attrName>style.visibility</p:attrName>
                                        </p:attrNameLst>
                                      </p:cBhvr>
                                      <p:to>
                                        <p:strVal val="visible"/>
                                      </p:to>
                                    </p:set>
                                    <p:animEffect transition="in" filter="fade">
                                      <p:cBhvr>
                                        <p:cTn id="41" dur="1000"/>
                                        <p:tgtEl>
                                          <p:spTgt spid="3">
                                            <p:txEl>
                                              <p:pRg st="5" end="5"/>
                                            </p:txEl>
                                          </p:spTgt>
                                        </p:tgtEl>
                                      </p:cBhvr>
                                    </p:animEffect>
                                    <p:anim calcmode="lin" valueType="num">
                                      <p:cBhvr>
                                        <p:cTn id="42"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3"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grpId="0" nodeType="clickEffect">
                                  <p:stCondLst>
                                    <p:cond delay="0"/>
                                  </p:stCondLst>
                                  <p:childTnLst>
                                    <p:set>
                                      <p:cBhvr>
                                        <p:cTn id="47" dur="1" fill="hold">
                                          <p:stCondLst>
                                            <p:cond delay="0"/>
                                          </p:stCondLst>
                                        </p:cTn>
                                        <p:tgtEl>
                                          <p:spTgt spid="3">
                                            <p:txEl>
                                              <p:pRg st="6" end="6"/>
                                            </p:txEl>
                                          </p:spTgt>
                                        </p:tgtEl>
                                        <p:attrNameLst>
                                          <p:attrName>style.visibility</p:attrName>
                                        </p:attrNameLst>
                                      </p:cBhvr>
                                      <p:to>
                                        <p:strVal val="visible"/>
                                      </p:to>
                                    </p:set>
                                    <p:animEffect transition="in" filter="fade">
                                      <p:cBhvr>
                                        <p:cTn id="48" dur="1000"/>
                                        <p:tgtEl>
                                          <p:spTgt spid="3">
                                            <p:txEl>
                                              <p:pRg st="6" end="6"/>
                                            </p:txEl>
                                          </p:spTgt>
                                        </p:tgtEl>
                                      </p:cBhvr>
                                    </p:animEffect>
                                    <p:anim calcmode="lin" valueType="num">
                                      <p:cBhvr>
                                        <p:cTn id="49"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0"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42" presetClass="entr" presetSubtype="0" fill="hold" nodeType="clickEffect">
                                  <p:stCondLst>
                                    <p:cond delay="0"/>
                                  </p:stCondLst>
                                  <p:childTnLst>
                                    <p:set>
                                      <p:cBhvr>
                                        <p:cTn id="54" dur="1" fill="hold">
                                          <p:stCondLst>
                                            <p:cond delay="0"/>
                                          </p:stCondLst>
                                        </p:cTn>
                                        <p:tgtEl>
                                          <p:spTgt spid="4"/>
                                        </p:tgtEl>
                                        <p:attrNameLst>
                                          <p:attrName>style.visibility</p:attrName>
                                        </p:attrNameLst>
                                      </p:cBhvr>
                                      <p:to>
                                        <p:strVal val="visible"/>
                                      </p:to>
                                    </p:set>
                                    <p:animEffect transition="in" filter="fade">
                                      <p:cBhvr>
                                        <p:cTn id="55" dur="1000"/>
                                        <p:tgtEl>
                                          <p:spTgt spid="4"/>
                                        </p:tgtEl>
                                      </p:cBhvr>
                                    </p:animEffect>
                                    <p:anim calcmode="lin" valueType="num">
                                      <p:cBhvr>
                                        <p:cTn id="56" dur="1000" fill="hold"/>
                                        <p:tgtEl>
                                          <p:spTgt spid="4"/>
                                        </p:tgtEl>
                                        <p:attrNameLst>
                                          <p:attrName>ppt_x</p:attrName>
                                        </p:attrNameLst>
                                      </p:cBhvr>
                                      <p:tavLst>
                                        <p:tav tm="0">
                                          <p:val>
                                            <p:strVal val="#ppt_x"/>
                                          </p:val>
                                        </p:tav>
                                        <p:tav tm="100000">
                                          <p:val>
                                            <p:strVal val="#ppt_x"/>
                                          </p:val>
                                        </p:tav>
                                      </p:tavLst>
                                    </p:anim>
                                    <p:anim calcmode="lin" valueType="num">
                                      <p:cBhvr>
                                        <p:cTn id="57"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人口结构的描述模型</a:t>
            </a:r>
            <a:endParaRPr lang="zh-CN" altLang="en-US" dirty="0"/>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p:txBody>
              <a:bodyPr/>
              <a:lstStyle/>
              <a:p>
                <a:r>
                  <a:rPr lang="zh-CN" altLang="zh-CN" sz="1800" dirty="0" smtClean="0"/>
                  <a:t>接下来，我们用修正的</a:t>
                </a:r>
                <a:r>
                  <a:rPr lang="en-US" altLang="zh-CN" sz="1800" dirty="0"/>
                  <a:t>Leslie</a:t>
                </a:r>
                <a:r>
                  <a:rPr lang="zh-CN" altLang="zh-CN" sz="1800" dirty="0"/>
                  <a:t>模型建立起人口结构的描述模型。</a:t>
                </a:r>
              </a:p>
              <a:p>
                <a:r>
                  <a:rPr lang="zh-CN" altLang="zh-CN" sz="1800" dirty="0"/>
                  <a:t>首先，我们先求出</a:t>
                </a:r>
                <a14:m>
                  <m:oMath xmlns:m="http://schemas.openxmlformats.org/officeDocument/2006/math">
                    <m:sSub>
                      <m:sSubPr>
                        <m:ctrlPr>
                          <a:rPr lang="zh-CN" altLang="zh-CN" sz="1800" i="1">
                            <a:latin typeface="Cambria Math"/>
                          </a:rPr>
                        </m:ctrlPr>
                      </m:sSubPr>
                      <m:e>
                        <m:r>
                          <a:rPr lang="en-US" altLang="zh-CN" sz="1800" i="1">
                            <a:latin typeface="Cambria Math"/>
                          </a:rPr>
                          <m:t>𝐿</m:t>
                        </m:r>
                      </m:e>
                      <m:sub>
                        <m:r>
                          <a:rPr lang="en-US" altLang="zh-CN" sz="1800" i="1">
                            <a:latin typeface="Cambria Math"/>
                          </a:rPr>
                          <m:t>2000~2005</m:t>
                        </m:r>
                      </m:sub>
                    </m:sSub>
                    <m:r>
                      <a:rPr lang="zh-CN" altLang="zh-CN" sz="1800">
                        <a:latin typeface="Cambria Math"/>
                      </a:rPr>
                      <m:t>与</m:t>
                    </m:r>
                    <m:sSub>
                      <m:sSubPr>
                        <m:ctrlPr>
                          <a:rPr lang="zh-CN" altLang="zh-CN" sz="1800" i="1">
                            <a:latin typeface="Cambria Math"/>
                          </a:rPr>
                        </m:ctrlPr>
                      </m:sSubPr>
                      <m:e>
                        <m:r>
                          <a:rPr lang="en-US" altLang="zh-CN" sz="1800" i="1">
                            <a:latin typeface="Cambria Math"/>
                          </a:rPr>
                          <m:t>𝐿</m:t>
                        </m:r>
                      </m:e>
                      <m:sub>
                        <m:r>
                          <a:rPr lang="en-US" altLang="zh-CN" sz="1800" i="1">
                            <a:latin typeface="Cambria Math"/>
                          </a:rPr>
                          <m:t>200</m:t>
                        </m:r>
                        <m:r>
                          <a:rPr lang="en-US" altLang="zh-CN" sz="1800" b="0" i="1" smtClean="0">
                            <a:latin typeface="Cambria Math"/>
                          </a:rPr>
                          <m:t>5</m:t>
                        </m:r>
                        <m:r>
                          <a:rPr lang="en-US" altLang="zh-CN" sz="1800" i="1">
                            <a:latin typeface="Cambria Math"/>
                          </a:rPr>
                          <m:t>~20</m:t>
                        </m:r>
                        <m:r>
                          <a:rPr lang="en-US" altLang="zh-CN" sz="1800" b="0" i="1" smtClean="0">
                            <a:latin typeface="Cambria Math"/>
                          </a:rPr>
                          <m:t>10</m:t>
                        </m:r>
                      </m:sub>
                    </m:sSub>
                  </m:oMath>
                </a14:m>
                <a:r>
                  <a:rPr lang="zh-CN" altLang="zh-CN" sz="1800" dirty="0"/>
                  <a:t>的各自的</a:t>
                </a:r>
                <a14:m>
                  <m:oMath xmlns:m="http://schemas.openxmlformats.org/officeDocument/2006/math">
                    <m:sSub>
                      <m:sSubPr>
                        <m:ctrlPr>
                          <a:rPr lang="zh-CN" altLang="zh-CN" sz="1800" i="1">
                            <a:latin typeface="Cambria Math"/>
                          </a:rPr>
                        </m:ctrlPr>
                      </m:sSubPr>
                      <m:e>
                        <m:r>
                          <m:rPr>
                            <m:sty m:val="p"/>
                          </m:rPr>
                          <a:rPr lang="en-US" altLang="zh-CN" sz="1800">
                            <a:latin typeface="Cambria Math"/>
                          </a:rPr>
                          <m:t>m</m:t>
                        </m:r>
                      </m:e>
                      <m:sub>
                        <m:r>
                          <m:rPr>
                            <m:sty m:val="p"/>
                          </m:rPr>
                          <a:rPr lang="en-US" altLang="zh-CN" sz="1800">
                            <a:latin typeface="Cambria Math"/>
                          </a:rPr>
                          <m:t>k</m:t>
                        </m:r>
                      </m:sub>
                    </m:sSub>
                  </m:oMath>
                </a14:m>
                <a:r>
                  <a:rPr lang="zh-CN" altLang="zh-CN" sz="1800" dirty="0"/>
                  <a:t>，接下来，我们把可生育的年龄段划分为</a:t>
                </a:r>
                <a:r>
                  <a:rPr lang="en-US" altLang="zh-CN" sz="1800" dirty="0"/>
                  <a:t>15~45</a:t>
                </a:r>
                <a:r>
                  <a:rPr lang="zh-CN" altLang="zh-CN" sz="1800" dirty="0"/>
                  <a:t>岁，接下来假设不同年龄平均每人生育数服从正态分布，亦即</a:t>
                </a:r>
                <a:r>
                  <a:rPr lang="en-US" altLang="zh-CN" sz="1800" dirty="0"/>
                  <a:t>30</a:t>
                </a:r>
                <a:r>
                  <a:rPr lang="zh-CN" altLang="zh-CN" sz="1800" dirty="0"/>
                  <a:t>岁的人生育数最多，而</a:t>
                </a:r>
                <a:r>
                  <a:rPr lang="en-US" altLang="zh-CN" sz="1800" dirty="0"/>
                  <a:t>15,</a:t>
                </a:r>
                <a:r>
                  <a:rPr lang="zh-CN" altLang="zh-CN" sz="1800" dirty="0"/>
                  <a:t>岁</a:t>
                </a:r>
                <a:r>
                  <a:rPr lang="en-US" altLang="zh-CN" sz="1800" dirty="0"/>
                  <a:t>45</a:t>
                </a:r>
                <a:r>
                  <a:rPr lang="zh-CN" altLang="zh-CN" sz="1800" dirty="0"/>
                  <a:t>岁生育数最少，通过计算，可以得到。</a:t>
                </a:r>
              </a:p>
              <a:p>
                <a:r>
                  <a:rPr lang="zh-CN" altLang="zh-CN" sz="1800" dirty="0"/>
                  <a:t>接下来，我们假设下一个</a:t>
                </a:r>
                <a:r>
                  <a:rPr lang="en-US" altLang="zh-CN" sz="1800" dirty="0"/>
                  <a:t>L</a:t>
                </a:r>
                <a:r>
                  <a:rPr lang="zh-CN" altLang="zh-CN" sz="1800" dirty="0"/>
                  <a:t>矩阵受到上两个</a:t>
                </a:r>
                <a:r>
                  <a:rPr lang="en-US" altLang="zh-CN" sz="1800" dirty="0"/>
                  <a:t>L</a:t>
                </a:r>
                <a:r>
                  <a:rPr lang="zh-CN" altLang="zh-CN" sz="1800" dirty="0"/>
                  <a:t>矩阵的制约，以及深圳市人口发展“十二五”规划中提到的制约，其制约关系可以近似认为：</a:t>
                </a:r>
              </a:p>
              <a:p>
                <a14:m>
                  <m:oMath xmlns:m="http://schemas.openxmlformats.org/officeDocument/2006/math">
                    <m:sSub>
                      <m:sSubPr>
                        <m:ctrlPr>
                          <a:rPr lang="zh-CN" altLang="zh-CN" sz="1800" i="1">
                            <a:latin typeface="Cambria Math"/>
                          </a:rPr>
                        </m:ctrlPr>
                      </m:sSubPr>
                      <m:e>
                        <m:r>
                          <a:rPr lang="en-US" altLang="zh-CN" sz="1800" i="1">
                            <a:latin typeface="Cambria Math"/>
                          </a:rPr>
                          <m:t>𝐿</m:t>
                        </m:r>
                      </m:e>
                      <m:sub>
                        <m:r>
                          <a:rPr lang="en-US" altLang="zh-CN" sz="1800" i="1">
                            <a:latin typeface="Cambria Math"/>
                          </a:rPr>
                          <m:t>2010~2015</m:t>
                        </m:r>
                      </m:sub>
                    </m:sSub>
                    <m:r>
                      <a:rPr lang="en-US" altLang="zh-CN" sz="1800" i="1">
                        <a:latin typeface="Cambria Math"/>
                      </a:rPr>
                      <m:t>=</m:t>
                    </m:r>
                    <m:f>
                      <m:fPr>
                        <m:ctrlPr>
                          <a:rPr lang="zh-CN" altLang="zh-CN" sz="1800" i="1">
                            <a:latin typeface="Cambria Math"/>
                          </a:rPr>
                        </m:ctrlPr>
                      </m:fPr>
                      <m:num>
                        <m:r>
                          <a:rPr lang="en-US" altLang="zh-CN" sz="1800">
                            <a:latin typeface="Cambria Math"/>
                          </a:rPr>
                          <m:t>1</m:t>
                        </m:r>
                      </m:num>
                      <m:den>
                        <m:r>
                          <a:rPr lang="en-US" altLang="zh-CN" sz="1800">
                            <a:latin typeface="Cambria Math"/>
                          </a:rPr>
                          <m:t>2</m:t>
                        </m:r>
                      </m:den>
                    </m:f>
                    <m:r>
                      <a:rPr lang="en-US" altLang="zh-CN" sz="1800" i="1">
                        <a:latin typeface="Cambria Math"/>
                      </a:rPr>
                      <m:t>∗</m:t>
                    </m:r>
                    <m:r>
                      <a:rPr lang="en-US" altLang="zh-CN" sz="1800">
                        <a:latin typeface="Cambria Math"/>
                      </a:rPr>
                      <m:t>(</m:t>
                    </m:r>
                    <m:sSub>
                      <m:sSubPr>
                        <m:ctrlPr>
                          <a:rPr lang="zh-CN" altLang="zh-CN" sz="1800" i="1">
                            <a:latin typeface="Cambria Math"/>
                          </a:rPr>
                        </m:ctrlPr>
                      </m:sSubPr>
                      <m:e>
                        <m:r>
                          <a:rPr lang="en-US" altLang="zh-CN" sz="1800" i="1">
                            <a:latin typeface="Cambria Math"/>
                          </a:rPr>
                          <m:t>𝐿</m:t>
                        </m:r>
                      </m:e>
                      <m:sub>
                        <m:r>
                          <a:rPr lang="en-US" altLang="zh-CN" sz="1800" i="1">
                            <a:latin typeface="Cambria Math"/>
                          </a:rPr>
                          <m:t>2000~2005</m:t>
                        </m:r>
                      </m:sub>
                    </m:sSub>
                    <m:r>
                      <a:rPr lang="en-US" altLang="zh-CN" sz="1800" i="1">
                        <a:latin typeface="Cambria Math"/>
                      </a:rPr>
                      <m:t>+</m:t>
                    </m:r>
                    <m:sSub>
                      <m:sSubPr>
                        <m:ctrlPr>
                          <a:rPr lang="zh-CN" altLang="zh-CN" sz="1800" i="1">
                            <a:latin typeface="Cambria Math"/>
                          </a:rPr>
                        </m:ctrlPr>
                      </m:sSubPr>
                      <m:e>
                        <m:r>
                          <a:rPr lang="en-US" altLang="zh-CN" sz="1800" i="1">
                            <a:latin typeface="Cambria Math"/>
                          </a:rPr>
                          <m:t>𝐿</m:t>
                        </m:r>
                      </m:e>
                      <m:sub>
                        <m:r>
                          <a:rPr lang="en-US" altLang="zh-CN" sz="1800" i="1">
                            <a:latin typeface="Cambria Math"/>
                          </a:rPr>
                          <m:t>2005~2010</m:t>
                        </m:r>
                      </m:sub>
                    </m:sSub>
                    <m:r>
                      <a:rPr lang="en-US" altLang="zh-CN" sz="1800" i="1">
                        <a:latin typeface="Cambria Math"/>
                      </a:rPr>
                      <m:t>)</m:t>
                    </m:r>
                  </m:oMath>
                </a14:m>
                <a:endParaRPr lang="zh-CN" altLang="zh-CN" sz="1800" dirty="0"/>
              </a:p>
              <a:p>
                <a:r>
                  <a:rPr lang="zh-CN" altLang="zh-CN" sz="1800" dirty="0"/>
                  <a:t>同时修改</a:t>
                </a:r>
                <a14:m>
                  <m:oMath xmlns:m="http://schemas.openxmlformats.org/officeDocument/2006/math">
                    <m:sSub>
                      <m:sSubPr>
                        <m:ctrlPr>
                          <a:rPr lang="zh-CN" altLang="zh-CN" sz="1800" i="1">
                            <a:latin typeface="Cambria Math"/>
                          </a:rPr>
                        </m:ctrlPr>
                      </m:sSubPr>
                      <m:e>
                        <m:r>
                          <a:rPr lang="en-US" altLang="zh-CN" sz="1800" i="1">
                            <a:latin typeface="Cambria Math"/>
                          </a:rPr>
                          <m:t>𝐿</m:t>
                        </m:r>
                      </m:e>
                      <m:sub>
                        <m:r>
                          <a:rPr lang="en-US" altLang="zh-CN" sz="1800" i="1">
                            <a:latin typeface="Cambria Math"/>
                          </a:rPr>
                          <m:t>2010~2015</m:t>
                        </m:r>
                      </m:sub>
                    </m:sSub>
                  </m:oMath>
                </a14:m>
                <a:r>
                  <a:rPr lang="zh-CN" altLang="zh-CN" sz="1800" dirty="0"/>
                  <a:t>中的</a:t>
                </a:r>
                <a14:m>
                  <m:oMath xmlns:m="http://schemas.openxmlformats.org/officeDocument/2006/math">
                    <m:sSub>
                      <m:sSubPr>
                        <m:ctrlPr>
                          <a:rPr lang="zh-CN" altLang="zh-CN" sz="1800" i="1">
                            <a:latin typeface="Cambria Math"/>
                          </a:rPr>
                        </m:ctrlPr>
                      </m:sSubPr>
                      <m:e>
                        <m:r>
                          <m:rPr>
                            <m:sty m:val="p"/>
                          </m:rPr>
                          <a:rPr lang="en-US" altLang="zh-CN" sz="1800">
                            <a:latin typeface="Cambria Math"/>
                          </a:rPr>
                          <m:t>m</m:t>
                        </m:r>
                      </m:e>
                      <m:sub>
                        <m:r>
                          <a:rPr lang="en-US" altLang="zh-CN" sz="1800">
                            <a:latin typeface="Cambria Math"/>
                          </a:rPr>
                          <m:t>3</m:t>
                        </m:r>
                      </m:sub>
                    </m:sSub>
                    <m:r>
                      <a:rPr lang="zh-CN" altLang="zh-CN" sz="1800">
                        <a:latin typeface="Cambria Math"/>
                      </a:rPr>
                      <m:t>与</m:t>
                    </m:r>
                    <m:sSub>
                      <m:sSubPr>
                        <m:ctrlPr>
                          <a:rPr lang="zh-CN" altLang="zh-CN" sz="1800" i="1">
                            <a:latin typeface="Cambria Math"/>
                          </a:rPr>
                        </m:ctrlPr>
                      </m:sSubPr>
                      <m:e>
                        <m:r>
                          <m:rPr>
                            <m:sty m:val="p"/>
                          </m:rPr>
                          <a:rPr lang="en-US" altLang="zh-CN" sz="1800">
                            <a:latin typeface="Cambria Math"/>
                          </a:rPr>
                          <m:t>m</m:t>
                        </m:r>
                      </m:e>
                      <m:sub>
                        <m:r>
                          <a:rPr lang="en-US" altLang="zh-CN" sz="1800">
                            <a:latin typeface="Cambria Math"/>
                          </a:rPr>
                          <m:t>4</m:t>
                        </m:r>
                      </m:sub>
                    </m:sSub>
                  </m:oMath>
                </a14:m>
                <a:r>
                  <a:rPr lang="zh-CN" altLang="zh-CN" sz="1800" dirty="0"/>
                  <a:t>，令其乘上</a:t>
                </a:r>
                <a:r>
                  <a:rPr lang="en-US" altLang="zh-CN" sz="1800" dirty="0"/>
                  <a:t>90%</a:t>
                </a:r>
                <a:r>
                  <a:rPr lang="zh-CN" altLang="zh-CN" sz="1800" dirty="0"/>
                  <a:t>的系数，以减少</a:t>
                </a:r>
                <a:r>
                  <a:rPr lang="en-US" altLang="zh-CN" sz="1800" dirty="0"/>
                  <a:t>15</a:t>
                </a:r>
                <a:r>
                  <a:rPr lang="zh-CN" altLang="zh-CN" sz="1800" dirty="0"/>
                  <a:t>岁</a:t>
                </a:r>
                <a:r>
                  <a:rPr lang="en-US" altLang="zh-CN" sz="1800" dirty="0"/>
                  <a:t>-25</a:t>
                </a:r>
                <a:r>
                  <a:rPr lang="zh-CN" altLang="zh-CN" sz="1800" dirty="0"/>
                  <a:t>岁涌入深圳的人口。最后得到</a:t>
                </a:r>
                <a14:m>
                  <m:oMath xmlns:m="http://schemas.openxmlformats.org/officeDocument/2006/math">
                    <m:sSub>
                      <m:sSubPr>
                        <m:ctrlPr>
                          <a:rPr lang="zh-CN" altLang="zh-CN" sz="1800" i="1">
                            <a:latin typeface="Cambria Math"/>
                          </a:rPr>
                        </m:ctrlPr>
                      </m:sSubPr>
                      <m:e>
                        <m:r>
                          <a:rPr lang="en-US" altLang="zh-CN" sz="1800" i="1">
                            <a:latin typeface="Cambria Math"/>
                          </a:rPr>
                          <m:t>𝐿</m:t>
                        </m:r>
                      </m:e>
                      <m:sub>
                        <m:r>
                          <a:rPr lang="en-US" altLang="zh-CN" sz="1800" i="1">
                            <a:latin typeface="Cambria Math"/>
                          </a:rPr>
                          <m:t>2015~2020</m:t>
                        </m:r>
                      </m:sub>
                    </m:sSub>
                  </m:oMath>
                </a14:m>
                <a:r>
                  <a:rPr lang="zh-CN" altLang="zh-CN" sz="1800" dirty="0"/>
                  <a:t>。</a:t>
                </a:r>
              </a:p>
              <a:p>
                <a:r>
                  <a:rPr lang="zh-CN" altLang="zh-CN" sz="1800" dirty="0"/>
                  <a:t>接下来，对于</a:t>
                </a:r>
                <a14:m>
                  <m:oMath xmlns:m="http://schemas.openxmlformats.org/officeDocument/2006/math">
                    <m:sSub>
                      <m:sSubPr>
                        <m:ctrlPr>
                          <a:rPr lang="zh-CN" altLang="zh-CN" sz="1800" i="1">
                            <a:latin typeface="Cambria Math"/>
                          </a:rPr>
                        </m:ctrlPr>
                      </m:sSubPr>
                      <m:e>
                        <m:r>
                          <a:rPr lang="en-US" altLang="zh-CN" sz="1800" i="1">
                            <a:latin typeface="Cambria Math"/>
                          </a:rPr>
                          <m:t>𝐿</m:t>
                        </m:r>
                      </m:e>
                      <m:sub>
                        <m:r>
                          <a:rPr lang="en-US" altLang="zh-CN" sz="1800" i="1">
                            <a:latin typeface="Cambria Math"/>
                          </a:rPr>
                          <m:t>2015~2020</m:t>
                        </m:r>
                      </m:sub>
                    </m:sSub>
                  </m:oMath>
                </a14:m>
                <a:r>
                  <a:rPr lang="zh-CN" altLang="zh-CN" sz="1800" dirty="0"/>
                  <a:t>，亦有</a:t>
                </a:r>
              </a:p>
              <a:p>
                <a14:m>
                  <m:oMath xmlns:m="http://schemas.openxmlformats.org/officeDocument/2006/math">
                    <m:sSub>
                      <m:sSubPr>
                        <m:ctrlPr>
                          <a:rPr lang="zh-CN" altLang="zh-CN" sz="1800" i="1">
                            <a:latin typeface="Cambria Math"/>
                          </a:rPr>
                        </m:ctrlPr>
                      </m:sSubPr>
                      <m:e>
                        <m:r>
                          <a:rPr lang="en-US" altLang="zh-CN" sz="1800" i="1">
                            <a:latin typeface="Cambria Math"/>
                          </a:rPr>
                          <m:t>𝐿</m:t>
                        </m:r>
                      </m:e>
                      <m:sub>
                        <m:r>
                          <a:rPr lang="en-US" altLang="zh-CN" sz="1800" i="1">
                            <a:latin typeface="Cambria Math"/>
                          </a:rPr>
                          <m:t>2015~2020</m:t>
                        </m:r>
                      </m:sub>
                    </m:sSub>
                    <m:r>
                      <a:rPr lang="en-US" altLang="zh-CN" sz="1800" i="1">
                        <a:latin typeface="Cambria Math"/>
                      </a:rPr>
                      <m:t>=</m:t>
                    </m:r>
                    <m:f>
                      <m:fPr>
                        <m:ctrlPr>
                          <a:rPr lang="zh-CN" altLang="zh-CN" sz="1800" i="1">
                            <a:latin typeface="Cambria Math"/>
                          </a:rPr>
                        </m:ctrlPr>
                      </m:fPr>
                      <m:num>
                        <m:r>
                          <a:rPr lang="en-US" altLang="zh-CN" sz="1800">
                            <a:latin typeface="Cambria Math"/>
                          </a:rPr>
                          <m:t>1</m:t>
                        </m:r>
                      </m:num>
                      <m:den>
                        <m:r>
                          <a:rPr lang="en-US" altLang="zh-CN" sz="1800">
                            <a:latin typeface="Cambria Math"/>
                          </a:rPr>
                          <m:t>2</m:t>
                        </m:r>
                      </m:den>
                    </m:f>
                    <m:r>
                      <a:rPr lang="en-US" altLang="zh-CN" sz="1800" i="1">
                        <a:latin typeface="Cambria Math"/>
                      </a:rPr>
                      <m:t>∗</m:t>
                    </m:r>
                    <m:r>
                      <a:rPr lang="en-US" altLang="zh-CN" sz="1800">
                        <a:latin typeface="Cambria Math"/>
                      </a:rPr>
                      <m:t>(</m:t>
                    </m:r>
                    <m:sSub>
                      <m:sSubPr>
                        <m:ctrlPr>
                          <a:rPr lang="zh-CN" altLang="zh-CN" sz="1800" i="1">
                            <a:latin typeface="Cambria Math"/>
                          </a:rPr>
                        </m:ctrlPr>
                      </m:sSubPr>
                      <m:e>
                        <m:r>
                          <a:rPr lang="en-US" altLang="zh-CN" sz="1800" i="1">
                            <a:latin typeface="Cambria Math"/>
                          </a:rPr>
                          <m:t>𝐿</m:t>
                        </m:r>
                      </m:e>
                      <m:sub>
                        <m:r>
                          <a:rPr lang="en-US" altLang="zh-CN" sz="1800" i="1">
                            <a:latin typeface="Cambria Math"/>
                          </a:rPr>
                          <m:t>2005~2010</m:t>
                        </m:r>
                      </m:sub>
                    </m:sSub>
                    <m:r>
                      <a:rPr lang="en-US" altLang="zh-CN" sz="1800" i="1">
                        <a:latin typeface="Cambria Math"/>
                      </a:rPr>
                      <m:t>+</m:t>
                    </m:r>
                    <m:sSub>
                      <m:sSubPr>
                        <m:ctrlPr>
                          <a:rPr lang="zh-CN" altLang="zh-CN" sz="1800" i="1">
                            <a:latin typeface="Cambria Math"/>
                          </a:rPr>
                        </m:ctrlPr>
                      </m:sSubPr>
                      <m:e>
                        <m:r>
                          <a:rPr lang="en-US" altLang="zh-CN" sz="1800" i="1">
                            <a:latin typeface="Cambria Math"/>
                          </a:rPr>
                          <m:t>𝐿</m:t>
                        </m:r>
                      </m:e>
                      <m:sub>
                        <m:r>
                          <a:rPr lang="en-US" altLang="zh-CN" sz="1800" i="1">
                            <a:latin typeface="Cambria Math"/>
                          </a:rPr>
                          <m:t>2010~2015</m:t>
                        </m:r>
                      </m:sub>
                    </m:sSub>
                    <m:r>
                      <a:rPr lang="en-US" altLang="zh-CN" sz="1800" i="1">
                        <a:latin typeface="Cambria Math"/>
                      </a:rPr>
                      <m:t>)</m:t>
                    </m:r>
                  </m:oMath>
                </a14:m>
                <a:endParaRPr lang="zh-CN" altLang="zh-CN" sz="1800" dirty="0"/>
              </a:p>
              <a:p>
                <a:r>
                  <a:rPr lang="zh-CN" altLang="zh-CN" sz="1800" dirty="0"/>
                  <a:t>同时修改</a:t>
                </a:r>
                <a14:m>
                  <m:oMath xmlns:m="http://schemas.openxmlformats.org/officeDocument/2006/math">
                    <m:sSub>
                      <m:sSubPr>
                        <m:ctrlPr>
                          <a:rPr lang="zh-CN" altLang="zh-CN" sz="1800" i="1">
                            <a:latin typeface="Cambria Math"/>
                          </a:rPr>
                        </m:ctrlPr>
                      </m:sSubPr>
                      <m:e>
                        <m:r>
                          <a:rPr lang="en-US" altLang="zh-CN" sz="1800" i="1">
                            <a:latin typeface="Cambria Math"/>
                          </a:rPr>
                          <m:t>𝐿</m:t>
                        </m:r>
                      </m:e>
                      <m:sub>
                        <m:r>
                          <a:rPr lang="en-US" altLang="zh-CN" sz="1800" i="1">
                            <a:latin typeface="Cambria Math"/>
                          </a:rPr>
                          <m:t>201</m:t>
                        </m:r>
                        <m:r>
                          <a:rPr lang="en-US" altLang="zh-CN" sz="1800" b="0" i="1" smtClean="0">
                            <a:latin typeface="Cambria Math"/>
                          </a:rPr>
                          <m:t>5</m:t>
                        </m:r>
                        <m:r>
                          <a:rPr lang="en-US" altLang="zh-CN" sz="1800" i="1">
                            <a:latin typeface="Cambria Math"/>
                          </a:rPr>
                          <m:t>~20</m:t>
                        </m:r>
                        <m:r>
                          <a:rPr lang="en-US" altLang="zh-CN" sz="1800" b="0" i="1" smtClean="0">
                            <a:latin typeface="Cambria Math"/>
                          </a:rPr>
                          <m:t>20</m:t>
                        </m:r>
                      </m:sub>
                    </m:sSub>
                  </m:oMath>
                </a14:m>
                <a:r>
                  <a:rPr lang="zh-CN" altLang="zh-CN" sz="1800" dirty="0"/>
                  <a:t>中的</a:t>
                </a:r>
                <a14:m>
                  <m:oMath xmlns:m="http://schemas.openxmlformats.org/officeDocument/2006/math">
                    <m:sSub>
                      <m:sSubPr>
                        <m:ctrlPr>
                          <a:rPr lang="zh-CN" altLang="zh-CN" sz="1800" i="1">
                            <a:latin typeface="Cambria Math"/>
                          </a:rPr>
                        </m:ctrlPr>
                      </m:sSubPr>
                      <m:e>
                        <m:r>
                          <m:rPr>
                            <m:sty m:val="p"/>
                          </m:rPr>
                          <a:rPr lang="en-US" altLang="zh-CN" sz="1800">
                            <a:latin typeface="Cambria Math"/>
                          </a:rPr>
                          <m:t>m</m:t>
                        </m:r>
                      </m:e>
                      <m:sub>
                        <m:r>
                          <a:rPr lang="en-US" altLang="zh-CN" sz="1800">
                            <a:latin typeface="Cambria Math"/>
                          </a:rPr>
                          <m:t>3</m:t>
                        </m:r>
                      </m:sub>
                    </m:sSub>
                    <m:r>
                      <a:rPr lang="zh-CN" altLang="zh-CN" sz="1800">
                        <a:latin typeface="Cambria Math"/>
                      </a:rPr>
                      <m:t>与</m:t>
                    </m:r>
                    <m:sSub>
                      <m:sSubPr>
                        <m:ctrlPr>
                          <a:rPr lang="zh-CN" altLang="zh-CN" sz="1800" i="1">
                            <a:latin typeface="Cambria Math"/>
                          </a:rPr>
                        </m:ctrlPr>
                      </m:sSubPr>
                      <m:e>
                        <m:r>
                          <m:rPr>
                            <m:sty m:val="p"/>
                          </m:rPr>
                          <a:rPr lang="en-US" altLang="zh-CN" sz="1800">
                            <a:latin typeface="Cambria Math"/>
                          </a:rPr>
                          <m:t>m</m:t>
                        </m:r>
                      </m:e>
                      <m:sub>
                        <m:r>
                          <a:rPr lang="en-US" altLang="zh-CN" sz="1800">
                            <a:latin typeface="Cambria Math"/>
                          </a:rPr>
                          <m:t>4</m:t>
                        </m:r>
                      </m:sub>
                    </m:sSub>
                  </m:oMath>
                </a14:m>
                <a:r>
                  <a:rPr lang="zh-CN" altLang="zh-CN" sz="1800" dirty="0"/>
                  <a:t>，令其乘上</a:t>
                </a:r>
                <a:r>
                  <a:rPr lang="en-US" altLang="zh-CN" sz="1800" dirty="0"/>
                  <a:t>90%</a:t>
                </a:r>
                <a:r>
                  <a:rPr lang="zh-CN" altLang="zh-CN" sz="1800" dirty="0"/>
                  <a:t>的系数，最后得到</a:t>
                </a:r>
                <a14:m>
                  <m:oMath xmlns:m="http://schemas.openxmlformats.org/officeDocument/2006/math">
                    <m:sSub>
                      <m:sSubPr>
                        <m:ctrlPr>
                          <a:rPr lang="zh-CN" altLang="zh-CN" sz="1800" i="1">
                            <a:latin typeface="Cambria Math"/>
                          </a:rPr>
                        </m:ctrlPr>
                      </m:sSubPr>
                      <m:e>
                        <m:r>
                          <a:rPr lang="en-US" altLang="zh-CN" sz="1800" i="1">
                            <a:latin typeface="Cambria Math"/>
                          </a:rPr>
                          <m:t>𝐿</m:t>
                        </m:r>
                      </m:e>
                      <m:sub>
                        <m:r>
                          <a:rPr lang="en-US" altLang="zh-CN" sz="1800" i="1">
                            <a:latin typeface="Cambria Math"/>
                          </a:rPr>
                          <m:t>2015~2020</m:t>
                        </m:r>
                      </m:sub>
                    </m:sSub>
                  </m:oMath>
                </a14:m>
                <a:r>
                  <a:rPr lang="zh-CN" altLang="zh-CN" sz="1800" dirty="0"/>
                  <a:t>。</a:t>
                </a:r>
              </a:p>
              <a:p>
                <a:r>
                  <a:rPr lang="zh-CN" altLang="zh-CN" sz="1800" dirty="0"/>
                  <a:t>下面我们绘出了</a:t>
                </a:r>
                <a14:m>
                  <m:oMath xmlns:m="http://schemas.openxmlformats.org/officeDocument/2006/math">
                    <m:r>
                      <m:rPr>
                        <m:sty m:val="p"/>
                      </m:rPr>
                      <a:rPr lang="en-US" altLang="zh-CN" sz="1800">
                        <a:latin typeface="Cambria Math"/>
                      </a:rPr>
                      <m:t>L</m:t>
                    </m:r>
                  </m:oMath>
                </a14:m>
                <a:r>
                  <a:rPr lang="zh-CN" altLang="zh-CN" sz="1800" dirty="0"/>
                  <a:t>矩阵中所有的</a:t>
                </a:r>
                <a14:m>
                  <m:oMath xmlns:m="http://schemas.openxmlformats.org/officeDocument/2006/math">
                    <m:sSub>
                      <m:sSubPr>
                        <m:ctrlPr>
                          <a:rPr lang="zh-CN" altLang="zh-CN" sz="1800" i="1">
                            <a:latin typeface="Cambria Math"/>
                          </a:rPr>
                        </m:ctrlPr>
                      </m:sSubPr>
                      <m:e>
                        <m:r>
                          <m:rPr>
                            <m:sty m:val="p"/>
                          </m:rPr>
                          <a:rPr lang="en-US" altLang="zh-CN" sz="1800">
                            <a:latin typeface="Cambria Math"/>
                          </a:rPr>
                          <m:t>m</m:t>
                        </m:r>
                      </m:e>
                      <m:sub>
                        <m:r>
                          <m:rPr>
                            <m:sty m:val="p"/>
                          </m:rPr>
                          <a:rPr lang="en-US" altLang="zh-CN" sz="1800">
                            <a:latin typeface="Cambria Math"/>
                          </a:rPr>
                          <m:t>k</m:t>
                        </m:r>
                      </m:sub>
                    </m:sSub>
                  </m:oMath>
                </a14:m>
                <a:r>
                  <a:rPr lang="zh-CN" altLang="zh-CN" sz="1800" dirty="0"/>
                  <a:t>以进行比较，发现除了</a:t>
                </a:r>
                <a:r>
                  <a:rPr lang="en-US" altLang="zh-CN" sz="1800" dirty="0"/>
                  <a:t>15</a:t>
                </a:r>
                <a:r>
                  <a:rPr lang="zh-CN" altLang="zh-CN" sz="1800" dirty="0"/>
                  <a:t>岁</a:t>
                </a:r>
                <a:r>
                  <a:rPr lang="en-US" altLang="zh-CN" sz="1800" dirty="0"/>
                  <a:t>-25</a:t>
                </a:r>
                <a:r>
                  <a:rPr lang="zh-CN" altLang="zh-CN" sz="1800" dirty="0"/>
                  <a:t>岁外，其余的系数都是基本接近的，说明得到的</a:t>
                </a:r>
                <a:r>
                  <a:rPr lang="en-US" altLang="zh-CN" sz="1800" dirty="0"/>
                  <a:t>L</a:t>
                </a:r>
                <a:r>
                  <a:rPr lang="zh-CN" altLang="zh-CN" sz="1800" dirty="0"/>
                  <a:t>矩阵还是比较理想的。</a:t>
                </a:r>
                <a14:m>
                  <m:oMath xmlns:m="http://schemas.openxmlformats.org/officeDocument/2006/math">
                    <m:sSub>
                      <m:sSubPr>
                        <m:ctrlPr>
                          <a:rPr lang="zh-CN" altLang="zh-CN" sz="1800" i="1">
                            <a:latin typeface="Cambria Math"/>
                          </a:rPr>
                        </m:ctrlPr>
                      </m:sSubPr>
                      <m:e>
                        <m:r>
                          <m:rPr>
                            <m:sty m:val="p"/>
                          </m:rPr>
                          <a:rPr lang="en-US" altLang="zh-CN" sz="1800">
                            <a:latin typeface="Cambria Math"/>
                          </a:rPr>
                          <m:t>m</m:t>
                        </m:r>
                      </m:e>
                      <m:sub>
                        <m:r>
                          <m:rPr>
                            <m:sty m:val="p"/>
                          </m:rPr>
                          <a:rPr lang="en-US" altLang="zh-CN" sz="1800">
                            <a:latin typeface="Cambria Math"/>
                          </a:rPr>
                          <m:t>k</m:t>
                        </m:r>
                      </m:sub>
                    </m:sSub>
                  </m:oMath>
                </a14:m>
                <a:r>
                  <a:rPr lang="zh-CN" altLang="zh-CN" sz="1800" dirty="0"/>
                  <a:t>在各个阶段的值如</a:t>
                </a:r>
                <a:r>
                  <a:rPr lang="zh-CN" altLang="zh-CN" sz="1800" dirty="0" smtClean="0"/>
                  <a:t>图所</a:t>
                </a:r>
                <a:r>
                  <a:rPr lang="zh-CN" altLang="zh-CN" sz="1800" dirty="0"/>
                  <a:t>示。</a:t>
                </a:r>
              </a:p>
              <a:p>
                <a:endParaRPr lang="zh-CN" altLang="en-US" sz="1800" dirty="0"/>
              </a:p>
            </p:txBody>
          </p:sp>
        </mc:Choice>
        <mc:Fallback>
          <p:sp>
            <p:nvSpPr>
              <p:cNvPr id="3" name="内容占位符 2"/>
              <p:cNvSpPr>
                <a:spLocks noGrp="1" noRot="1" noChangeAspect="1" noMove="1" noResize="1" noEditPoints="1" noAdjustHandles="1" noChangeArrowheads="1" noChangeShapeType="1" noTextEdit="1"/>
              </p:cNvSpPr>
              <p:nvPr>
                <p:ph idx="1"/>
              </p:nvPr>
            </p:nvSpPr>
            <p:spPr>
              <a:blipFill rotWithShape="1">
                <a:blip r:embed="rId2"/>
                <a:stretch>
                  <a:fillRect l="-519" t="-943" r="-3333" b="-16442"/>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604431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Effect transition="in" filter="fade">
                                      <p:cBhvr>
                                        <p:cTn id="20" dur="1000"/>
                                        <p:tgtEl>
                                          <p:spTgt spid="3">
                                            <p:txEl>
                                              <p:pRg st="1" end="1"/>
                                            </p:txEl>
                                          </p:spTgt>
                                        </p:tgtEl>
                                      </p:cBhvr>
                                    </p:animEffect>
                                    <p:anim calcmode="lin" valueType="num">
                                      <p:cBhvr>
                                        <p:cTn id="21"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2"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Effect transition="in" filter="fade">
                                      <p:cBhvr>
                                        <p:cTn id="27" dur="1000"/>
                                        <p:tgtEl>
                                          <p:spTgt spid="3">
                                            <p:txEl>
                                              <p:pRg st="2" end="2"/>
                                            </p:txEl>
                                          </p:spTgt>
                                        </p:tgtEl>
                                      </p:cBhvr>
                                    </p:animEffect>
                                    <p:anim calcmode="lin" valueType="num">
                                      <p:cBhvr>
                                        <p:cTn id="2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3">
                                            <p:txEl>
                                              <p:pRg st="3" end="3"/>
                                            </p:txEl>
                                          </p:spTgt>
                                        </p:tgtEl>
                                        <p:attrNameLst>
                                          <p:attrName>style.visibility</p:attrName>
                                        </p:attrNameLst>
                                      </p:cBhvr>
                                      <p:to>
                                        <p:strVal val="visible"/>
                                      </p:to>
                                    </p:set>
                                    <p:animEffect transition="in" filter="fade">
                                      <p:cBhvr>
                                        <p:cTn id="34" dur="1000"/>
                                        <p:tgtEl>
                                          <p:spTgt spid="3">
                                            <p:txEl>
                                              <p:pRg st="3" end="3"/>
                                            </p:txEl>
                                          </p:spTgt>
                                        </p:tgtEl>
                                      </p:cBhvr>
                                    </p:animEffect>
                                    <p:anim calcmode="lin" valueType="num">
                                      <p:cBhvr>
                                        <p:cTn id="3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6"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3">
                                            <p:txEl>
                                              <p:pRg st="4" end="4"/>
                                            </p:txEl>
                                          </p:spTgt>
                                        </p:tgtEl>
                                        <p:attrNameLst>
                                          <p:attrName>style.visibility</p:attrName>
                                        </p:attrNameLst>
                                      </p:cBhvr>
                                      <p:to>
                                        <p:strVal val="visible"/>
                                      </p:to>
                                    </p:set>
                                    <p:animEffect transition="in" filter="fade">
                                      <p:cBhvr>
                                        <p:cTn id="41" dur="1000"/>
                                        <p:tgtEl>
                                          <p:spTgt spid="3">
                                            <p:txEl>
                                              <p:pRg st="4" end="4"/>
                                            </p:txEl>
                                          </p:spTgt>
                                        </p:tgtEl>
                                      </p:cBhvr>
                                    </p:animEffect>
                                    <p:anim calcmode="lin" valueType="num">
                                      <p:cBhvr>
                                        <p:cTn id="4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4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grpId="0" nodeType="clickEffect">
                                  <p:stCondLst>
                                    <p:cond delay="0"/>
                                  </p:stCondLst>
                                  <p:childTnLst>
                                    <p:set>
                                      <p:cBhvr>
                                        <p:cTn id="47" dur="1" fill="hold">
                                          <p:stCondLst>
                                            <p:cond delay="0"/>
                                          </p:stCondLst>
                                        </p:cTn>
                                        <p:tgtEl>
                                          <p:spTgt spid="3">
                                            <p:txEl>
                                              <p:pRg st="5" end="5"/>
                                            </p:txEl>
                                          </p:spTgt>
                                        </p:tgtEl>
                                        <p:attrNameLst>
                                          <p:attrName>style.visibility</p:attrName>
                                        </p:attrNameLst>
                                      </p:cBhvr>
                                      <p:to>
                                        <p:strVal val="visible"/>
                                      </p:to>
                                    </p:set>
                                    <p:animEffect transition="in" filter="fade">
                                      <p:cBhvr>
                                        <p:cTn id="48" dur="1000"/>
                                        <p:tgtEl>
                                          <p:spTgt spid="3">
                                            <p:txEl>
                                              <p:pRg st="5" end="5"/>
                                            </p:txEl>
                                          </p:spTgt>
                                        </p:tgtEl>
                                      </p:cBhvr>
                                    </p:animEffect>
                                    <p:anim calcmode="lin" valueType="num">
                                      <p:cBhvr>
                                        <p:cTn id="49"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50"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42" presetClass="entr" presetSubtype="0" fill="hold" grpId="0" nodeType="clickEffect">
                                  <p:stCondLst>
                                    <p:cond delay="0"/>
                                  </p:stCondLst>
                                  <p:childTnLst>
                                    <p:set>
                                      <p:cBhvr>
                                        <p:cTn id="54" dur="1" fill="hold">
                                          <p:stCondLst>
                                            <p:cond delay="0"/>
                                          </p:stCondLst>
                                        </p:cTn>
                                        <p:tgtEl>
                                          <p:spTgt spid="3">
                                            <p:txEl>
                                              <p:pRg st="6" end="6"/>
                                            </p:txEl>
                                          </p:spTgt>
                                        </p:tgtEl>
                                        <p:attrNameLst>
                                          <p:attrName>style.visibility</p:attrName>
                                        </p:attrNameLst>
                                      </p:cBhvr>
                                      <p:to>
                                        <p:strVal val="visible"/>
                                      </p:to>
                                    </p:set>
                                    <p:animEffect transition="in" filter="fade">
                                      <p:cBhvr>
                                        <p:cTn id="55" dur="1000"/>
                                        <p:tgtEl>
                                          <p:spTgt spid="3">
                                            <p:txEl>
                                              <p:pRg st="6" end="6"/>
                                            </p:txEl>
                                          </p:spTgt>
                                        </p:tgtEl>
                                      </p:cBhvr>
                                    </p:animEffect>
                                    <p:anim calcmode="lin" valueType="num">
                                      <p:cBhvr>
                                        <p:cTn id="56"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7"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42" presetClass="entr" presetSubtype="0" fill="hold" grpId="0" nodeType="clickEffect">
                                  <p:stCondLst>
                                    <p:cond delay="0"/>
                                  </p:stCondLst>
                                  <p:childTnLst>
                                    <p:set>
                                      <p:cBhvr>
                                        <p:cTn id="61" dur="1" fill="hold">
                                          <p:stCondLst>
                                            <p:cond delay="0"/>
                                          </p:stCondLst>
                                        </p:cTn>
                                        <p:tgtEl>
                                          <p:spTgt spid="3">
                                            <p:txEl>
                                              <p:pRg st="7" end="7"/>
                                            </p:txEl>
                                          </p:spTgt>
                                        </p:tgtEl>
                                        <p:attrNameLst>
                                          <p:attrName>style.visibility</p:attrName>
                                        </p:attrNameLst>
                                      </p:cBhvr>
                                      <p:to>
                                        <p:strVal val="visible"/>
                                      </p:to>
                                    </p:set>
                                    <p:animEffect transition="in" filter="fade">
                                      <p:cBhvr>
                                        <p:cTn id="62" dur="1000"/>
                                        <p:tgtEl>
                                          <p:spTgt spid="3">
                                            <p:txEl>
                                              <p:pRg st="7" end="7"/>
                                            </p:txEl>
                                          </p:spTgt>
                                        </p:tgtEl>
                                      </p:cBhvr>
                                    </p:animEffect>
                                    <p:anim calcmode="lin" valueType="num">
                                      <p:cBhvr>
                                        <p:cTn id="63"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64"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42" presetClass="entr" presetSubtype="0" fill="hold" grpId="0" nodeType="clickEffect">
                                  <p:stCondLst>
                                    <p:cond delay="0"/>
                                  </p:stCondLst>
                                  <p:childTnLst>
                                    <p:set>
                                      <p:cBhvr>
                                        <p:cTn id="68" dur="1" fill="hold">
                                          <p:stCondLst>
                                            <p:cond delay="0"/>
                                          </p:stCondLst>
                                        </p:cTn>
                                        <p:tgtEl>
                                          <p:spTgt spid="3">
                                            <p:txEl>
                                              <p:pRg st="8" end="8"/>
                                            </p:txEl>
                                          </p:spTgt>
                                        </p:tgtEl>
                                        <p:attrNameLst>
                                          <p:attrName>style.visibility</p:attrName>
                                        </p:attrNameLst>
                                      </p:cBhvr>
                                      <p:to>
                                        <p:strVal val="visible"/>
                                      </p:to>
                                    </p:set>
                                    <p:animEffect transition="in" filter="fade">
                                      <p:cBhvr>
                                        <p:cTn id="69" dur="1000"/>
                                        <p:tgtEl>
                                          <p:spTgt spid="3">
                                            <p:txEl>
                                              <p:pRg st="8" end="8"/>
                                            </p:txEl>
                                          </p:spTgt>
                                        </p:tgtEl>
                                      </p:cBhvr>
                                    </p:animEffect>
                                    <p:anim calcmode="lin" valueType="num">
                                      <p:cBhvr>
                                        <p:cTn id="70"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71"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人口结构的描述模型</a:t>
            </a:r>
            <a:endParaRPr lang="zh-CN" altLang="en-US" dirty="0"/>
          </a:p>
        </p:txBody>
      </p:sp>
      <p:pic>
        <p:nvPicPr>
          <p:cNvPr id="4" name="内容占位符 3"/>
          <p:cNvPicPr>
            <a:picLocks noGrp="1"/>
          </p:cNvPicPr>
          <p:nvPr>
            <p:ph idx="1"/>
          </p:nvPr>
        </p:nvPicPr>
        <p:blipFill>
          <a:blip r:embed="rId2" cstate="print">
            <a:extLst>
              <a:ext uri="{28A0092B-C50C-407E-A947-70E740481C1C}">
                <a14:useLocalDpi xmlns:a14="http://schemas.microsoft.com/office/drawing/2010/main" val="0"/>
              </a:ext>
            </a:extLst>
          </a:blip>
          <a:stretch>
            <a:fillRect/>
          </a:stretch>
        </p:blipFill>
        <p:spPr>
          <a:xfrm>
            <a:off x="1900237" y="1862931"/>
            <a:ext cx="5343525" cy="4000500"/>
          </a:xfrm>
          <a:prstGeom prst="rect">
            <a:avLst/>
          </a:prstGeom>
        </p:spPr>
      </p:pic>
    </p:spTree>
    <p:extLst>
      <p:ext uri="{BB962C8B-B14F-4D97-AF65-F5344CB8AC3E}">
        <p14:creationId xmlns:p14="http://schemas.microsoft.com/office/powerpoint/2010/main" val="41094822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人口结构的预测</a:t>
            </a:r>
            <a:endParaRPr lang="zh-CN" altLang="en-US" dirty="0"/>
          </a:p>
        </p:txBody>
      </p:sp>
      <p:sp>
        <p:nvSpPr>
          <p:cNvPr id="3" name="内容占位符 2"/>
          <p:cNvSpPr>
            <a:spLocks noGrp="1"/>
          </p:cNvSpPr>
          <p:nvPr>
            <p:ph idx="1"/>
          </p:nvPr>
        </p:nvSpPr>
        <p:spPr/>
        <p:txBody>
          <a:bodyPr/>
          <a:lstStyle/>
          <a:p>
            <a:endParaRPr lang="zh-CN" altLang="en-US" dirty="0"/>
          </a:p>
        </p:txBody>
      </p:sp>
      <p:pic>
        <p:nvPicPr>
          <p:cNvPr id="4" name="Picture 2" descr="9"/>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7544" y="1196752"/>
            <a:ext cx="2592090" cy="1943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3" descr="1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a:xfrm>
            <a:off x="3298000" y="1141342"/>
            <a:ext cx="2786168" cy="2088398"/>
          </a:xfrm>
          <a:prstGeom prst="rect">
            <a:avLst/>
          </a:prstGeom>
          <a:noFill/>
          <a:ln/>
        </p:spPr>
      </p:pic>
      <p:pic>
        <p:nvPicPr>
          <p:cNvPr id="6" name="Picture 4" descr="1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a:xfrm>
            <a:off x="6156176" y="1124744"/>
            <a:ext cx="2832324" cy="2121744"/>
          </a:xfrm>
          <a:prstGeom prst="rect">
            <a:avLst/>
          </a:prstGeom>
          <a:noFill/>
          <a:ln/>
        </p:spPr>
      </p:pic>
      <p:pic>
        <p:nvPicPr>
          <p:cNvPr id="7" name="Picture 5" descr="1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a:xfrm>
            <a:off x="1619722" y="3896708"/>
            <a:ext cx="2736254" cy="2049778"/>
          </a:xfrm>
          <a:prstGeom prst="rect">
            <a:avLst/>
          </a:prstGeom>
          <a:noFill/>
          <a:ln/>
        </p:spPr>
      </p:pic>
      <p:pic>
        <p:nvPicPr>
          <p:cNvPr id="8" name="Picture 2" descr="1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932040" y="3933056"/>
            <a:ext cx="2685488" cy="20126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31239596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1000"/>
                                        <p:tgtEl>
                                          <p:spTgt spid="5"/>
                                        </p:tgtEl>
                                      </p:cBhvr>
                                    </p:animEffect>
                                    <p:anim calcmode="lin" valueType="num">
                                      <p:cBhvr>
                                        <p:cTn id="21" dur="1000" fill="hold"/>
                                        <p:tgtEl>
                                          <p:spTgt spid="5"/>
                                        </p:tgtEl>
                                        <p:attrNameLst>
                                          <p:attrName>ppt_x</p:attrName>
                                        </p:attrNameLst>
                                      </p:cBhvr>
                                      <p:tavLst>
                                        <p:tav tm="0">
                                          <p:val>
                                            <p:strVal val="#ppt_x"/>
                                          </p:val>
                                        </p:tav>
                                        <p:tav tm="100000">
                                          <p:val>
                                            <p:strVal val="#ppt_x"/>
                                          </p:val>
                                        </p:tav>
                                      </p:tavLst>
                                    </p:anim>
                                    <p:anim calcmode="lin" valueType="num">
                                      <p:cBhvr>
                                        <p:cTn id="2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1000"/>
                                        <p:tgtEl>
                                          <p:spTgt spid="6"/>
                                        </p:tgtEl>
                                      </p:cBhvr>
                                    </p:animEffect>
                                    <p:anim calcmode="lin" valueType="num">
                                      <p:cBhvr>
                                        <p:cTn id="28" dur="1000" fill="hold"/>
                                        <p:tgtEl>
                                          <p:spTgt spid="6"/>
                                        </p:tgtEl>
                                        <p:attrNameLst>
                                          <p:attrName>ppt_x</p:attrName>
                                        </p:attrNameLst>
                                      </p:cBhvr>
                                      <p:tavLst>
                                        <p:tav tm="0">
                                          <p:val>
                                            <p:strVal val="#ppt_x"/>
                                          </p:val>
                                        </p:tav>
                                        <p:tav tm="100000">
                                          <p:val>
                                            <p:strVal val="#ppt_x"/>
                                          </p:val>
                                        </p:tav>
                                      </p:tavLst>
                                    </p:anim>
                                    <p:anim calcmode="lin" valueType="num">
                                      <p:cBhvr>
                                        <p:cTn id="2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nodeType="clickEffect">
                                  <p:stCondLst>
                                    <p:cond delay="0"/>
                                  </p:stCondLst>
                                  <p:childTnLst>
                                    <p:set>
                                      <p:cBhvr>
                                        <p:cTn id="33" dur="1" fill="hold">
                                          <p:stCondLst>
                                            <p:cond delay="0"/>
                                          </p:stCondLst>
                                        </p:cTn>
                                        <p:tgtEl>
                                          <p:spTgt spid="7"/>
                                        </p:tgtEl>
                                        <p:attrNameLst>
                                          <p:attrName>style.visibility</p:attrName>
                                        </p:attrNameLst>
                                      </p:cBhvr>
                                      <p:to>
                                        <p:strVal val="visible"/>
                                      </p:to>
                                    </p:set>
                                    <p:anim calcmode="lin" valueType="num">
                                      <p:cBhvr additive="base">
                                        <p:cTn id="34" dur="500" fill="hold"/>
                                        <p:tgtEl>
                                          <p:spTgt spid="7"/>
                                        </p:tgtEl>
                                        <p:attrNameLst>
                                          <p:attrName>ppt_x</p:attrName>
                                        </p:attrNameLst>
                                      </p:cBhvr>
                                      <p:tavLst>
                                        <p:tav tm="0">
                                          <p:val>
                                            <p:strVal val="#ppt_x"/>
                                          </p:val>
                                        </p:tav>
                                        <p:tav tm="100000">
                                          <p:val>
                                            <p:strVal val="#ppt_x"/>
                                          </p:val>
                                        </p:tav>
                                      </p:tavLst>
                                    </p:anim>
                                    <p:anim calcmode="lin" valueType="num">
                                      <p:cBhvr additive="base">
                                        <p:cTn id="35"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nodeType="click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fade">
                                      <p:cBhvr>
                                        <p:cTn id="40" dur="1000"/>
                                        <p:tgtEl>
                                          <p:spTgt spid="8"/>
                                        </p:tgtEl>
                                      </p:cBhvr>
                                    </p:animEffect>
                                    <p:anim calcmode="lin" valueType="num">
                                      <p:cBhvr>
                                        <p:cTn id="41" dur="1000" fill="hold"/>
                                        <p:tgtEl>
                                          <p:spTgt spid="8"/>
                                        </p:tgtEl>
                                        <p:attrNameLst>
                                          <p:attrName>ppt_x</p:attrName>
                                        </p:attrNameLst>
                                      </p:cBhvr>
                                      <p:tavLst>
                                        <p:tav tm="0">
                                          <p:val>
                                            <p:strVal val="#ppt_x"/>
                                          </p:val>
                                        </p:tav>
                                        <p:tav tm="100000">
                                          <p:val>
                                            <p:strVal val="#ppt_x"/>
                                          </p:val>
                                        </p:tav>
                                      </p:tavLst>
                                    </p:anim>
                                    <p:anim calcmode="lin" valueType="num">
                                      <p:cBhvr>
                                        <p:cTn id="42"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与深圳‘十二五’的检验</a:t>
            </a:r>
            <a:endParaRPr lang="zh-CN" altLang="en-US" dirty="0"/>
          </a:p>
        </p:txBody>
      </p:sp>
      <p:sp>
        <p:nvSpPr>
          <p:cNvPr id="3" name="内容占位符 2"/>
          <p:cNvSpPr>
            <a:spLocks noGrp="1"/>
          </p:cNvSpPr>
          <p:nvPr>
            <p:ph idx="1"/>
          </p:nvPr>
        </p:nvSpPr>
        <p:spPr/>
        <p:txBody>
          <a:bodyPr/>
          <a:lstStyle/>
          <a:p>
            <a:r>
              <a:rPr lang="zh-CN" altLang="zh-CN" sz="1800" dirty="0"/>
              <a:t>而我们从</a:t>
            </a:r>
            <a:r>
              <a:rPr lang="en-US" altLang="zh-CN" sz="1800" dirty="0"/>
              <a:t>Leslie</a:t>
            </a:r>
            <a:r>
              <a:rPr lang="zh-CN" altLang="zh-CN" sz="1800" dirty="0"/>
              <a:t>中得到的</a:t>
            </a:r>
            <a:r>
              <a:rPr lang="en-US" altLang="zh-CN" sz="1800" dirty="0"/>
              <a:t>2015</a:t>
            </a:r>
            <a:r>
              <a:rPr lang="zh-CN" altLang="zh-CN" sz="1800" dirty="0"/>
              <a:t>年的常住人口为</a:t>
            </a:r>
            <a:r>
              <a:rPr lang="en-US" altLang="zh-CN" sz="1800" dirty="0"/>
              <a:t>1200.66</a:t>
            </a:r>
            <a:r>
              <a:rPr lang="zh-CN" altLang="zh-CN" sz="1800" dirty="0"/>
              <a:t>万人，</a:t>
            </a:r>
            <a:r>
              <a:rPr lang="en-US" altLang="zh-CN" sz="1800" dirty="0"/>
              <a:t>2020</a:t>
            </a:r>
            <a:r>
              <a:rPr lang="zh-CN" altLang="zh-CN" sz="1800" dirty="0"/>
              <a:t>年的常住人口为</a:t>
            </a:r>
            <a:r>
              <a:rPr lang="en-US" altLang="zh-CN" sz="1800" dirty="0"/>
              <a:t>1434.16</a:t>
            </a:r>
            <a:r>
              <a:rPr lang="zh-CN" altLang="zh-CN" sz="1800" dirty="0"/>
              <a:t>万人，这与前面预测得到的</a:t>
            </a:r>
            <a:r>
              <a:rPr lang="en-US" altLang="zh-CN" sz="1800" dirty="0"/>
              <a:t>2015</a:t>
            </a:r>
            <a:r>
              <a:rPr lang="zh-CN" altLang="zh-CN" sz="1800" dirty="0"/>
              <a:t>年常住人口为</a:t>
            </a:r>
            <a:r>
              <a:rPr lang="en-US" altLang="zh-CN" sz="1800" dirty="0"/>
              <a:t>1237.46</a:t>
            </a:r>
            <a:r>
              <a:rPr lang="zh-CN" altLang="zh-CN" sz="1800" dirty="0"/>
              <a:t>万人，</a:t>
            </a:r>
            <a:r>
              <a:rPr lang="en-US" altLang="zh-CN" sz="1800" dirty="0"/>
              <a:t>2020</a:t>
            </a:r>
            <a:r>
              <a:rPr lang="zh-CN" altLang="zh-CN" sz="1800" dirty="0"/>
              <a:t>年的常住人口为</a:t>
            </a:r>
            <a:r>
              <a:rPr lang="en-US" altLang="zh-CN" sz="1800" dirty="0"/>
              <a:t>1412.45</a:t>
            </a:r>
            <a:r>
              <a:rPr lang="zh-CN" altLang="zh-CN" sz="1800" dirty="0" smtClean="0"/>
              <a:t>万人</a:t>
            </a:r>
            <a:r>
              <a:rPr lang="zh-CN" altLang="en-US" sz="1800" dirty="0" smtClean="0"/>
              <a:t>接近</a:t>
            </a:r>
            <a:r>
              <a:rPr lang="zh-CN" altLang="zh-CN" sz="1800" dirty="0" smtClean="0"/>
              <a:t>，</a:t>
            </a:r>
            <a:r>
              <a:rPr lang="zh-CN" altLang="zh-CN" sz="1800" dirty="0"/>
              <a:t>用两种方法计算得到的结果相差不超过</a:t>
            </a:r>
            <a:r>
              <a:rPr lang="en-US" altLang="zh-CN" sz="1800" dirty="0"/>
              <a:t>30</a:t>
            </a:r>
            <a:r>
              <a:rPr lang="zh-CN" altLang="zh-CN" sz="1800" dirty="0"/>
              <a:t>万人，也在误差的估计范围内，故这两种方法的使用更加相得益彰</a:t>
            </a:r>
            <a:r>
              <a:rPr lang="zh-CN" altLang="zh-CN" sz="1800" dirty="0" smtClean="0"/>
              <a:t>。</a:t>
            </a:r>
            <a:endParaRPr lang="en-US" altLang="zh-CN" sz="1800" dirty="0" smtClean="0"/>
          </a:p>
          <a:p>
            <a:r>
              <a:rPr lang="zh-CN" altLang="en-US" sz="1800" dirty="0"/>
              <a:t>人口规模预期目标。到</a:t>
            </a:r>
            <a:r>
              <a:rPr lang="en-US" altLang="zh-CN" sz="1800" dirty="0"/>
              <a:t>2015</a:t>
            </a:r>
            <a:r>
              <a:rPr lang="zh-CN" altLang="en-US" sz="1800" dirty="0"/>
              <a:t>年，深圳实际管理和服务人口指导性目标为</a:t>
            </a:r>
            <a:r>
              <a:rPr lang="en-US" altLang="zh-CN" sz="1800" dirty="0"/>
              <a:t>1300</a:t>
            </a:r>
            <a:r>
              <a:rPr lang="zh-CN" altLang="en-US" sz="1800" dirty="0"/>
              <a:t>万人，年末常住人口为</a:t>
            </a:r>
            <a:r>
              <a:rPr lang="en-US" altLang="zh-CN" sz="1800" dirty="0"/>
              <a:t>1100</a:t>
            </a:r>
            <a:r>
              <a:rPr lang="zh-CN" altLang="en-US" sz="1800" dirty="0"/>
              <a:t>万人，在册户籍人口争取达到</a:t>
            </a:r>
            <a:r>
              <a:rPr lang="en-US" altLang="zh-CN" sz="1800" dirty="0"/>
              <a:t>400</a:t>
            </a:r>
            <a:r>
              <a:rPr lang="zh-CN" altLang="en-US" sz="1800" dirty="0"/>
              <a:t>万人。</a:t>
            </a:r>
          </a:p>
          <a:p>
            <a:r>
              <a:rPr lang="zh-CN" altLang="en-US" sz="1800" dirty="0" smtClean="0"/>
              <a:t>我们通过第一与第二部分的求解，</a:t>
            </a:r>
            <a:r>
              <a:rPr lang="en-US" altLang="zh-CN" sz="1800" dirty="0" smtClean="0"/>
              <a:t>2015</a:t>
            </a:r>
            <a:r>
              <a:rPr lang="zh-CN" altLang="en-US" sz="1800" dirty="0" smtClean="0"/>
              <a:t>年户籍人口</a:t>
            </a:r>
            <a:r>
              <a:rPr lang="en-US" altLang="zh-CN" sz="1800" dirty="0" smtClean="0"/>
              <a:t>374.76</a:t>
            </a:r>
            <a:r>
              <a:rPr lang="zh-CN" altLang="en-US" sz="1800" dirty="0" smtClean="0"/>
              <a:t>万人，非户籍人口</a:t>
            </a:r>
            <a:r>
              <a:rPr lang="en-US" altLang="zh-CN" sz="1800" dirty="0" smtClean="0"/>
              <a:t>862.7</a:t>
            </a:r>
            <a:r>
              <a:rPr lang="zh-CN" altLang="en-US" sz="1800" dirty="0" smtClean="0"/>
              <a:t>万人，年末常住人口</a:t>
            </a:r>
            <a:r>
              <a:rPr lang="en-US" altLang="zh-CN" sz="1800" dirty="0" smtClean="0"/>
              <a:t>1237.46</a:t>
            </a:r>
            <a:r>
              <a:rPr lang="zh-CN" altLang="en-US" sz="1800" dirty="0" smtClean="0"/>
              <a:t>万人，比较切合实际的符合</a:t>
            </a:r>
            <a:r>
              <a:rPr lang="zh-CN" altLang="en-US" sz="1800" dirty="0"/>
              <a:t>深圳</a:t>
            </a:r>
            <a:r>
              <a:rPr lang="zh-CN" altLang="en-US" sz="1800" dirty="0" smtClean="0"/>
              <a:t>‘十二五’的要求。</a:t>
            </a:r>
            <a:endParaRPr lang="zh-CN" altLang="zh-CN" sz="1800" dirty="0"/>
          </a:p>
          <a:p>
            <a:r>
              <a:rPr lang="zh-CN" altLang="en-US" sz="1800" dirty="0"/>
              <a:t>人口素质预期目标。到</a:t>
            </a:r>
            <a:r>
              <a:rPr lang="en-US" altLang="zh-CN" sz="1800" dirty="0"/>
              <a:t>2015</a:t>
            </a:r>
            <a:r>
              <a:rPr lang="zh-CN" altLang="en-US" sz="1800" dirty="0"/>
              <a:t>年，实际管理和服务人口中大专及以上学历人口总量达到</a:t>
            </a:r>
            <a:r>
              <a:rPr lang="en-US" altLang="zh-CN" sz="1800" dirty="0"/>
              <a:t>220</a:t>
            </a:r>
            <a:r>
              <a:rPr lang="zh-CN" altLang="en-US" sz="1800" dirty="0"/>
              <a:t>万人，占实际管理和服务人口比重提高至</a:t>
            </a:r>
            <a:r>
              <a:rPr lang="en-US" altLang="zh-CN" sz="1800" dirty="0"/>
              <a:t>20%</a:t>
            </a:r>
            <a:r>
              <a:rPr lang="zh-CN" altLang="en-US" sz="1800" dirty="0"/>
              <a:t>，户籍人口中大专学历以上人口比重争取提高到</a:t>
            </a:r>
            <a:r>
              <a:rPr lang="en-US" altLang="zh-CN" sz="1800" dirty="0"/>
              <a:t>45%</a:t>
            </a:r>
            <a:r>
              <a:rPr lang="zh-CN" altLang="en-US" sz="1800" dirty="0"/>
              <a:t>。</a:t>
            </a:r>
          </a:p>
          <a:p>
            <a:r>
              <a:rPr lang="zh-CN" altLang="en-US" sz="1800" dirty="0" smtClean="0"/>
              <a:t>在</a:t>
            </a:r>
            <a:r>
              <a:rPr lang="en-US" altLang="zh-CN" sz="1800" dirty="0" smtClean="0"/>
              <a:t>Leslie</a:t>
            </a:r>
            <a:r>
              <a:rPr lang="zh-CN" altLang="en-US" sz="1800" dirty="0"/>
              <a:t>模型也得到了</a:t>
            </a:r>
            <a:r>
              <a:rPr lang="zh-CN" altLang="en-US" sz="1800" dirty="0" smtClean="0"/>
              <a:t>体现（对</a:t>
            </a:r>
            <a:r>
              <a:rPr lang="en-US" altLang="zh-CN" sz="1800" dirty="0" smtClean="0"/>
              <a:t>15-25</a:t>
            </a:r>
            <a:r>
              <a:rPr lang="zh-CN" altLang="en-US" sz="1800" dirty="0" smtClean="0"/>
              <a:t>岁青年人的处理）</a:t>
            </a:r>
            <a:endParaRPr lang="zh-CN" altLang="en-US" sz="1800" dirty="0"/>
          </a:p>
        </p:txBody>
      </p:sp>
    </p:spTree>
    <p:extLst>
      <p:ext uri="{BB962C8B-B14F-4D97-AF65-F5344CB8AC3E}">
        <p14:creationId xmlns:p14="http://schemas.microsoft.com/office/powerpoint/2010/main" val="39043990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Effect transition="in" filter="fade">
                                      <p:cBhvr>
                                        <p:cTn id="20" dur="1000"/>
                                        <p:tgtEl>
                                          <p:spTgt spid="3">
                                            <p:txEl>
                                              <p:pRg st="1" end="1"/>
                                            </p:txEl>
                                          </p:spTgt>
                                        </p:tgtEl>
                                      </p:cBhvr>
                                    </p:animEffect>
                                    <p:anim calcmode="lin" valueType="num">
                                      <p:cBhvr>
                                        <p:cTn id="21"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2"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Effect transition="in" filter="fade">
                                      <p:cBhvr>
                                        <p:cTn id="27" dur="1000"/>
                                        <p:tgtEl>
                                          <p:spTgt spid="3">
                                            <p:txEl>
                                              <p:pRg st="2" end="2"/>
                                            </p:txEl>
                                          </p:spTgt>
                                        </p:tgtEl>
                                      </p:cBhvr>
                                    </p:animEffect>
                                    <p:anim calcmode="lin" valueType="num">
                                      <p:cBhvr>
                                        <p:cTn id="2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3">
                                            <p:txEl>
                                              <p:pRg st="3" end="3"/>
                                            </p:txEl>
                                          </p:spTgt>
                                        </p:tgtEl>
                                        <p:attrNameLst>
                                          <p:attrName>style.visibility</p:attrName>
                                        </p:attrNameLst>
                                      </p:cBhvr>
                                      <p:to>
                                        <p:strVal val="visible"/>
                                      </p:to>
                                    </p:set>
                                    <p:animEffect transition="in" filter="fade">
                                      <p:cBhvr>
                                        <p:cTn id="34" dur="1000"/>
                                        <p:tgtEl>
                                          <p:spTgt spid="3">
                                            <p:txEl>
                                              <p:pRg st="3" end="3"/>
                                            </p:txEl>
                                          </p:spTgt>
                                        </p:tgtEl>
                                      </p:cBhvr>
                                    </p:animEffect>
                                    <p:anim calcmode="lin" valueType="num">
                                      <p:cBhvr>
                                        <p:cTn id="3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6"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3">
                                            <p:txEl>
                                              <p:pRg st="4" end="4"/>
                                            </p:txEl>
                                          </p:spTgt>
                                        </p:tgtEl>
                                        <p:attrNameLst>
                                          <p:attrName>style.visibility</p:attrName>
                                        </p:attrNameLst>
                                      </p:cBhvr>
                                      <p:to>
                                        <p:strVal val="visible"/>
                                      </p:to>
                                    </p:set>
                                    <p:animEffect transition="in" filter="fade">
                                      <p:cBhvr>
                                        <p:cTn id="41" dur="1000"/>
                                        <p:tgtEl>
                                          <p:spTgt spid="3">
                                            <p:txEl>
                                              <p:pRg st="4" end="4"/>
                                            </p:txEl>
                                          </p:spTgt>
                                        </p:tgtEl>
                                      </p:cBhvr>
                                    </p:animEffect>
                                    <p:anim calcmode="lin" valueType="num">
                                      <p:cBhvr>
                                        <p:cTn id="4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4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r>
              <a:rPr lang="zh-CN" altLang="en-US" dirty="0"/>
              <a:t>第四部分：预测未来十年深圳市各区病床位</a:t>
            </a:r>
          </a:p>
        </p:txBody>
      </p:sp>
      <p:pic>
        <p:nvPicPr>
          <p:cNvPr id="22531" name="Picture 3" descr="14"/>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a:xfrm>
            <a:off x="3475037" y="1628800"/>
            <a:ext cx="5668963" cy="4248150"/>
          </a:xfrm>
          <a:noFill/>
          <a:ln/>
        </p:spPr>
      </p:pic>
      <p:sp>
        <p:nvSpPr>
          <p:cNvPr id="22532" name="Text Box 4"/>
          <p:cNvSpPr txBox="1">
            <a:spLocks noChangeArrowheads="1"/>
          </p:cNvSpPr>
          <p:nvPr/>
        </p:nvSpPr>
        <p:spPr bwMode="auto">
          <a:xfrm>
            <a:off x="252413" y="2422525"/>
            <a:ext cx="3240087" cy="1754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dirty="0" smtClean="0"/>
              <a:t>        根据</a:t>
            </a:r>
            <a:r>
              <a:rPr lang="zh-CN" altLang="en-US" dirty="0"/>
              <a:t>1979-2010年深圳市每千人口病床、卫生人员发展情况的数据，绘制出医护人员结构的图像</a:t>
            </a:r>
          </a:p>
          <a:p>
            <a:r>
              <a:rPr lang="zh-CN" altLang="en-US" dirty="0" smtClean="0"/>
              <a:t>        在</a:t>
            </a:r>
            <a:r>
              <a:rPr lang="zh-CN" altLang="en-US" dirty="0"/>
              <a:t>考虑病床位是可忽略医护人员结构的影响</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530"/>
                                        </p:tgtEl>
                                        <p:attrNameLst>
                                          <p:attrName>style.visibility</p:attrName>
                                        </p:attrNameLst>
                                      </p:cBhvr>
                                      <p:to>
                                        <p:strVal val="visible"/>
                                      </p:to>
                                    </p:set>
                                    <p:anim calcmode="lin" valueType="num">
                                      <p:cBhvr additive="base">
                                        <p:cTn id="7" dur="500" fill="hold"/>
                                        <p:tgtEl>
                                          <p:spTgt spid="22530"/>
                                        </p:tgtEl>
                                        <p:attrNameLst>
                                          <p:attrName>ppt_x</p:attrName>
                                        </p:attrNameLst>
                                      </p:cBhvr>
                                      <p:tavLst>
                                        <p:tav tm="0">
                                          <p:val>
                                            <p:strVal val="#ppt_x"/>
                                          </p:val>
                                        </p:tav>
                                        <p:tav tm="100000">
                                          <p:val>
                                            <p:strVal val="#ppt_x"/>
                                          </p:val>
                                        </p:tav>
                                      </p:tavLst>
                                    </p:anim>
                                    <p:anim calcmode="lin" valueType="num">
                                      <p:cBhvr additive="base">
                                        <p:cTn id="8" dur="500" fill="hold"/>
                                        <p:tgtEl>
                                          <p:spTgt spid="2253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22532"/>
                                        </p:tgtEl>
                                        <p:attrNameLst>
                                          <p:attrName>style.visibility</p:attrName>
                                        </p:attrNameLst>
                                      </p:cBhvr>
                                      <p:to>
                                        <p:strVal val="visible"/>
                                      </p:to>
                                    </p:set>
                                    <p:animEffect transition="in" filter="fade">
                                      <p:cBhvr>
                                        <p:cTn id="13" dur="1000"/>
                                        <p:tgtEl>
                                          <p:spTgt spid="22532"/>
                                        </p:tgtEl>
                                      </p:cBhvr>
                                    </p:animEffect>
                                    <p:anim calcmode="lin" valueType="num">
                                      <p:cBhvr>
                                        <p:cTn id="14" dur="1000" fill="hold"/>
                                        <p:tgtEl>
                                          <p:spTgt spid="22532"/>
                                        </p:tgtEl>
                                        <p:attrNameLst>
                                          <p:attrName>ppt_x</p:attrName>
                                        </p:attrNameLst>
                                      </p:cBhvr>
                                      <p:tavLst>
                                        <p:tav tm="0">
                                          <p:val>
                                            <p:strVal val="#ppt_x"/>
                                          </p:val>
                                        </p:tav>
                                        <p:tav tm="100000">
                                          <p:val>
                                            <p:strVal val="#ppt_x"/>
                                          </p:val>
                                        </p:tav>
                                      </p:tavLst>
                                    </p:anim>
                                    <p:anim calcmode="lin" valueType="num">
                                      <p:cBhvr>
                                        <p:cTn id="15" dur="1000" fill="hold"/>
                                        <p:tgtEl>
                                          <p:spTgt spid="22532"/>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22531"/>
                                        </p:tgtEl>
                                        <p:attrNameLst>
                                          <p:attrName>style.visibility</p:attrName>
                                        </p:attrNameLst>
                                      </p:cBhvr>
                                      <p:to>
                                        <p:strVal val="visible"/>
                                      </p:to>
                                    </p:set>
                                    <p:animEffect transition="in" filter="fade">
                                      <p:cBhvr>
                                        <p:cTn id="20" dur="1000"/>
                                        <p:tgtEl>
                                          <p:spTgt spid="22531"/>
                                        </p:tgtEl>
                                      </p:cBhvr>
                                    </p:animEffect>
                                    <p:anim calcmode="lin" valueType="num">
                                      <p:cBhvr>
                                        <p:cTn id="21" dur="1000" fill="hold"/>
                                        <p:tgtEl>
                                          <p:spTgt spid="22531"/>
                                        </p:tgtEl>
                                        <p:attrNameLst>
                                          <p:attrName>ppt_x</p:attrName>
                                        </p:attrNameLst>
                                      </p:cBhvr>
                                      <p:tavLst>
                                        <p:tav tm="0">
                                          <p:val>
                                            <p:strVal val="#ppt_x"/>
                                          </p:val>
                                        </p:tav>
                                        <p:tav tm="100000">
                                          <p:val>
                                            <p:strVal val="#ppt_x"/>
                                          </p:val>
                                        </p:tav>
                                      </p:tavLst>
                                    </p:anim>
                                    <p:anim calcmode="lin" valueType="num">
                                      <p:cBhvr>
                                        <p:cTn id="22" dur="1000" fill="hold"/>
                                        <p:tgtEl>
                                          <p:spTgt spid="225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p:bldP spid="2253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468313" y="908050"/>
            <a:ext cx="8229600" cy="1143000"/>
          </a:xfrm>
        </p:spPr>
        <p:txBody>
          <a:bodyPr/>
          <a:lstStyle/>
          <a:p>
            <a:r>
              <a:rPr lang="zh-CN" altLang="en-US" dirty="0"/>
              <a:t>报告提要：</a:t>
            </a:r>
          </a:p>
        </p:txBody>
      </p:sp>
      <p:sp>
        <p:nvSpPr>
          <p:cNvPr id="5123" name="Rectangle 3"/>
          <p:cNvSpPr>
            <a:spLocks noGrp="1" noChangeArrowheads="1"/>
          </p:cNvSpPr>
          <p:nvPr>
            <p:ph type="body" idx="1"/>
          </p:nvPr>
        </p:nvSpPr>
        <p:spPr>
          <a:xfrm>
            <a:off x="468313" y="1844675"/>
            <a:ext cx="8229600" cy="4525963"/>
          </a:xfrm>
        </p:spPr>
        <p:txBody>
          <a:bodyPr/>
          <a:lstStyle/>
          <a:p>
            <a:r>
              <a:rPr lang="zh-CN" altLang="en-US" sz="2800" dirty="0"/>
              <a:t>第一部分：灰色预测预测深圳2011--2020年户籍人口变化</a:t>
            </a:r>
            <a:r>
              <a:rPr lang="zh-CN" altLang="en-US" sz="2800" dirty="0" smtClean="0"/>
              <a:t>情况以及多元回归分析</a:t>
            </a:r>
            <a:endParaRPr lang="zh-CN" altLang="en-US" sz="2800" dirty="0"/>
          </a:p>
          <a:p>
            <a:r>
              <a:rPr lang="zh-CN" altLang="en-US" sz="2800" dirty="0"/>
              <a:t>第二部分：logistic模型解释非户籍人口变化并预测之后变化情况</a:t>
            </a:r>
          </a:p>
          <a:p>
            <a:r>
              <a:rPr lang="zh-CN" altLang="en-US" sz="2800" dirty="0"/>
              <a:t>第三部分：leslie模型预测人口结构</a:t>
            </a:r>
          </a:p>
          <a:p>
            <a:r>
              <a:rPr lang="zh-CN" altLang="en-US" sz="2800" dirty="0"/>
              <a:t>第四部分：预测未来十年深圳市各区病床位</a:t>
            </a:r>
          </a:p>
          <a:p>
            <a:r>
              <a:rPr lang="zh-CN" altLang="en-US" sz="2800" dirty="0"/>
              <a:t>第五部分：病床位的</a:t>
            </a:r>
            <a:r>
              <a:rPr lang="zh-CN" altLang="en-US" sz="2800" dirty="0" smtClean="0"/>
              <a:t>需求预测</a:t>
            </a:r>
            <a:endParaRPr lang="en-US" altLang="zh-CN" sz="2800" dirty="0" smtClean="0"/>
          </a:p>
          <a:p>
            <a:r>
              <a:rPr lang="zh-CN" altLang="en-US" sz="2800" dirty="0" smtClean="0"/>
              <a:t>第六部分：模型的推广与不足</a:t>
            </a:r>
            <a:endParaRPr lang="zh-CN" altLang="en-US" sz="2800" dirty="0"/>
          </a:p>
          <a:p>
            <a:endParaRPr lang="zh-CN" altLang="en-US" dirty="0"/>
          </a:p>
          <a:p>
            <a:endParaRPr lang="zh-CN" altLang="en-US" dirty="0"/>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122"/>
                                        </p:tgtEl>
                                        <p:attrNameLst>
                                          <p:attrName>style.visibility</p:attrName>
                                        </p:attrNameLst>
                                      </p:cBhvr>
                                      <p:to>
                                        <p:strVal val="visible"/>
                                      </p:to>
                                    </p:set>
                                    <p:anim calcmode="lin" valueType="num">
                                      <p:cBhvr additive="base">
                                        <p:cTn id="7" dur="500" fill="hold"/>
                                        <p:tgtEl>
                                          <p:spTgt spid="5122"/>
                                        </p:tgtEl>
                                        <p:attrNameLst>
                                          <p:attrName>ppt_x</p:attrName>
                                        </p:attrNameLst>
                                      </p:cBhvr>
                                      <p:tavLst>
                                        <p:tav tm="0">
                                          <p:val>
                                            <p:strVal val="#ppt_x"/>
                                          </p:val>
                                        </p:tav>
                                        <p:tav tm="100000">
                                          <p:val>
                                            <p:strVal val="#ppt_x"/>
                                          </p:val>
                                        </p:tav>
                                      </p:tavLst>
                                    </p:anim>
                                    <p:anim calcmode="lin" valueType="num">
                                      <p:cBhvr additive="base">
                                        <p:cTn id="8" dur="500" fill="hold"/>
                                        <p:tgtEl>
                                          <p:spTgt spid="512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5123">
                                            <p:txEl>
                                              <p:pRg st="0" end="0"/>
                                            </p:txEl>
                                          </p:spTgt>
                                        </p:tgtEl>
                                        <p:attrNameLst>
                                          <p:attrName>style.visibility</p:attrName>
                                        </p:attrNameLst>
                                      </p:cBhvr>
                                      <p:to>
                                        <p:strVal val="visible"/>
                                      </p:to>
                                    </p:set>
                                    <p:animEffect transition="in" filter="fade">
                                      <p:cBhvr>
                                        <p:cTn id="13" dur="1000"/>
                                        <p:tgtEl>
                                          <p:spTgt spid="5123">
                                            <p:txEl>
                                              <p:pRg st="0" end="0"/>
                                            </p:txEl>
                                          </p:spTgt>
                                        </p:tgtEl>
                                      </p:cBhvr>
                                    </p:animEffect>
                                    <p:anim calcmode="lin" valueType="num">
                                      <p:cBhvr>
                                        <p:cTn id="14" dur="1000" fill="hold"/>
                                        <p:tgtEl>
                                          <p:spTgt spid="512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512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5123">
                                            <p:txEl>
                                              <p:pRg st="1" end="1"/>
                                            </p:txEl>
                                          </p:spTgt>
                                        </p:tgtEl>
                                        <p:attrNameLst>
                                          <p:attrName>style.visibility</p:attrName>
                                        </p:attrNameLst>
                                      </p:cBhvr>
                                      <p:to>
                                        <p:strVal val="visible"/>
                                      </p:to>
                                    </p:set>
                                    <p:animEffect transition="in" filter="fade">
                                      <p:cBhvr>
                                        <p:cTn id="20" dur="1000"/>
                                        <p:tgtEl>
                                          <p:spTgt spid="5123">
                                            <p:txEl>
                                              <p:pRg st="1" end="1"/>
                                            </p:txEl>
                                          </p:spTgt>
                                        </p:tgtEl>
                                      </p:cBhvr>
                                    </p:animEffect>
                                    <p:anim calcmode="lin" valueType="num">
                                      <p:cBhvr>
                                        <p:cTn id="21" dur="1000" fill="hold"/>
                                        <p:tgtEl>
                                          <p:spTgt spid="5123">
                                            <p:txEl>
                                              <p:pRg st="1" end="1"/>
                                            </p:txEl>
                                          </p:spTgt>
                                        </p:tgtEl>
                                        <p:attrNameLst>
                                          <p:attrName>ppt_x</p:attrName>
                                        </p:attrNameLst>
                                      </p:cBhvr>
                                      <p:tavLst>
                                        <p:tav tm="0">
                                          <p:val>
                                            <p:strVal val="#ppt_x"/>
                                          </p:val>
                                        </p:tav>
                                        <p:tav tm="100000">
                                          <p:val>
                                            <p:strVal val="#ppt_x"/>
                                          </p:val>
                                        </p:tav>
                                      </p:tavLst>
                                    </p:anim>
                                    <p:anim calcmode="lin" valueType="num">
                                      <p:cBhvr>
                                        <p:cTn id="22" dur="1000" fill="hold"/>
                                        <p:tgtEl>
                                          <p:spTgt spid="512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5123">
                                            <p:txEl>
                                              <p:pRg st="2" end="2"/>
                                            </p:txEl>
                                          </p:spTgt>
                                        </p:tgtEl>
                                        <p:attrNameLst>
                                          <p:attrName>style.visibility</p:attrName>
                                        </p:attrNameLst>
                                      </p:cBhvr>
                                      <p:to>
                                        <p:strVal val="visible"/>
                                      </p:to>
                                    </p:set>
                                    <p:animEffect transition="in" filter="fade">
                                      <p:cBhvr>
                                        <p:cTn id="27" dur="1000"/>
                                        <p:tgtEl>
                                          <p:spTgt spid="5123">
                                            <p:txEl>
                                              <p:pRg st="2" end="2"/>
                                            </p:txEl>
                                          </p:spTgt>
                                        </p:tgtEl>
                                      </p:cBhvr>
                                    </p:animEffect>
                                    <p:anim calcmode="lin" valueType="num">
                                      <p:cBhvr>
                                        <p:cTn id="28" dur="1000" fill="hold"/>
                                        <p:tgtEl>
                                          <p:spTgt spid="5123">
                                            <p:txEl>
                                              <p:pRg st="2" end="2"/>
                                            </p:txEl>
                                          </p:spTgt>
                                        </p:tgtEl>
                                        <p:attrNameLst>
                                          <p:attrName>ppt_x</p:attrName>
                                        </p:attrNameLst>
                                      </p:cBhvr>
                                      <p:tavLst>
                                        <p:tav tm="0">
                                          <p:val>
                                            <p:strVal val="#ppt_x"/>
                                          </p:val>
                                        </p:tav>
                                        <p:tav tm="100000">
                                          <p:val>
                                            <p:strVal val="#ppt_x"/>
                                          </p:val>
                                        </p:tav>
                                      </p:tavLst>
                                    </p:anim>
                                    <p:anim calcmode="lin" valueType="num">
                                      <p:cBhvr>
                                        <p:cTn id="29" dur="1000" fill="hold"/>
                                        <p:tgtEl>
                                          <p:spTgt spid="512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5123">
                                            <p:txEl>
                                              <p:pRg st="3" end="3"/>
                                            </p:txEl>
                                          </p:spTgt>
                                        </p:tgtEl>
                                        <p:attrNameLst>
                                          <p:attrName>style.visibility</p:attrName>
                                        </p:attrNameLst>
                                      </p:cBhvr>
                                      <p:to>
                                        <p:strVal val="visible"/>
                                      </p:to>
                                    </p:set>
                                    <p:animEffect transition="in" filter="fade">
                                      <p:cBhvr>
                                        <p:cTn id="34" dur="1000"/>
                                        <p:tgtEl>
                                          <p:spTgt spid="5123">
                                            <p:txEl>
                                              <p:pRg st="3" end="3"/>
                                            </p:txEl>
                                          </p:spTgt>
                                        </p:tgtEl>
                                      </p:cBhvr>
                                    </p:animEffect>
                                    <p:anim calcmode="lin" valueType="num">
                                      <p:cBhvr>
                                        <p:cTn id="35" dur="1000" fill="hold"/>
                                        <p:tgtEl>
                                          <p:spTgt spid="5123">
                                            <p:txEl>
                                              <p:pRg st="3" end="3"/>
                                            </p:txEl>
                                          </p:spTgt>
                                        </p:tgtEl>
                                        <p:attrNameLst>
                                          <p:attrName>ppt_x</p:attrName>
                                        </p:attrNameLst>
                                      </p:cBhvr>
                                      <p:tavLst>
                                        <p:tav tm="0">
                                          <p:val>
                                            <p:strVal val="#ppt_x"/>
                                          </p:val>
                                        </p:tav>
                                        <p:tav tm="100000">
                                          <p:val>
                                            <p:strVal val="#ppt_x"/>
                                          </p:val>
                                        </p:tav>
                                      </p:tavLst>
                                    </p:anim>
                                    <p:anim calcmode="lin" valueType="num">
                                      <p:cBhvr>
                                        <p:cTn id="36" dur="1000" fill="hold"/>
                                        <p:tgtEl>
                                          <p:spTgt spid="512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5123">
                                            <p:txEl>
                                              <p:pRg st="4" end="4"/>
                                            </p:txEl>
                                          </p:spTgt>
                                        </p:tgtEl>
                                        <p:attrNameLst>
                                          <p:attrName>style.visibility</p:attrName>
                                        </p:attrNameLst>
                                      </p:cBhvr>
                                      <p:to>
                                        <p:strVal val="visible"/>
                                      </p:to>
                                    </p:set>
                                    <p:animEffect transition="in" filter="fade">
                                      <p:cBhvr>
                                        <p:cTn id="41" dur="1000"/>
                                        <p:tgtEl>
                                          <p:spTgt spid="5123">
                                            <p:txEl>
                                              <p:pRg st="4" end="4"/>
                                            </p:txEl>
                                          </p:spTgt>
                                        </p:tgtEl>
                                      </p:cBhvr>
                                    </p:animEffect>
                                    <p:anim calcmode="lin" valueType="num">
                                      <p:cBhvr>
                                        <p:cTn id="42" dur="1000" fill="hold"/>
                                        <p:tgtEl>
                                          <p:spTgt spid="5123">
                                            <p:txEl>
                                              <p:pRg st="4" end="4"/>
                                            </p:txEl>
                                          </p:spTgt>
                                        </p:tgtEl>
                                        <p:attrNameLst>
                                          <p:attrName>ppt_x</p:attrName>
                                        </p:attrNameLst>
                                      </p:cBhvr>
                                      <p:tavLst>
                                        <p:tav tm="0">
                                          <p:val>
                                            <p:strVal val="#ppt_x"/>
                                          </p:val>
                                        </p:tav>
                                        <p:tav tm="100000">
                                          <p:val>
                                            <p:strVal val="#ppt_x"/>
                                          </p:val>
                                        </p:tav>
                                      </p:tavLst>
                                    </p:anim>
                                    <p:anim calcmode="lin" valueType="num">
                                      <p:cBhvr>
                                        <p:cTn id="43" dur="1000" fill="hold"/>
                                        <p:tgtEl>
                                          <p:spTgt spid="512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grpId="0" nodeType="clickEffect">
                                  <p:stCondLst>
                                    <p:cond delay="0"/>
                                  </p:stCondLst>
                                  <p:childTnLst>
                                    <p:set>
                                      <p:cBhvr>
                                        <p:cTn id="47" dur="1" fill="hold">
                                          <p:stCondLst>
                                            <p:cond delay="0"/>
                                          </p:stCondLst>
                                        </p:cTn>
                                        <p:tgtEl>
                                          <p:spTgt spid="5123">
                                            <p:txEl>
                                              <p:pRg st="5" end="5"/>
                                            </p:txEl>
                                          </p:spTgt>
                                        </p:tgtEl>
                                        <p:attrNameLst>
                                          <p:attrName>style.visibility</p:attrName>
                                        </p:attrNameLst>
                                      </p:cBhvr>
                                      <p:to>
                                        <p:strVal val="visible"/>
                                      </p:to>
                                    </p:set>
                                    <p:animEffect transition="in" filter="fade">
                                      <p:cBhvr>
                                        <p:cTn id="48" dur="1000"/>
                                        <p:tgtEl>
                                          <p:spTgt spid="5123">
                                            <p:txEl>
                                              <p:pRg st="5" end="5"/>
                                            </p:txEl>
                                          </p:spTgt>
                                        </p:tgtEl>
                                      </p:cBhvr>
                                    </p:animEffect>
                                    <p:anim calcmode="lin" valueType="num">
                                      <p:cBhvr>
                                        <p:cTn id="49" dur="1000" fill="hold"/>
                                        <p:tgtEl>
                                          <p:spTgt spid="5123">
                                            <p:txEl>
                                              <p:pRg st="5" end="5"/>
                                            </p:txEl>
                                          </p:spTgt>
                                        </p:tgtEl>
                                        <p:attrNameLst>
                                          <p:attrName>ppt_x</p:attrName>
                                        </p:attrNameLst>
                                      </p:cBhvr>
                                      <p:tavLst>
                                        <p:tav tm="0">
                                          <p:val>
                                            <p:strVal val="#ppt_x"/>
                                          </p:val>
                                        </p:tav>
                                        <p:tav tm="100000">
                                          <p:val>
                                            <p:strVal val="#ppt_x"/>
                                          </p:val>
                                        </p:tav>
                                      </p:tavLst>
                                    </p:anim>
                                    <p:anim calcmode="lin" valueType="num">
                                      <p:cBhvr>
                                        <p:cTn id="50" dur="1000" fill="hold"/>
                                        <p:tgtEl>
                                          <p:spTgt spid="512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p:bldP spid="5123" grpId="0"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求解步骤</a:t>
            </a:r>
            <a:endParaRPr lang="zh-CN" altLang="en-US" dirty="0"/>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lstStyle/>
              <a:p>
                <a:r>
                  <a:rPr lang="zh-CN" altLang="zh-CN" sz="1800" dirty="0"/>
                  <a:t>其次，根据已知</a:t>
                </a:r>
                <a:r>
                  <a:rPr lang="en-US" altLang="zh-CN" sz="1800" dirty="0"/>
                  <a:t>2000</a:t>
                </a:r>
                <a:r>
                  <a:rPr lang="zh-CN" altLang="zh-CN" sz="1800" dirty="0"/>
                  <a:t>年，</a:t>
                </a:r>
                <a:r>
                  <a:rPr lang="en-US" altLang="zh-CN" sz="1800" dirty="0"/>
                  <a:t>2005</a:t>
                </a:r>
                <a:r>
                  <a:rPr lang="zh-CN" altLang="zh-CN" sz="1800" dirty="0"/>
                  <a:t>年，</a:t>
                </a:r>
                <a:r>
                  <a:rPr lang="en-US" altLang="zh-CN" sz="1800" dirty="0"/>
                  <a:t>2010</a:t>
                </a:r>
                <a:r>
                  <a:rPr lang="zh-CN" altLang="zh-CN" sz="1800" dirty="0"/>
                  <a:t>年的人口结构数据，得到三个</a:t>
                </a:r>
                <a14:m>
                  <m:oMath xmlns:m="http://schemas.openxmlformats.org/officeDocument/2006/math">
                    <m:r>
                      <a:rPr lang="en-US" altLang="zh-CN" sz="1800" i="1">
                        <a:latin typeface="Cambria Math"/>
                      </a:rPr>
                      <m:t>𝛼</m:t>
                    </m:r>
                  </m:oMath>
                </a14:m>
                <a:r>
                  <a:rPr lang="zh-CN" altLang="zh-CN" sz="1800" dirty="0"/>
                  <a:t>行向量，</a:t>
                </a:r>
                <a14:m>
                  <m:oMath xmlns:m="http://schemas.openxmlformats.org/officeDocument/2006/math">
                    <m:r>
                      <a:rPr lang="en-US" altLang="zh-CN" sz="1800" i="1">
                        <a:latin typeface="Cambria Math"/>
                      </a:rPr>
                      <m:t>𝛼</m:t>
                    </m:r>
                  </m:oMath>
                </a14:m>
                <a:r>
                  <a:rPr lang="zh-CN" altLang="zh-CN" sz="1800" dirty="0"/>
                  <a:t>中第一列表示</a:t>
                </a:r>
                <a:r>
                  <a:rPr lang="en-US" altLang="zh-CN" sz="1800" dirty="0"/>
                  <a:t>0</a:t>
                </a:r>
                <a:r>
                  <a:rPr lang="zh-CN" altLang="zh-CN" sz="1800" dirty="0"/>
                  <a:t>—</a:t>
                </a:r>
                <a:r>
                  <a:rPr lang="en-US" altLang="zh-CN" sz="1800" dirty="0"/>
                  <a:t>19</a:t>
                </a:r>
                <a:r>
                  <a:rPr lang="zh-CN" altLang="zh-CN" sz="1800" dirty="0"/>
                  <a:t>岁占本年全年龄段的比例，第二列表示</a:t>
                </a:r>
                <a:r>
                  <a:rPr lang="en-US" altLang="zh-CN" sz="1800" dirty="0"/>
                  <a:t>20</a:t>
                </a:r>
                <a:r>
                  <a:rPr lang="zh-CN" altLang="zh-CN" sz="1800" dirty="0"/>
                  <a:t>—</a:t>
                </a:r>
                <a:r>
                  <a:rPr lang="en-US" altLang="zh-CN" sz="1800" dirty="0"/>
                  <a:t>39</a:t>
                </a:r>
                <a:r>
                  <a:rPr lang="zh-CN" altLang="zh-CN" sz="1800" dirty="0"/>
                  <a:t>岁占本年全年龄段的比例，第三列表示</a:t>
                </a:r>
                <a:r>
                  <a:rPr lang="en-US" altLang="zh-CN" sz="1800" dirty="0"/>
                  <a:t>40</a:t>
                </a:r>
                <a:r>
                  <a:rPr lang="zh-CN" altLang="zh-CN" sz="1800" dirty="0"/>
                  <a:t>—</a:t>
                </a:r>
                <a:r>
                  <a:rPr lang="en-US" altLang="zh-CN" sz="1800" dirty="0"/>
                  <a:t>59</a:t>
                </a:r>
                <a:r>
                  <a:rPr lang="zh-CN" altLang="zh-CN" sz="1800" dirty="0"/>
                  <a:t>岁占本年全年龄段的比例，第四列表示其余的年龄占本年全年龄段的比例。</a:t>
                </a:r>
              </a:p>
              <a:p>
                <a14:m>
                  <m:oMath xmlns:m="http://schemas.openxmlformats.org/officeDocument/2006/math">
                    <m:sSub>
                      <m:sSubPr>
                        <m:ctrlPr>
                          <a:rPr lang="zh-CN" altLang="zh-CN" sz="1800" i="1">
                            <a:latin typeface="Cambria Math"/>
                          </a:rPr>
                        </m:ctrlPr>
                      </m:sSubPr>
                      <m:e>
                        <m:r>
                          <a:rPr lang="en-US" altLang="zh-CN" sz="1800" i="1">
                            <a:latin typeface="Cambria Math"/>
                          </a:rPr>
                          <m:t>𝛼</m:t>
                        </m:r>
                      </m:e>
                      <m:sub>
                        <m:r>
                          <a:rPr lang="en-US" altLang="zh-CN" sz="1800" i="1">
                            <a:latin typeface="Cambria Math"/>
                          </a:rPr>
                          <m:t>2000</m:t>
                        </m:r>
                      </m:sub>
                    </m:sSub>
                    <m:r>
                      <a:rPr lang="en-US" altLang="zh-CN" sz="1800" i="1">
                        <a:latin typeface="Cambria Math"/>
                      </a:rPr>
                      <m:t>=</m:t>
                    </m:r>
                    <m:d>
                      <m:dPr>
                        <m:begChr m:val="["/>
                        <m:endChr m:val="]"/>
                        <m:ctrlPr>
                          <a:rPr lang="zh-CN" altLang="zh-CN" sz="1800" i="1">
                            <a:latin typeface="Cambria Math"/>
                          </a:rPr>
                        </m:ctrlPr>
                      </m:dPr>
                      <m:e>
                        <m:m>
                          <m:mPr>
                            <m:mcs>
                              <m:mc>
                                <m:mcPr>
                                  <m:count m:val="4"/>
                                  <m:mcJc m:val="center"/>
                                </m:mcPr>
                              </m:mc>
                            </m:mcs>
                            <m:ctrlPr>
                              <a:rPr lang="zh-CN" altLang="zh-CN" sz="1800" i="1">
                                <a:latin typeface="Cambria Math"/>
                              </a:rPr>
                            </m:ctrlPr>
                          </m:mPr>
                          <m:mr>
                            <m:e>
                              <m:r>
                                <a:rPr lang="en-US" altLang="zh-CN" sz="1800" i="1">
                                  <a:latin typeface="Cambria Math"/>
                                </a:rPr>
                                <m:t>0.2321</m:t>
                              </m:r>
                            </m:e>
                            <m:e>
                              <m:r>
                                <a:rPr lang="en-US" altLang="zh-CN" sz="1800" i="1">
                                  <a:latin typeface="Cambria Math"/>
                                </a:rPr>
                                <m:t>0.6638</m:t>
                              </m:r>
                            </m:e>
                            <m:e>
                              <m:r>
                                <a:rPr lang="en-US" altLang="zh-CN" sz="1800" i="1">
                                  <a:latin typeface="Cambria Math"/>
                                </a:rPr>
                                <m:t>0.0837</m:t>
                              </m:r>
                            </m:e>
                            <m:e>
                              <m:r>
                                <a:rPr lang="en-US" altLang="zh-CN" sz="1800" i="1">
                                  <a:latin typeface="Cambria Math"/>
                                </a:rPr>
                                <m:t>0.0204</m:t>
                              </m:r>
                            </m:e>
                          </m:mr>
                        </m:m>
                      </m:e>
                    </m:d>
                  </m:oMath>
                </a14:m>
                <a:endParaRPr lang="zh-CN" altLang="zh-CN" sz="1800" dirty="0"/>
              </a:p>
              <a:p>
                <a14:m>
                  <m:oMath xmlns:m="http://schemas.openxmlformats.org/officeDocument/2006/math">
                    <m:sSub>
                      <m:sSubPr>
                        <m:ctrlPr>
                          <a:rPr lang="zh-CN" altLang="zh-CN" sz="1800" i="1">
                            <a:latin typeface="Cambria Math"/>
                          </a:rPr>
                        </m:ctrlPr>
                      </m:sSubPr>
                      <m:e>
                        <m:r>
                          <a:rPr lang="en-US" altLang="zh-CN" sz="1800" i="1">
                            <a:latin typeface="Cambria Math"/>
                          </a:rPr>
                          <m:t>𝛼</m:t>
                        </m:r>
                      </m:e>
                      <m:sub>
                        <m:r>
                          <a:rPr lang="en-US" altLang="zh-CN" sz="1800" i="1">
                            <a:latin typeface="Cambria Math"/>
                          </a:rPr>
                          <m:t>2005</m:t>
                        </m:r>
                      </m:sub>
                    </m:sSub>
                    <m:r>
                      <a:rPr lang="en-US" altLang="zh-CN" sz="1800" i="1">
                        <a:latin typeface="Cambria Math"/>
                      </a:rPr>
                      <m:t>=</m:t>
                    </m:r>
                    <m:d>
                      <m:dPr>
                        <m:begChr m:val="["/>
                        <m:endChr m:val="]"/>
                        <m:ctrlPr>
                          <a:rPr lang="zh-CN" altLang="zh-CN" sz="1800" i="1">
                            <a:latin typeface="Cambria Math"/>
                          </a:rPr>
                        </m:ctrlPr>
                      </m:dPr>
                      <m:e>
                        <m:m>
                          <m:mPr>
                            <m:mcs>
                              <m:mc>
                                <m:mcPr>
                                  <m:count m:val="4"/>
                                  <m:mcJc m:val="center"/>
                                </m:mcPr>
                              </m:mc>
                            </m:mcs>
                            <m:ctrlPr>
                              <a:rPr lang="zh-CN" altLang="zh-CN" sz="1800" i="1">
                                <a:latin typeface="Cambria Math"/>
                              </a:rPr>
                            </m:ctrlPr>
                          </m:mPr>
                          <m:mr>
                            <m:e>
                              <m:r>
                                <a:rPr lang="en-US" altLang="zh-CN" sz="1800" i="1">
                                  <a:latin typeface="Cambria Math"/>
                                </a:rPr>
                                <m:t>0.2252</m:t>
                              </m:r>
                            </m:e>
                            <m:e>
                              <m:r>
                                <a:rPr lang="en-US" altLang="zh-CN" sz="1800" i="1">
                                  <a:latin typeface="Cambria Math"/>
                                </a:rPr>
                                <m:t>0.6346</m:t>
                              </m:r>
                            </m:e>
                            <m:e>
                              <m:r>
                                <a:rPr lang="en-US" altLang="zh-CN" sz="1800" i="1">
                                  <a:latin typeface="Cambria Math"/>
                                </a:rPr>
                                <m:t>0.1160</m:t>
                              </m:r>
                            </m:e>
                            <m:e>
                              <m:r>
                                <a:rPr lang="en-US" altLang="zh-CN" sz="1800" i="1">
                                  <a:latin typeface="Cambria Math"/>
                                </a:rPr>
                                <m:t>0.0241</m:t>
                              </m:r>
                            </m:e>
                          </m:mr>
                        </m:m>
                      </m:e>
                    </m:d>
                  </m:oMath>
                </a14:m>
                <a:endParaRPr lang="zh-CN" altLang="zh-CN" sz="1800" dirty="0"/>
              </a:p>
              <a:p>
                <a14:m>
                  <m:oMath xmlns:m="http://schemas.openxmlformats.org/officeDocument/2006/math">
                    <m:sSub>
                      <m:sSubPr>
                        <m:ctrlPr>
                          <a:rPr lang="zh-CN" altLang="zh-CN" sz="1800" i="1">
                            <a:latin typeface="Cambria Math"/>
                          </a:rPr>
                        </m:ctrlPr>
                      </m:sSubPr>
                      <m:e>
                        <m:r>
                          <a:rPr lang="en-US" altLang="zh-CN" sz="1800" i="1">
                            <a:latin typeface="Cambria Math"/>
                          </a:rPr>
                          <m:t>𝛼</m:t>
                        </m:r>
                      </m:e>
                      <m:sub>
                        <m:r>
                          <a:rPr lang="en-US" altLang="zh-CN" sz="1800" i="1">
                            <a:latin typeface="Cambria Math"/>
                          </a:rPr>
                          <m:t>2010</m:t>
                        </m:r>
                      </m:sub>
                    </m:sSub>
                    <m:r>
                      <a:rPr lang="en-US" altLang="zh-CN" sz="1800" i="1">
                        <a:latin typeface="Cambria Math"/>
                      </a:rPr>
                      <m:t>=</m:t>
                    </m:r>
                    <m:d>
                      <m:dPr>
                        <m:begChr m:val="["/>
                        <m:endChr m:val="]"/>
                        <m:ctrlPr>
                          <a:rPr lang="zh-CN" altLang="zh-CN" sz="1800" i="1">
                            <a:latin typeface="Cambria Math"/>
                          </a:rPr>
                        </m:ctrlPr>
                      </m:dPr>
                      <m:e>
                        <m:m>
                          <m:mPr>
                            <m:mcs>
                              <m:mc>
                                <m:mcPr>
                                  <m:count m:val="4"/>
                                  <m:mcJc m:val="center"/>
                                </m:mcPr>
                              </m:mc>
                            </m:mcs>
                            <m:ctrlPr>
                              <a:rPr lang="zh-CN" altLang="zh-CN" sz="1800" i="1">
                                <a:latin typeface="Cambria Math"/>
                              </a:rPr>
                            </m:ctrlPr>
                          </m:mPr>
                          <m:mr>
                            <m:e>
                              <m:r>
                                <a:rPr lang="en-US" altLang="zh-CN" sz="1800" i="1">
                                  <a:latin typeface="Cambria Math"/>
                                </a:rPr>
                                <m:t>01734</m:t>
                              </m:r>
                            </m:e>
                            <m:e>
                              <m:r>
                                <a:rPr lang="en-US" altLang="zh-CN" sz="1800" i="1">
                                  <a:latin typeface="Cambria Math"/>
                                </a:rPr>
                                <m:t>0.6102</m:t>
                              </m:r>
                            </m:e>
                            <m:e>
                              <m:r>
                                <a:rPr lang="en-US" altLang="zh-CN" sz="1800" i="1">
                                  <a:latin typeface="Cambria Math"/>
                                </a:rPr>
                                <m:t>0.1871</m:t>
                              </m:r>
                            </m:e>
                            <m:e>
                              <m:r>
                                <a:rPr lang="en-US" altLang="zh-CN" sz="1800" i="1">
                                  <a:latin typeface="Cambria Math"/>
                                </a:rPr>
                                <m:t>0.0293</m:t>
                              </m:r>
                            </m:e>
                          </m:mr>
                        </m:m>
                      </m:e>
                    </m:d>
                  </m:oMath>
                </a14:m>
                <a:endParaRPr lang="zh-CN" altLang="zh-CN" sz="1800" dirty="0"/>
              </a:p>
              <a:p>
                <a:r>
                  <a:rPr lang="zh-CN" altLang="zh-CN" sz="1800" dirty="0"/>
                  <a:t>接下来，用</a:t>
                </a:r>
                <a:r>
                  <a:rPr lang="en-US" altLang="zh-CN" sz="1800" dirty="0"/>
                  <a:t>Leslie</a:t>
                </a:r>
                <a:r>
                  <a:rPr lang="zh-CN" altLang="zh-CN" sz="1800" dirty="0"/>
                  <a:t>得到的</a:t>
                </a:r>
                <a:r>
                  <a:rPr lang="en-US" altLang="zh-CN" sz="1800" dirty="0"/>
                  <a:t>2015</a:t>
                </a:r>
                <a:r>
                  <a:rPr lang="zh-CN" altLang="zh-CN" sz="1800" dirty="0"/>
                  <a:t>年与</a:t>
                </a:r>
                <a:r>
                  <a:rPr lang="en-US" altLang="zh-CN" sz="1800" dirty="0"/>
                  <a:t>2020</a:t>
                </a:r>
                <a:r>
                  <a:rPr lang="zh-CN" altLang="zh-CN" sz="1800" dirty="0"/>
                  <a:t>年的数据，再做处理，得到两个</a:t>
                </a:r>
                <a14:m>
                  <m:oMath xmlns:m="http://schemas.openxmlformats.org/officeDocument/2006/math">
                    <m:r>
                      <a:rPr lang="en-US" altLang="zh-CN" sz="1800" i="1">
                        <a:latin typeface="Cambria Math"/>
                      </a:rPr>
                      <m:t>𝛼</m:t>
                    </m:r>
                  </m:oMath>
                </a14:m>
                <a:r>
                  <a:rPr lang="zh-CN" altLang="zh-CN" sz="1800" dirty="0"/>
                  <a:t>行向量，如下所示。</a:t>
                </a:r>
              </a:p>
              <a:p>
                <a14:m>
                  <m:oMath xmlns:m="http://schemas.openxmlformats.org/officeDocument/2006/math">
                    <m:sSub>
                      <m:sSubPr>
                        <m:ctrlPr>
                          <a:rPr lang="zh-CN" altLang="zh-CN" sz="1800" i="1">
                            <a:latin typeface="Cambria Math"/>
                          </a:rPr>
                        </m:ctrlPr>
                      </m:sSubPr>
                      <m:e>
                        <m:r>
                          <a:rPr lang="en-US" altLang="zh-CN" sz="1800" i="1">
                            <a:latin typeface="Cambria Math"/>
                          </a:rPr>
                          <m:t>𝛼</m:t>
                        </m:r>
                      </m:e>
                      <m:sub>
                        <m:r>
                          <a:rPr lang="en-US" altLang="zh-CN" sz="1800" i="1">
                            <a:latin typeface="Cambria Math"/>
                          </a:rPr>
                          <m:t>2015</m:t>
                        </m:r>
                      </m:sub>
                    </m:sSub>
                    <m:r>
                      <a:rPr lang="en-US" altLang="zh-CN" sz="1800" i="1">
                        <a:latin typeface="Cambria Math"/>
                      </a:rPr>
                      <m:t>=</m:t>
                    </m:r>
                    <m:d>
                      <m:dPr>
                        <m:begChr m:val="["/>
                        <m:endChr m:val="]"/>
                        <m:ctrlPr>
                          <a:rPr lang="zh-CN" altLang="zh-CN" sz="1800" i="1">
                            <a:latin typeface="Cambria Math"/>
                          </a:rPr>
                        </m:ctrlPr>
                      </m:dPr>
                      <m:e>
                        <m:m>
                          <m:mPr>
                            <m:mcs>
                              <m:mc>
                                <m:mcPr>
                                  <m:count m:val="4"/>
                                  <m:mcJc m:val="center"/>
                                </m:mcPr>
                              </m:mc>
                            </m:mcs>
                            <m:ctrlPr>
                              <a:rPr lang="zh-CN" altLang="zh-CN" sz="1800" i="1">
                                <a:latin typeface="Cambria Math"/>
                              </a:rPr>
                            </m:ctrlPr>
                          </m:mPr>
                          <m:mr>
                            <m:e>
                              <m:r>
                                <a:rPr lang="en-US" altLang="zh-CN" sz="1800" i="1">
                                  <a:latin typeface="Cambria Math"/>
                                </a:rPr>
                                <m:t>0.2168</m:t>
                              </m:r>
                            </m:e>
                            <m:e>
                              <m:r>
                                <a:rPr lang="en-US" altLang="zh-CN" sz="1800" i="1">
                                  <a:latin typeface="Cambria Math"/>
                                </a:rPr>
                                <m:t>0.4899</m:t>
                              </m:r>
                            </m:e>
                            <m:e>
                              <m:r>
                                <a:rPr lang="en-US" altLang="zh-CN" sz="1800" i="1">
                                  <a:latin typeface="Cambria Math"/>
                                </a:rPr>
                                <m:t>0.2518</m:t>
                              </m:r>
                            </m:e>
                            <m:e>
                              <m:r>
                                <a:rPr lang="en-US" altLang="zh-CN" sz="1800" i="1">
                                  <a:latin typeface="Cambria Math"/>
                                </a:rPr>
                                <m:t>0.0415</m:t>
                              </m:r>
                            </m:e>
                          </m:mr>
                        </m:m>
                      </m:e>
                    </m:d>
                  </m:oMath>
                </a14:m>
                <a:endParaRPr lang="zh-CN" altLang="zh-CN" sz="1800" dirty="0"/>
              </a:p>
              <a:p>
                <a14:m>
                  <m:oMath xmlns:m="http://schemas.openxmlformats.org/officeDocument/2006/math">
                    <m:sSub>
                      <m:sSubPr>
                        <m:ctrlPr>
                          <a:rPr lang="zh-CN" altLang="zh-CN" sz="1800" i="1">
                            <a:latin typeface="Cambria Math"/>
                          </a:rPr>
                        </m:ctrlPr>
                      </m:sSubPr>
                      <m:e>
                        <m:r>
                          <a:rPr lang="en-US" altLang="zh-CN" sz="1800" i="1">
                            <a:latin typeface="Cambria Math"/>
                          </a:rPr>
                          <m:t>𝛼</m:t>
                        </m:r>
                      </m:e>
                      <m:sub>
                        <m:r>
                          <a:rPr lang="en-US" altLang="zh-CN" sz="1800" i="1">
                            <a:latin typeface="Cambria Math"/>
                          </a:rPr>
                          <m:t>2020</m:t>
                        </m:r>
                      </m:sub>
                    </m:sSub>
                    <m:r>
                      <a:rPr lang="en-US" altLang="zh-CN" sz="1800" i="1">
                        <a:latin typeface="Cambria Math"/>
                      </a:rPr>
                      <m:t>=</m:t>
                    </m:r>
                    <m:d>
                      <m:dPr>
                        <m:begChr m:val="["/>
                        <m:endChr m:val="]"/>
                        <m:ctrlPr>
                          <a:rPr lang="zh-CN" altLang="zh-CN" sz="1800" i="1">
                            <a:latin typeface="Cambria Math"/>
                          </a:rPr>
                        </m:ctrlPr>
                      </m:dPr>
                      <m:e>
                        <m:m>
                          <m:mPr>
                            <m:mcs>
                              <m:mc>
                                <m:mcPr>
                                  <m:count m:val="4"/>
                                  <m:mcJc m:val="center"/>
                                </m:mcPr>
                              </m:mc>
                            </m:mcs>
                            <m:ctrlPr>
                              <a:rPr lang="zh-CN" altLang="zh-CN" sz="1800" i="1">
                                <a:latin typeface="Cambria Math"/>
                              </a:rPr>
                            </m:ctrlPr>
                          </m:mPr>
                          <m:mr>
                            <m:e>
                              <m:r>
                                <a:rPr lang="en-US" altLang="zh-CN" sz="1800" i="1">
                                  <a:latin typeface="Cambria Math"/>
                                </a:rPr>
                                <m:t>0.2199</m:t>
                              </m:r>
                            </m:e>
                            <m:e>
                              <m:r>
                                <a:rPr lang="en-US" altLang="zh-CN" sz="1800" i="1">
                                  <a:latin typeface="Cambria Math"/>
                                </a:rPr>
                                <m:t>0.4163</m:t>
                              </m:r>
                            </m:e>
                            <m:e>
                              <m:r>
                                <a:rPr lang="en-US" altLang="zh-CN" sz="1800" i="1">
                                  <a:latin typeface="Cambria Math"/>
                                </a:rPr>
                                <m:t>0.3069</m:t>
                              </m:r>
                            </m:e>
                            <m:e>
                              <m:r>
                                <a:rPr lang="en-US" altLang="zh-CN" sz="1800" i="1">
                                  <a:latin typeface="Cambria Math"/>
                                </a:rPr>
                                <m:t>0.0569</m:t>
                              </m:r>
                            </m:e>
                          </m:mr>
                        </m:m>
                      </m:e>
                    </m:d>
                  </m:oMath>
                </a14:m>
                <a:endParaRPr lang="en-US" altLang="zh-CN" sz="1800" dirty="0" smtClean="0"/>
              </a:p>
              <a:p>
                <a:r>
                  <a:rPr lang="zh-CN" altLang="zh-CN" sz="1800" dirty="0"/>
                  <a:t>至此，再用之前我们所做的假设</a:t>
                </a:r>
                <a14:m>
                  <m:oMath xmlns:m="http://schemas.openxmlformats.org/officeDocument/2006/math">
                    <m:sSub>
                      <m:sSubPr>
                        <m:ctrlPr>
                          <a:rPr lang="zh-CN" altLang="zh-CN" sz="1800" i="1">
                            <a:latin typeface="Cambria Math"/>
                          </a:rPr>
                        </m:ctrlPr>
                      </m:sSubPr>
                      <m:e>
                        <m:r>
                          <a:rPr lang="en-US" altLang="zh-CN" sz="1800" i="1">
                            <a:latin typeface="Cambria Math"/>
                          </a:rPr>
                          <m:t>𝛼</m:t>
                        </m:r>
                      </m:e>
                      <m:sub>
                        <m:r>
                          <a:rPr lang="en-US" altLang="zh-CN" sz="1800" i="1">
                            <a:latin typeface="Cambria Math"/>
                          </a:rPr>
                          <m:t>2000</m:t>
                        </m:r>
                      </m:sub>
                    </m:sSub>
                    <m:r>
                      <a:rPr lang="zh-CN" altLang="zh-CN" sz="1800">
                        <a:latin typeface="Cambria Math"/>
                      </a:rPr>
                      <m:t>，</m:t>
                    </m:r>
                    <m:sSub>
                      <m:sSubPr>
                        <m:ctrlPr>
                          <a:rPr lang="zh-CN" altLang="zh-CN" sz="1800" i="1">
                            <a:latin typeface="Cambria Math"/>
                          </a:rPr>
                        </m:ctrlPr>
                      </m:sSubPr>
                      <m:e>
                        <m:r>
                          <a:rPr lang="en-US" altLang="zh-CN" sz="1800" i="1">
                            <a:latin typeface="Cambria Math"/>
                          </a:rPr>
                          <m:t>𝛼</m:t>
                        </m:r>
                      </m:e>
                      <m:sub>
                        <m:r>
                          <a:rPr lang="en-US" altLang="zh-CN" sz="1800" i="1">
                            <a:latin typeface="Cambria Math"/>
                          </a:rPr>
                          <m:t>2005</m:t>
                        </m:r>
                      </m:sub>
                    </m:sSub>
                    <m:r>
                      <a:rPr lang="zh-CN" altLang="zh-CN" sz="1800">
                        <a:latin typeface="Cambria Math"/>
                      </a:rPr>
                      <m:t>，</m:t>
                    </m:r>
                    <m:sSub>
                      <m:sSubPr>
                        <m:ctrlPr>
                          <a:rPr lang="zh-CN" altLang="zh-CN" sz="1800" i="1">
                            <a:latin typeface="Cambria Math"/>
                          </a:rPr>
                        </m:ctrlPr>
                      </m:sSubPr>
                      <m:e>
                        <m:r>
                          <a:rPr lang="en-US" altLang="zh-CN" sz="1800" i="1">
                            <a:latin typeface="Cambria Math"/>
                          </a:rPr>
                          <m:t>𝛼</m:t>
                        </m:r>
                      </m:e>
                      <m:sub>
                        <m:r>
                          <a:rPr lang="en-US" altLang="zh-CN" sz="1800" i="1">
                            <a:latin typeface="Cambria Math"/>
                          </a:rPr>
                          <m:t>2010</m:t>
                        </m:r>
                      </m:sub>
                    </m:sSub>
                    <m:r>
                      <a:rPr lang="zh-CN" altLang="zh-CN" sz="1800">
                        <a:latin typeface="Cambria Math"/>
                      </a:rPr>
                      <m:t>，</m:t>
                    </m:r>
                    <m:sSub>
                      <m:sSubPr>
                        <m:ctrlPr>
                          <a:rPr lang="zh-CN" altLang="zh-CN" sz="1800" i="1">
                            <a:latin typeface="Cambria Math"/>
                          </a:rPr>
                        </m:ctrlPr>
                      </m:sSubPr>
                      <m:e>
                        <m:r>
                          <a:rPr lang="en-US" altLang="zh-CN" sz="1800" i="1">
                            <a:latin typeface="Cambria Math"/>
                          </a:rPr>
                          <m:t>𝛼</m:t>
                        </m:r>
                      </m:e>
                      <m:sub>
                        <m:r>
                          <a:rPr lang="en-US" altLang="zh-CN" sz="1800" i="1">
                            <a:latin typeface="Cambria Math"/>
                          </a:rPr>
                          <m:t>2015</m:t>
                        </m:r>
                      </m:sub>
                    </m:sSub>
                    <m:r>
                      <a:rPr lang="zh-CN" altLang="zh-CN" sz="1800">
                        <a:latin typeface="Cambria Math"/>
                      </a:rPr>
                      <m:t>，</m:t>
                    </m:r>
                    <m:sSub>
                      <m:sSubPr>
                        <m:ctrlPr>
                          <a:rPr lang="zh-CN" altLang="zh-CN" sz="1800" i="1">
                            <a:latin typeface="Cambria Math"/>
                          </a:rPr>
                        </m:ctrlPr>
                      </m:sSubPr>
                      <m:e>
                        <m:r>
                          <a:rPr lang="en-US" altLang="zh-CN" sz="1800" i="1">
                            <a:latin typeface="Cambria Math"/>
                          </a:rPr>
                          <m:t>𝛼</m:t>
                        </m:r>
                      </m:e>
                      <m:sub>
                        <m:r>
                          <a:rPr lang="en-US" altLang="zh-CN" sz="1800" i="1">
                            <a:latin typeface="Cambria Math"/>
                          </a:rPr>
                          <m:t>2020</m:t>
                        </m:r>
                      </m:sub>
                    </m:sSub>
                  </m:oMath>
                </a14:m>
                <a:r>
                  <a:rPr lang="zh-CN" altLang="zh-CN" sz="1800" dirty="0"/>
                  <a:t>的变化呈线性变化，故</a:t>
                </a:r>
                <a:r>
                  <a:rPr lang="zh-CN" altLang="zh-CN" sz="1800" dirty="0" smtClean="0"/>
                  <a:t>可以</a:t>
                </a:r>
                <a:r>
                  <a:rPr lang="zh-CN" altLang="en-US" sz="1800" dirty="0" smtClean="0"/>
                  <a:t>进行插值</a:t>
                </a:r>
                <a:r>
                  <a:rPr lang="zh-CN" altLang="zh-CN" sz="1800" dirty="0" smtClean="0"/>
                  <a:t>得到</a:t>
                </a:r>
                <a:r>
                  <a:rPr lang="zh-CN" altLang="zh-CN" sz="1800" dirty="0"/>
                  <a:t>一个较大的</a:t>
                </a:r>
                <a14:m>
                  <m:oMath xmlns:m="http://schemas.openxmlformats.org/officeDocument/2006/math">
                    <m:r>
                      <a:rPr lang="en-US" altLang="zh-CN" sz="1800" i="1">
                        <a:latin typeface="Cambria Math"/>
                      </a:rPr>
                      <m:t>𝛼</m:t>
                    </m:r>
                  </m:oMath>
                </a14:m>
                <a:r>
                  <a:rPr lang="zh-CN" altLang="zh-CN" sz="1800" dirty="0"/>
                  <a:t>矩阵。</a:t>
                </a:r>
              </a:p>
              <a:p>
                <a:endParaRPr lang="zh-CN" altLang="en-US"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rotWithShape="1">
                <a:blip r:embed="rId2" cstate="print"/>
                <a:stretch>
                  <a:fillRect l="-444" t="-943" r="-593"/>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2298033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Effect transition="in" filter="fade">
                                      <p:cBhvr>
                                        <p:cTn id="20" dur="1000"/>
                                        <p:tgtEl>
                                          <p:spTgt spid="3">
                                            <p:txEl>
                                              <p:pRg st="1" end="1"/>
                                            </p:txEl>
                                          </p:spTgt>
                                        </p:tgtEl>
                                      </p:cBhvr>
                                    </p:animEffect>
                                    <p:anim calcmode="lin" valueType="num">
                                      <p:cBhvr>
                                        <p:cTn id="21"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2"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Effect transition="in" filter="fade">
                                      <p:cBhvr>
                                        <p:cTn id="27" dur="1000"/>
                                        <p:tgtEl>
                                          <p:spTgt spid="3">
                                            <p:txEl>
                                              <p:pRg st="2" end="2"/>
                                            </p:txEl>
                                          </p:spTgt>
                                        </p:tgtEl>
                                      </p:cBhvr>
                                    </p:animEffect>
                                    <p:anim calcmode="lin" valueType="num">
                                      <p:cBhvr>
                                        <p:cTn id="2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3">
                                            <p:txEl>
                                              <p:pRg st="3" end="3"/>
                                            </p:txEl>
                                          </p:spTgt>
                                        </p:tgtEl>
                                        <p:attrNameLst>
                                          <p:attrName>style.visibility</p:attrName>
                                        </p:attrNameLst>
                                      </p:cBhvr>
                                      <p:to>
                                        <p:strVal val="visible"/>
                                      </p:to>
                                    </p:set>
                                    <p:animEffect transition="in" filter="fade">
                                      <p:cBhvr>
                                        <p:cTn id="34" dur="1000"/>
                                        <p:tgtEl>
                                          <p:spTgt spid="3">
                                            <p:txEl>
                                              <p:pRg st="3" end="3"/>
                                            </p:txEl>
                                          </p:spTgt>
                                        </p:tgtEl>
                                      </p:cBhvr>
                                    </p:animEffect>
                                    <p:anim calcmode="lin" valueType="num">
                                      <p:cBhvr>
                                        <p:cTn id="3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6"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3">
                                            <p:txEl>
                                              <p:pRg st="4" end="4"/>
                                            </p:txEl>
                                          </p:spTgt>
                                        </p:tgtEl>
                                        <p:attrNameLst>
                                          <p:attrName>style.visibility</p:attrName>
                                        </p:attrNameLst>
                                      </p:cBhvr>
                                      <p:to>
                                        <p:strVal val="visible"/>
                                      </p:to>
                                    </p:set>
                                    <p:animEffect transition="in" filter="fade">
                                      <p:cBhvr>
                                        <p:cTn id="41" dur="1000"/>
                                        <p:tgtEl>
                                          <p:spTgt spid="3">
                                            <p:txEl>
                                              <p:pRg st="4" end="4"/>
                                            </p:txEl>
                                          </p:spTgt>
                                        </p:tgtEl>
                                      </p:cBhvr>
                                    </p:animEffect>
                                    <p:anim calcmode="lin" valueType="num">
                                      <p:cBhvr>
                                        <p:cTn id="4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4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grpId="0" nodeType="clickEffect">
                                  <p:stCondLst>
                                    <p:cond delay="0"/>
                                  </p:stCondLst>
                                  <p:childTnLst>
                                    <p:set>
                                      <p:cBhvr>
                                        <p:cTn id="47" dur="1" fill="hold">
                                          <p:stCondLst>
                                            <p:cond delay="0"/>
                                          </p:stCondLst>
                                        </p:cTn>
                                        <p:tgtEl>
                                          <p:spTgt spid="3">
                                            <p:txEl>
                                              <p:pRg st="5" end="5"/>
                                            </p:txEl>
                                          </p:spTgt>
                                        </p:tgtEl>
                                        <p:attrNameLst>
                                          <p:attrName>style.visibility</p:attrName>
                                        </p:attrNameLst>
                                      </p:cBhvr>
                                      <p:to>
                                        <p:strVal val="visible"/>
                                      </p:to>
                                    </p:set>
                                    <p:animEffect transition="in" filter="fade">
                                      <p:cBhvr>
                                        <p:cTn id="48" dur="1000"/>
                                        <p:tgtEl>
                                          <p:spTgt spid="3">
                                            <p:txEl>
                                              <p:pRg st="5" end="5"/>
                                            </p:txEl>
                                          </p:spTgt>
                                        </p:tgtEl>
                                      </p:cBhvr>
                                    </p:animEffect>
                                    <p:anim calcmode="lin" valueType="num">
                                      <p:cBhvr>
                                        <p:cTn id="49"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50"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42" presetClass="entr" presetSubtype="0" fill="hold" grpId="0" nodeType="clickEffect">
                                  <p:stCondLst>
                                    <p:cond delay="0"/>
                                  </p:stCondLst>
                                  <p:childTnLst>
                                    <p:set>
                                      <p:cBhvr>
                                        <p:cTn id="54" dur="1" fill="hold">
                                          <p:stCondLst>
                                            <p:cond delay="0"/>
                                          </p:stCondLst>
                                        </p:cTn>
                                        <p:tgtEl>
                                          <p:spTgt spid="3">
                                            <p:txEl>
                                              <p:pRg st="6" end="6"/>
                                            </p:txEl>
                                          </p:spTgt>
                                        </p:tgtEl>
                                        <p:attrNameLst>
                                          <p:attrName>style.visibility</p:attrName>
                                        </p:attrNameLst>
                                      </p:cBhvr>
                                      <p:to>
                                        <p:strVal val="visible"/>
                                      </p:to>
                                    </p:set>
                                    <p:animEffect transition="in" filter="fade">
                                      <p:cBhvr>
                                        <p:cTn id="55" dur="1000"/>
                                        <p:tgtEl>
                                          <p:spTgt spid="3">
                                            <p:txEl>
                                              <p:pRg st="6" end="6"/>
                                            </p:txEl>
                                          </p:spTgt>
                                        </p:tgtEl>
                                      </p:cBhvr>
                                    </p:animEffect>
                                    <p:anim calcmode="lin" valueType="num">
                                      <p:cBhvr>
                                        <p:cTn id="56"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7"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42" presetClass="entr" presetSubtype="0" fill="hold" grpId="0" nodeType="clickEffect">
                                  <p:stCondLst>
                                    <p:cond delay="0"/>
                                  </p:stCondLst>
                                  <p:childTnLst>
                                    <p:set>
                                      <p:cBhvr>
                                        <p:cTn id="61" dur="1" fill="hold">
                                          <p:stCondLst>
                                            <p:cond delay="0"/>
                                          </p:stCondLst>
                                        </p:cTn>
                                        <p:tgtEl>
                                          <p:spTgt spid="3">
                                            <p:txEl>
                                              <p:pRg st="7" end="7"/>
                                            </p:txEl>
                                          </p:spTgt>
                                        </p:tgtEl>
                                        <p:attrNameLst>
                                          <p:attrName>style.visibility</p:attrName>
                                        </p:attrNameLst>
                                      </p:cBhvr>
                                      <p:to>
                                        <p:strVal val="visible"/>
                                      </p:to>
                                    </p:set>
                                    <p:animEffect transition="in" filter="fade">
                                      <p:cBhvr>
                                        <p:cTn id="62" dur="1000"/>
                                        <p:tgtEl>
                                          <p:spTgt spid="3">
                                            <p:txEl>
                                              <p:pRg st="7" end="7"/>
                                            </p:txEl>
                                          </p:spTgt>
                                        </p:tgtEl>
                                      </p:cBhvr>
                                    </p:animEffect>
                                    <p:anim calcmode="lin" valueType="num">
                                      <p:cBhvr>
                                        <p:cTn id="63"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64"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变量的假设</a:t>
            </a:r>
            <a:endParaRPr lang="zh-CN" altLang="en-US" dirty="0"/>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lstStyle/>
              <a:p>
                <a14:m>
                  <m:oMath xmlns:m="http://schemas.openxmlformats.org/officeDocument/2006/math">
                    <m:sSub>
                      <m:sSubPr>
                        <m:ctrlPr>
                          <a:rPr lang="zh-CN" altLang="zh-CN" sz="1800" i="1" smtClean="0">
                            <a:latin typeface="Cambria Math"/>
                          </a:rPr>
                        </m:ctrlPr>
                      </m:sSubPr>
                      <m:e>
                        <m:r>
                          <a:rPr lang="en-US" altLang="zh-CN" sz="1800" i="1">
                            <a:latin typeface="Cambria Math"/>
                          </a:rPr>
                          <m:t>𝑘</m:t>
                        </m:r>
                      </m:e>
                      <m:sub>
                        <m:r>
                          <a:rPr lang="en-US" altLang="zh-CN" sz="1800" i="1">
                            <a:latin typeface="Cambria Math"/>
                          </a:rPr>
                          <m:t>𝑖</m:t>
                        </m:r>
                        <m:r>
                          <a:rPr lang="en-US" altLang="zh-CN" sz="1800" i="1">
                            <a:latin typeface="Cambria Math"/>
                          </a:rPr>
                          <m:t>,1</m:t>
                        </m:r>
                      </m:sub>
                    </m:sSub>
                    <m:r>
                      <a:rPr lang="en-US" altLang="zh-CN" sz="1800" i="1">
                        <a:latin typeface="Cambria Math"/>
                      </a:rPr>
                      <m:t> </m:t>
                    </m:r>
                    <m:r>
                      <a:rPr lang="zh-CN" altLang="zh-CN" sz="1800">
                        <a:latin typeface="Cambria Math"/>
                      </a:rPr>
                      <m:t>深圳市第</m:t>
                    </m:r>
                    <m:r>
                      <m:rPr>
                        <m:sty m:val="p"/>
                      </m:rPr>
                      <a:rPr lang="en-US" altLang="zh-CN" sz="1800">
                        <a:latin typeface="Cambria Math"/>
                      </a:rPr>
                      <m:t>i</m:t>
                    </m:r>
                    <m:r>
                      <a:rPr lang="zh-CN" altLang="zh-CN" sz="1800">
                        <a:latin typeface="Cambria Math"/>
                      </a:rPr>
                      <m:t>年龄段全年龄病的住院病床数</m:t>
                    </m:r>
                    <m:r>
                      <a:rPr lang="en-US" altLang="zh-CN" sz="1800">
                        <a:latin typeface="Cambria Math"/>
                      </a:rPr>
                      <m:t>  </m:t>
                    </m:r>
                    <m:r>
                      <a:rPr lang="zh-CN" altLang="zh-CN" sz="1800">
                        <a:latin typeface="Cambria Math"/>
                      </a:rPr>
                      <m:t>（单位：张</m:t>
                    </m:r>
                    <m:r>
                      <a:rPr lang="en-US" altLang="zh-CN" sz="1800">
                        <a:latin typeface="Cambria Math"/>
                      </a:rPr>
                      <m:t>\</m:t>
                    </m:r>
                    <m:r>
                      <a:rPr lang="zh-CN" altLang="zh-CN" sz="1800">
                        <a:latin typeface="Cambria Math"/>
                      </a:rPr>
                      <m:t>万人</m:t>
                    </m:r>
                    <m:r>
                      <a:rPr lang="en-US" altLang="zh-CN" sz="1800">
                        <a:latin typeface="Cambria Math"/>
                      </a:rPr>
                      <m:t>∙</m:t>
                    </m:r>
                    <m:r>
                      <a:rPr lang="zh-CN" altLang="zh-CN" sz="1800">
                        <a:latin typeface="Cambria Math"/>
                      </a:rPr>
                      <m:t>年）</m:t>
                    </m:r>
                  </m:oMath>
                </a14:m>
                <a:endParaRPr lang="zh-CN" altLang="zh-CN" sz="1800" dirty="0"/>
              </a:p>
              <a:p>
                <a14:m>
                  <m:oMath xmlns:m="http://schemas.openxmlformats.org/officeDocument/2006/math">
                    <m:sSub>
                      <m:sSubPr>
                        <m:ctrlPr>
                          <a:rPr lang="zh-CN" altLang="zh-CN" sz="1800" i="1">
                            <a:latin typeface="Cambria Math"/>
                          </a:rPr>
                        </m:ctrlPr>
                      </m:sSubPr>
                      <m:e>
                        <m:r>
                          <a:rPr lang="en-US" altLang="zh-CN" sz="1800" i="1">
                            <a:latin typeface="Cambria Math"/>
                          </a:rPr>
                          <m:t>𝑘</m:t>
                        </m:r>
                      </m:e>
                      <m:sub>
                        <m:r>
                          <a:rPr lang="en-US" altLang="zh-CN" sz="1800" i="1">
                            <a:latin typeface="Cambria Math"/>
                          </a:rPr>
                          <m:t>𝑖</m:t>
                        </m:r>
                        <m:r>
                          <a:rPr lang="en-US" altLang="zh-CN" sz="1800" i="1">
                            <a:latin typeface="Cambria Math"/>
                          </a:rPr>
                          <m:t>,2</m:t>
                        </m:r>
                      </m:sub>
                    </m:sSub>
                    <m:r>
                      <a:rPr lang="en-US" altLang="zh-CN" sz="1800" i="1">
                        <a:latin typeface="Cambria Math"/>
                      </a:rPr>
                      <m:t> </m:t>
                    </m:r>
                    <m:r>
                      <a:rPr lang="zh-CN" altLang="zh-CN" sz="1800">
                        <a:latin typeface="Cambria Math"/>
                      </a:rPr>
                      <m:t>深圳市第</m:t>
                    </m:r>
                    <m:r>
                      <m:rPr>
                        <m:sty m:val="p"/>
                      </m:rPr>
                      <a:rPr lang="en-US" altLang="zh-CN" sz="1800">
                        <a:latin typeface="Cambria Math"/>
                      </a:rPr>
                      <m:t>i</m:t>
                    </m:r>
                    <m:r>
                      <a:rPr lang="zh-CN" altLang="zh-CN" sz="1800">
                        <a:latin typeface="Cambria Math"/>
                      </a:rPr>
                      <m:t>年龄段特有病的住院病床数</m:t>
                    </m:r>
                    <m:r>
                      <a:rPr lang="en-US" altLang="zh-CN" sz="1800">
                        <a:latin typeface="Cambria Math"/>
                      </a:rPr>
                      <m:t>  </m:t>
                    </m:r>
                    <m:r>
                      <a:rPr lang="zh-CN" altLang="zh-CN" sz="1800">
                        <a:latin typeface="Cambria Math"/>
                      </a:rPr>
                      <m:t>（单位：张</m:t>
                    </m:r>
                    <m:r>
                      <a:rPr lang="en-US" altLang="zh-CN" sz="1800">
                        <a:latin typeface="Cambria Math"/>
                      </a:rPr>
                      <m:t>\</m:t>
                    </m:r>
                    <m:r>
                      <a:rPr lang="zh-CN" altLang="zh-CN" sz="1800">
                        <a:latin typeface="Cambria Math"/>
                      </a:rPr>
                      <m:t>万人</m:t>
                    </m:r>
                    <m:r>
                      <a:rPr lang="en-US" altLang="zh-CN" sz="1800">
                        <a:latin typeface="Cambria Math"/>
                      </a:rPr>
                      <m:t>∙</m:t>
                    </m:r>
                    <m:r>
                      <a:rPr lang="zh-CN" altLang="zh-CN" sz="1800">
                        <a:latin typeface="Cambria Math"/>
                      </a:rPr>
                      <m:t>年）</m:t>
                    </m:r>
                  </m:oMath>
                </a14:m>
                <a:endParaRPr lang="zh-CN" altLang="zh-CN" sz="1800" dirty="0"/>
              </a:p>
              <a:p>
                <a14:m>
                  <m:oMath xmlns:m="http://schemas.openxmlformats.org/officeDocument/2006/math">
                    <m:sSub>
                      <m:sSubPr>
                        <m:ctrlPr>
                          <a:rPr lang="zh-CN" altLang="zh-CN" sz="1800" i="1">
                            <a:latin typeface="Cambria Math"/>
                          </a:rPr>
                        </m:ctrlPr>
                      </m:sSubPr>
                      <m:e>
                        <m:r>
                          <a:rPr lang="en-US" altLang="zh-CN" sz="1800" i="1">
                            <a:latin typeface="Cambria Math"/>
                          </a:rPr>
                          <m:t>𝑘</m:t>
                        </m:r>
                      </m:e>
                      <m:sub>
                        <m:r>
                          <a:rPr lang="en-US" altLang="zh-CN" sz="1800" i="1">
                            <a:latin typeface="Cambria Math"/>
                          </a:rPr>
                          <m:t>𝑖</m:t>
                        </m:r>
                      </m:sub>
                    </m:sSub>
                    <m:r>
                      <a:rPr lang="en-US" altLang="zh-CN" sz="1800" i="1">
                        <a:latin typeface="Cambria Math"/>
                      </a:rPr>
                      <m:t>=</m:t>
                    </m:r>
                    <m:sSub>
                      <m:sSubPr>
                        <m:ctrlPr>
                          <a:rPr lang="zh-CN" altLang="zh-CN" sz="1800" i="1">
                            <a:latin typeface="Cambria Math"/>
                          </a:rPr>
                        </m:ctrlPr>
                      </m:sSubPr>
                      <m:e>
                        <m:r>
                          <a:rPr lang="en-US" altLang="zh-CN" sz="1800" i="1">
                            <a:latin typeface="Cambria Math"/>
                          </a:rPr>
                          <m:t>𝑘</m:t>
                        </m:r>
                      </m:e>
                      <m:sub>
                        <m:r>
                          <a:rPr lang="en-US" altLang="zh-CN" sz="1800" i="1">
                            <a:latin typeface="Cambria Math"/>
                          </a:rPr>
                          <m:t>𝑖</m:t>
                        </m:r>
                        <m:r>
                          <a:rPr lang="en-US" altLang="zh-CN" sz="1800" i="1">
                            <a:latin typeface="Cambria Math"/>
                          </a:rPr>
                          <m:t>,1</m:t>
                        </m:r>
                      </m:sub>
                    </m:sSub>
                    <m:r>
                      <a:rPr lang="en-US" altLang="zh-CN" sz="1800" i="1">
                        <a:latin typeface="Cambria Math"/>
                      </a:rPr>
                      <m:t>+</m:t>
                    </m:r>
                    <m:sSub>
                      <m:sSubPr>
                        <m:ctrlPr>
                          <a:rPr lang="zh-CN" altLang="zh-CN" sz="1800" i="1">
                            <a:latin typeface="Cambria Math"/>
                          </a:rPr>
                        </m:ctrlPr>
                      </m:sSubPr>
                      <m:e>
                        <m:r>
                          <a:rPr lang="en-US" altLang="zh-CN" sz="1800" i="1">
                            <a:latin typeface="Cambria Math"/>
                          </a:rPr>
                          <m:t>𝑘</m:t>
                        </m:r>
                      </m:e>
                      <m:sub>
                        <m:r>
                          <a:rPr lang="en-US" altLang="zh-CN" sz="1800" i="1">
                            <a:latin typeface="Cambria Math"/>
                          </a:rPr>
                          <m:t>𝑖</m:t>
                        </m:r>
                        <m:r>
                          <a:rPr lang="en-US" altLang="zh-CN" sz="1800" i="1">
                            <a:latin typeface="Cambria Math"/>
                          </a:rPr>
                          <m:t>,2</m:t>
                        </m:r>
                      </m:sub>
                    </m:sSub>
                    <m:r>
                      <a:rPr lang="en-US" altLang="zh-CN" sz="1800" i="1">
                        <a:latin typeface="Cambria Math"/>
                      </a:rPr>
                      <m:t> </m:t>
                    </m:r>
                    <m:r>
                      <a:rPr lang="zh-CN" altLang="zh-CN" sz="1800">
                        <a:latin typeface="Cambria Math"/>
                      </a:rPr>
                      <m:t>深圳市第</m:t>
                    </m:r>
                    <m:r>
                      <m:rPr>
                        <m:sty m:val="p"/>
                      </m:rPr>
                      <a:rPr lang="en-US" altLang="zh-CN" sz="1800">
                        <a:latin typeface="Cambria Math"/>
                      </a:rPr>
                      <m:t>i</m:t>
                    </m:r>
                    <m:r>
                      <a:rPr lang="zh-CN" altLang="zh-CN" sz="1800">
                        <a:latin typeface="Cambria Math"/>
                      </a:rPr>
                      <m:t>年龄段总住院病床数</m:t>
                    </m:r>
                    <m:r>
                      <a:rPr lang="en-US" altLang="zh-CN" sz="1800">
                        <a:latin typeface="Cambria Math"/>
                      </a:rPr>
                      <m:t>  </m:t>
                    </m:r>
                    <m:r>
                      <a:rPr lang="zh-CN" altLang="zh-CN" sz="1800">
                        <a:latin typeface="Cambria Math"/>
                      </a:rPr>
                      <m:t>（单位：张</m:t>
                    </m:r>
                    <m:r>
                      <a:rPr lang="en-US" altLang="zh-CN" sz="1800">
                        <a:latin typeface="Cambria Math"/>
                      </a:rPr>
                      <m:t>\</m:t>
                    </m:r>
                    <m:r>
                      <a:rPr lang="zh-CN" altLang="zh-CN" sz="1800">
                        <a:latin typeface="Cambria Math"/>
                      </a:rPr>
                      <m:t>万人</m:t>
                    </m:r>
                    <m:r>
                      <a:rPr lang="en-US" altLang="zh-CN" sz="1800">
                        <a:latin typeface="Cambria Math"/>
                      </a:rPr>
                      <m:t>∙</m:t>
                    </m:r>
                    <m:r>
                      <a:rPr lang="zh-CN" altLang="zh-CN" sz="1800">
                        <a:latin typeface="Cambria Math"/>
                      </a:rPr>
                      <m:t>年）</m:t>
                    </m:r>
                  </m:oMath>
                </a14:m>
                <a:endParaRPr lang="zh-CN" altLang="zh-CN" sz="1800" dirty="0"/>
              </a:p>
              <a:p>
                <a14:m>
                  <m:oMath xmlns:m="http://schemas.openxmlformats.org/officeDocument/2006/math">
                    <m:sSub>
                      <m:sSubPr>
                        <m:ctrlPr>
                          <a:rPr lang="zh-CN" altLang="zh-CN" sz="1800" i="1">
                            <a:latin typeface="Cambria Math"/>
                          </a:rPr>
                        </m:ctrlPr>
                      </m:sSubPr>
                      <m:e>
                        <m:r>
                          <m:rPr>
                            <m:sty m:val="p"/>
                          </m:rPr>
                          <a:rPr lang="en-US" altLang="zh-CN" sz="1800">
                            <a:latin typeface="Cambria Math"/>
                          </a:rPr>
                          <m:t>Η</m:t>
                        </m:r>
                      </m:e>
                      <m:sub>
                        <m:r>
                          <a:rPr lang="en-US" altLang="zh-CN" sz="1800" i="1">
                            <a:latin typeface="Cambria Math"/>
                          </a:rPr>
                          <m:t>𝑖</m:t>
                        </m:r>
                      </m:sub>
                    </m:sSub>
                    <m:r>
                      <a:rPr lang="en-US" altLang="zh-CN" sz="1800" i="1">
                        <a:latin typeface="Cambria Math"/>
                      </a:rPr>
                      <m:t> </m:t>
                    </m:r>
                    <m:r>
                      <a:rPr lang="zh-CN" altLang="zh-CN" sz="1800">
                        <a:latin typeface="Cambria Math"/>
                      </a:rPr>
                      <m:t>深圳市第</m:t>
                    </m:r>
                    <m:r>
                      <m:rPr>
                        <m:sty m:val="p"/>
                      </m:rPr>
                      <a:rPr lang="en-US" altLang="zh-CN" sz="1800">
                        <a:latin typeface="Cambria Math"/>
                      </a:rPr>
                      <m:t>i</m:t>
                    </m:r>
                    <m:r>
                      <a:rPr lang="zh-CN" altLang="zh-CN" sz="1800">
                        <a:latin typeface="Cambria Math"/>
                      </a:rPr>
                      <m:t>年实际所需的住院病床数</m:t>
                    </m:r>
                    <m:r>
                      <a:rPr lang="zh-CN" altLang="zh-CN" sz="1800">
                        <a:latin typeface="Cambria Math"/>
                      </a:rPr>
                      <m:t> </m:t>
                    </m:r>
                  </m:oMath>
                </a14:m>
                <a:endParaRPr lang="zh-CN" altLang="zh-CN" sz="1800" dirty="0"/>
              </a:p>
              <a:p>
                <a14:m>
                  <m:oMath xmlns:m="http://schemas.openxmlformats.org/officeDocument/2006/math">
                    <m:sSub>
                      <m:sSubPr>
                        <m:ctrlPr>
                          <a:rPr lang="zh-CN" altLang="zh-CN" sz="1800" i="1">
                            <a:latin typeface="Cambria Math"/>
                          </a:rPr>
                        </m:ctrlPr>
                      </m:sSubPr>
                      <m:e>
                        <m:acc>
                          <m:accPr>
                            <m:chr m:val="̂"/>
                            <m:ctrlPr>
                              <a:rPr lang="zh-CN" altLang="zh-CN" sz="1800" i="1">
                                <a:latin typeface="Cambria Math"/>
                              </a:rPr>
                            </m:ctrlPr>
                          </m:accPr>
                          <m:e>
                            <m:r>
                              <m:rPr>
                                <m:sty m:val="p"/>
                              </m:rPr>
                              <a:rPr lang="en-US" altLang="zh-CN" sz="1800">
                                <a:latin typeface="Cambria Math"/>
                              </a:rPr>
                              <m:t>Η</m:t>
                            </m:r>
                          </m:e>
                        </m:acc>
                      </m:e>
                      <m:sub>
                        <m:r>
                          <a:rPr lang="en-US" altLang="zh-CN" sz="1800" i="1">
                            <a:latin typeface="Cambria Math"/>
                          </a:rPr>
                          <m:t>𝑖</m:t>
                        </m:r>
                      </m:sub>
                    </m:sSub>
                    <m:r>
                      <a:rPr lang="en-US" altLang="zh-CN" sz="1800" i="1">
                        <a:latin typeface="Cambria Math"/>
                      </a:rPr>
                      <m:t> </m:t>
                    </m:r>
                    <m:r>
                      <a:rPr lang="zh-CN" altLang="zh-CN" sz="1800">
                        <a:latin typeface="Cambria Math"/>
                      </a:rPr>
                      <m:t>深圳市第</m:t>
                    </m:r>
                    <m:r>
                      <m:rPr>
                        <m:sty m:val="p"/>
                      </m:rPr>
                      <a:rPr lang="en-US" altLang="zh-CN" sz="1800">
                        <a:latin typeface="Cambria Math"/>
                      </a:rPr>
                      <m:t>i</m:t>
                    </m:r>
                    <m:r>
                      <a:rPr lang="zh-CN" altLang="zh-CN" sz="1800">
                        <a:latin typeface="Cambria Math"/>
                      </a:rPr>
                      <m:t>年预测所需的住院病床数</m:t>
                    </m:r>
                  </m:oMath>
                </a14:m>
                <a:endParaRPr lang="zh-CN" altLang="zh-CN" sz="1800" dirty="0"/>
              </a:p>
              <a:p>
                <a:r>
                  <a:rPr lang="zh-CN" altLang="zh-CN" sz="1800" dirty="0"/>
                  <a:t>其次由</a:t>
                </a:r>
                <a:r>
                  <a:rPr lang="en-US" altLang="zh-CN" sz="1800" dirty="0"/>
                  <a:t>K</a:t>
                </a:r>
                <a:r>
                  <a:rPr lang="zh-CN" altLang="zh-CN" sz="1800" dirty="0"/>
                  <a:t>矩阵的定义可得</a:t>
                </a:r>
              </a:p>
              <a:p>
                <a14:m>
                  <m:oMath xmlns:m="http://schemas.openxmlformats.org/officeDocument/2006/math">
                    <m:r>
                      <a:rPr lang="en-US" altLang="zh-CN" sz="1800" i="1">
                        <a:latin typeface="Cambria Math"/>
                      </a:rPr>
                      <m:t>𝐾</m:t>
                    </m:r>
                    <m:r>
                      <a:rPr lang="en-US" altLang="zh-CN" sz="1800" i="1">
                        <a:latin typeface="Cambria Math"/>
                      </a:rPr>
                      <m:t>=</m:t>
                    </m:r>
                    <m:sSub>
                      <m:sSubPr>
                        <m:ctrlPr>
                          <a:rPr lang="zh-CN" altLang="zh-CN" sz="1800" i="1">
                            <a:latin typeface="Cambria Math"/>
                          </a:rPr>
                        </m:ctrlPr>
                      </m:sSubPr>
                      <m:e>
                        <m:r>
                          <a:rPr lang="en-US" altLang="zh-CN" sz="1800" i="1">
                            <a:latin typeface="Cambria Math"/>
                          </a:rPr>
                          <m:t>𝐾</m:t>
                        </m:r>
                      </m:e>
                      <m:sub>
                        <m:r>
                          <a:rPr lang="en-US" altLang="zh-CN" sz="1800" i="1">
                            <a:latin typeface="Cambria Math"/>
                          </a:rPr>
                          <m:t>1</m:t>
                        </m:r>
                      </m:sub>
                    </m:sSub>
                    <m:r>
                      <a:rPr lang="en-US" altLang="zh-CN" sz="1800" i="1">
                        <a:latin typeface="Cambria Math"/>
                      </a:rPr>
                      <m:t>+</m:t>
                    </m:r>
                    <m:sSub>
                      <m:sSubPr>
                        <m:ctrlPr>
                          <a:rPr lang="zh-CN" altLang="zh-CN" sz="1800" i="1">
                            <a:latin typeface="Cambria Math"/>
                          </a:rPr>
                        </m:ctrlPr>
                      </m:sSubPr>
                      <m:e>
                        <m:r>
                          <a:rPr lang="en-US" altLang="zh-CN" sz="1800" i="1">
                            <a:latin typeface="Cambria Math"/>
                          </a:rPr>
                          <m:t>𝐾</m:t>
                        </m:r>
                      </m:e>
                      <m:sub>
                        <m:r>
                          <a:rPr lang="en-US" altLang="zh-CN" sz="1800" i="1">
                            <a:latin typeface="Cambria Math"/>
                          </a:rPr>
                          <m:t>2</m:t>
                        </m:r>
                      </m:sub>
                    </m:sSub>
                    <m:r>
                      <a:rPr lang="en-US" altLang="zh-CN" sz="1800" i="1">
                        <a:latin typeface="Cambria Math"/>
                      </a:rPr>
                      <m:t>=</m:t>
                    </m:r>
                    <m:d>
                      <m:dPr>
                        <m:begChr m:val="["/>
                        <m:endChr m:val="]"/>
                        <m:ctrlPr>
                          <a:rPr lang="zh-CN" altLang="zh-CN" sz="1800" i="1">
                            <a:latin typeface="Cambria Math"/>
                          </a:rPr>
                        </m:ctrlPr>
                      </m:dPr>
                      <m:e>
                        <m:m>
                          <m:mPr>
                            <m:mcs>
                              <m:mc>
                                <m:mcPr>
                                  <m:count m:val="4"/>
                                  <m:mcJc m:val="center"/>
                                </m:mcPr>
                              </m:mc>
                            </m:mcs>
                            <m:ctrlPr>
                              <a:rPr lang="zh-CN" altLang="zh-CN" sz="1800" i="1">
                                <a:latin typeface="Cambria Math"/>
                              </a:rPr>
                            </m:ctrlPr>
                          </m:mPr>
                          <m:mr>
                            <m:e>
                              <m:sSub>
                                <m:sSubPr>
                                  <m:ctrlPr>
                                    <a:rPr lang="zh-CN" altLang="zh-CN" sz="1800" i="1">
                                      <a:latin typeface="Cambria Math"/>
                                    </a:rPr>
                                  </m:ctrlPr>
                                </m:sSubPr>
                                <m:e>
                                  <m:r>
                                    <a:rPr lang="en-US" altLang="zh-CN" sz="1800" i="1">
                                      <a:latin typeface="Cambria Math"/>
                                    </a:rPr>
                                    <m:t>𝑘</m:t>
                                  </m:r>
                                </m:e>
                                <m:sub>
                                  <m:r>
                                    <a:rPr lang="en-US" altLang="zh-CN" sz="1800" i="1">
                                      <a:latin typeface="Cambria Math"/>
                                    </a:rPr>
                                    <m:t>1,1</m:t>
                                  </m:r>
                                </m:sub>
                              </m:sSub>
                            </m:e>
                            <m:e>
                              <m:sSub>
                                <m:sSubPr>
                                  <m:ctrlPr>
                                    <a:rPr lang="zh-CN" altLang="zh-CN" sz="1800" i="1">
                                      <a:latin typeface="Cambria Math"/>
                                    </a:rPr>
                                  </m:ctrlPr>
                                </m:sSubPr>
                                <m:e>
                                  <m:r>
                                    <a:rPr lang="en-US" altLang="zh-CN" sz="1800" i="1">
                                      <a:latin typeface="Cambria Math"/>
                                    </a:rPr>
                                    <m:t>𝑘</m:t>
                                  </m:r>
                                </m:e>
                                <m:sub>
                                  <m:r>
                                    <a:rPr lang="en-US" altLang="zh-CN" sz="1800" i="1">
                                      <a:latin typeface="Cambria Math"/>
                                    </a:rPr>
                                    <m:t>1,2</m:t>
                                  </m:r>
                                </m:sub>
                              </m:sSub>
                            </m:e>
                            <m:e>
                              <m:sSub>
                                <m:sSubPr>
                                  <m:ctrlPr>
                                    <a:rPr lang="zh-CN" altLang="zh-CN" sz="1800" i="1">
                                      <a:latin typeface="Cambria Math"/>
                                    </a:rPr>
                                  </m:ctrlPr>
                                </m:sSubPr>
                                <m:e>
                                  <m:r>
                                    <a:rPr lang="en-US" altLang="zh-CN" sz="1800" i="1">
                                      <a:latin typeface="Cambria Math"/>
                                    </a:rPr>
                                    <m:t>𝑘</m:t>
                                  </m:r>
                                </m:e>
                                <m:sub>
                                  <m:r>
                                    <a:rPr lang="en-US" altLang="zh-CN" sz="1800" i="1">
                                      <a:latin typeface="Cambria Math"/>
                                    </a:rPr>
                                    <m:t>1,3</m:t>
                                  </m:r>
                                </m:sub>
                              </m:sSub>
                            </m:e>
                            <m:e>
                              <m:sSub>
                                <m:sSubPr>
                                  <m:ctrlPr>
                                    <a:rPr lang="zh-CN" altLang="zh-CN" sz="1800" i="1">
                                      <a:latin typeface="Cambria Math"/>
                                    </a:rPr>
                                  </m:ctrlPr>
                                </m:sSubPr>
                                <m:e>
                                  <m:r>
                                    <a:rPr lang="en-US" altLang="zh-CN" sz="1800" i="1">
                                      <a:latin typeface="Cambria Math"/>
                                    </a:rPr>
                                    <m:t>𝑘</m:t>
                                  </m:r>
                                </m:e>
                                <m:sub>
                                  <m:r>
                                    <a:rPr lang="en-US" altLang="zh-CN" sz="1800" i="1">
                                      <a:latin typeface="Cambria Math"/>
                                    </a:rPr>
                                    <m:t>1,4</m:t>
                                  </m:r>
                                </m:sub>
                              </m:sSub>
                            </m:e>
                          </m:mr>
                        </m:m>
                      </m:e>
                    </m:d>
                    <m:r>
                      <a:rPr lang="en-US" altLang="zh-CN" sz="1800" i="1">
                        <a:latin typeface="Cambria Math"/>
                      </a:rPr>
                      <m:t>+</m:t>
                    </m:r>
                    <m:d>
                      <m:dPr>
                        <m:begChr m:val="["/>
                        <m:endChr m:val="]"/>
                        <m:ctrlPr>
                          <a:rPr lang="zh-CN" altLang="zh-CN" sz="1800" i="1">
                            <a:latin typeface="Cambria Math"/>
                          </a:rPr>
                        </m:ctrlPr>
                      </m:dPr>
                      <m:e>
                        <m:m>
                          <m:mPr>
                            <m:mcs>
                              <m:mc>
                                <m:mcPr>
                                  <m:count m:val="4"/>
                                  <m:mcJc m:val="center"/>
                                </m:mcPr>
                              </m:mc>
                            </m:mcs>
                            <m:ctrlPr>
                              <a:rPr lang="zh-CN" altLang="zh-CN" sz="1800" i="1">
                                <a:latin typeface="Cambria Math"/>
                              </a:rPr>
                            </m:ctrlPr>
                          </m:mPr>
                          <m:mr>
                            <m:e>
                              <m:sSub>
                                <m:sSubPr>
                                  <m:ctrlPr>
                                    <a:rPr lang="zh-CN" altLang="zh-CN" sz="1800" i="1">
                                      <a:latin typeface="Cambria Math"/>
                                    </a:rPr>
                                  </m:ctrlPr>
                                </m:sSubPr>
                                <m:e>
                                  <m:r>
                                    <a:rPr lang="en-US" altLang="zh-CN" sz="1800" i="1">
                                      <a:latin typeface="Cambria Math"/>
                                    </a:rPr>
                                    <m:t>𝑘</m:t>
                                  </m:r>
                                </m:e>
                                <m:sub>
                                  <m:r>
                                    <a:rPr lang="en-US" altLang="zh-CN" sz="1800" b="0" i="1" smtClean="0">
                                      <a:latin typeface="Cambria Math"/>
                                    </a:rPr>
                                    <m:t>1</m:t>
                                  </m:r>
                                  <m:r>
                                    <a:rPr lang="en-US" altLang="zh-CN" sz="1800" i="1">
                                      <a:latin typeface="Cambria Math"/>
                                    </a:rPr>
                                    <m:t>,</m:t>
                                  </m:r>
                                  <m:r>
                                    <a:rPr lang="en-US" altLang="zh-CN" sz="1800" b="0" i="1" smtClean="0">
                                      <a:latin typeface="Cambria Math"/>
                                    </a:rPr>
                                    <m:t>2</m:t>
                                  </m:r>
                                </m:sub>
                              </m:sSub>
                            </m:e>
                            <m:e>
                              <m:sSub>
                                <m:sSubPr>
                                  <m:ctrlPr>
                                    <a:rPr lang="zh-CN" altLang="zh-CN" sz="1800" i="1">
                                      <a:latin typeface="Cambria Math"/>
                                    </a:rPr>
                                  </m:ctrlPr>
                                </m:sSubPr>
                                <m:e>
                                  <m:r>
                                    <a:rPr lang="en-US" altLang="zh-CN" sz="1800" i="1">
                                      <a:latin typeface="Cambria Math"/>
                                    </a:rPr>
                                    <m:t>𝑘</m:t>
                                  </m:r>
                                </m:e>
                                <m:sub>
                                  <m:r>
                                    <a:rPr lang="en-US" altLang="zh-CN" sz="1800" b="0" i="1" smtClean="0">
                                      <a:latin typeface="Cambria Math"/>
                                    </a:rPr>
                                    <m:t>2</m:t>
                                  </m:r>
                                  <m:r>
                                    <a:rPr lang="en-US" altLang="zh-CN" sz="1800" i="1">
                                      <a:latin typeface="Cambria Math"/>
                                    </a:rPr>
                                    <m:t>,2</m:t>
                                  </m:r>
                                </m:sub>
                              </m:sSub>
                            </m:e>
                            <m:e>
                              <m:sSub>
                                <m:sSubPr>
                                  <m:ctrlPr>
                                    <a:rPr lang="zh-CN" altLang="zh-CN" sz="1800" i="1">
                                      <a:latin typeface="Cambria Math"/>
                                    </a:rPr>
                                  </m:ctrlPr>
                                </m:sSubPr>
                                <m:e>
                                  <m:r>
                                    <a:rPr lang="en-US" altLang="zh-CN" sz="1800" i="1">
                                      <a:latin typeface="Cambria Math"/>
                                    </a:rPr>
                                    <m:t>𝑘</m:t>
                                  </m:r>
                                </m:e>
                                <m:sub>
                                  <m:r>
                                    <a:rPr lang="en-US" altLang="zh-CN" sz="1800" b="0" i="1" smtClean="0">
                                      <a:latin typeface="Cambria Math"/>
                                    </a:rPr>
                                    <m:t>3</m:t>
                                  </m:r>
                                  <m:r>
                                    <a:rPr lang="en-US" altLang="zh-CN" sz="1800" i="1">
                                      <a:latin typeface="Cambria Math"/>
                                    </a:rPr>
                                    <m:t>,</m:t>
                                  </m:r>
                                  <m:r>
                                    <a:rPr lang="en-US" altLang="zh-CN" sz="1800" b="0" i="1" smtClean="0">
                                      <a:latin typeface="Cambria Math"/>
                                    </a:rPr>
                                    <m:t>2</m:t>
                                  </m:r>
                                </m:sub>
                              </m:sSub>
                            </m:e>
                            <m:e>
                              <m:sSub>
                                <m:sSubPr>
                                  <m:ctrlPr>
                                    <a:rPr lang="zh-CN" altLang="zh-CN" sz="1800" i="1">
                                      <a:latin typeface="Cambria Math"/>
                                    </a:rPr>
                                  </m:ctrlPr>
                                </m:sSubPr>
                                <m:e>
                                  <m:r>
                                    <a:rPr lang="en-US" altLang="zh-CN" sz="1800" i="1">
                                      <a:latin typeface="Cambria Math"/>
                                    </a:rPr>
                                    <m:t>𝑘</m:t>
                                  </m:r>
                                </m:e>
                                <m:sub>
                                  <m:r>
                                    <a:rPr lang="en-US" altLang="zh-CN" sz="1800" b="0" i="1" smtClean="0">
                                      <a:latin typeface="Cambria Math"/>
                                    </a:rPr>
                                    <m:t>4</m:t>
                                  </m:r>
                                  <m:r>
                                    <a:rPr lang="en-US" altLang="zh-CN" sz="1800" i="1">
                                      <a:latin typeface="Cambria Math"/>
                                    </a:rPr>
                                    <m:t>,</m:t>
                                  </m:r>
                                  <m:r>
                                    <a:rPr lang="en-US" altLang="zh-CN" sz="1800" b="0" i="1" smtClean="0">
                                      <a:latin typeface="Cambria Math"/>
                                    </a:rPr>
                                    <m:t>2</m:t>
                                  </m:r>
                                </m:sub>
                              </m:sSub>
                            </m:e>
                          </m:mr>
                        </m:m>
                      </m:e>
                    </m:d>
                    <m:r>
                      <a:rPr lang="en-US" altLang="zh-CN" sz="1800" i="1">
                        <a:latin typeface="Cambria Math"/>
                      </a:rPr>
                      <m:t>=</m:t>
                    </m:r>
                    <m:d>
                      <m:dPr>
                        <m:begChr m:val="["/>
                        <m:endChr m:val="]"/>
                        <m:ctrlPr>
                          <a:rPr lang="zh-CN" altLang="zh-CN" sz="1800" i="1">
                            <a:latin typeface="Cambria Math"/>
                          </a:rPr>
                        </m:ctrlPr>
                      </m:dPr>
                      <m:e>
                        <m:m>
                          <m:mPr>
                            <m:mcs>
                              <m:mc>
                                <m:mcPr>
                                  <m:count m:val="4"/>
                                  <m:mcJc m:val="center"/>
                                </m:mcPr>
                              </m:mc>
                            </m:mcs>
                            <m:ctrlPr>
                              <a:rPr lang="zh-CN" altLang="zh-CN" sz="1800" i="1">
                                <a:latin typeface="Cambria Math"/>
                              </a:rPr>
                            </m:ctrlPr>
                          </m:mPr>
                          <m:mr>
                            <m:e>
                              <m:sSub>
                                <m:sSubPr>
                                  <m:ctrlPr>
                                    <a:rPr lang="zh-CN" altLang="zh-CN" sz="1800" i="1">
                                      <a:latin typeface="Cambria Math"/>
                                    </a:rPr>
                                  </m:ctrlPr>
                                </m:sSubPr>
                                <m:e>
                                  <m:r>
                                    <a:rPr lang="en-US" altLang="zh-CN" sz="1800" i="1">
                                      <a:latin typeface="Cambria Math"/>
                                    </a:rPr>
                                    <m:t>𝑘</m:t>
                                  </m:r>
                                </m:e>
                                <m:sub>
                                  <m:r>
                                    <a:rPr lang="en-US" altLang="zh-CN" sz="1800" i="1">
                                      <a:latin typeface="Cambria Math"/>
                                    </a:rPr>
                                    <m:t>1</m:t>
                                  </m:r>
                                </m:sub>
                              </m:sSub>
                            </m:e>
                            <m:e>
                              <m:sSub>
                                <m:sSubPr>
                                  <m:ctrlPr>
                                    <a:rPr lang="zh-CN" altLang="zh-CN" sz="1800" i="1">
                                      <a:latin typeface="Cambria Math"/>
                                    </a:rPr>
                                  </m:ctrlPr>
                                </m:sSubPr>
                                <m:e>
                                  <m:r>
                                    <a:rPr lang="en-US" altLang="zh-CN" sz="1800" i="1">
                                      <a:latin typeface="Cambria Math"/>
                                    </a:rPr>
                                    <m:t>𝑘</m:t>
                                  </m:r>
                                </m:e>
                                <m:sub>
                                  <m:r>
                                    <a:rPr lang="en-US" altLang="zh-CN" sz="1800" i="1">
                                      <a:latin typeface="Cambria Math"/>
                                    </a:rPr>
                                    <m:t>2</m:t>
                                  </m:r>
                                </m:sub>
                              </m:sSub>
                            </m:e>
                            <m:e>
                              <m:sSub>
                                <m:sSubPr>
                                  <m:ctrlPr>
                                    <a:rPr lang="zh-CN" altLang="zh-CN" sz="1800" i="1">
                                      <a:latin typeface="Cambria Math"/>
                                    </a:rPr>
                                  </m:ctrlPr>
                                </m:sSubPr>
                                <m:e>
                                  <m:r>
                                    <a:rPr lang="en-US" altLang="zh-CN" sz="1800" i="1">
                                      <a:latin typeface="Cambria Math"/>
                                    </a:rPr>
                                    <m:t>𝑘</m:t>
                                  </m:r>
                                </m:e>
                                <m:sub>
                                  <m:r>
                                    <a:rPr lang="en-US" altLang="zh-CN" sz="1800" i="1">
                                      <a:latin typeface="Cambria Math"/>
                                    </a:rPr>
                                    <m:t>3</m:t>
                                  </m:r>
                                </m:sub>
                              </m:sSub>
                            </m:e>
                            <m:e>
                              <m:sSub>
                                <m:sSubPr>
                                  <m:ctrlPr>
                                    <a:rPr lang="zh-CN" altLang="zh-CN" sz="1800" i="1">
                                      <a:latin typeface="Cambria Math"/>
                                    </a:rPr>
                                  </m:ctrlPr>
                                </m:sSubPr>
                                <m:e>
                                  <m:r>
                                    <a:rPr lang="en-US" altLang="zh-CN" sz="1800" i="1">
                                      <a:latin typeface="Cambria Math"/>
                                    </a:rPr>
                                    <m:t>𝑘</m:t>
                                  </m:r>
                                </m:e>
                                <m:sub>
                                  <m:r>
                                    <a:rPr lang="en-US" altLang="zh-CN" sz="1800" i="1">
                                      <a:latin typeface="Cambria Math"/>
                                    </a:rPr>
                                    <m:t>4</m:t>
                                  </m:r>
                                </m:sub>
                              </m:sSub>
                            </m:e>
                          </m:mr>
                        </m:m>
                      </m:e>
                    </m:d>
                  </m:oMath>
                </a14:m>
                <a:endParaRPr lang="zh-CN" altLang="zh-CN" sz="1800" dirty="0"/>
              </a:p>
              <a:p>
                <a:r>
                  <a:rPr lang="zh-CN" altLang="zh-CN" sz="1800" dirty="0"/>
                  <a:t>并且，深圳市第</a:t>
                </a:r>
                <a:r>
                  <a:rPr lang="en-US" altLang="zh-CN" sz="1800" dirty="0" err="1"/>
                  <a:t>i</a:t>
                </a:r>
                <a:r>
                  <a:rPr lang="zh-CN" altLang="zh-CN" sz="1800" dirty="0"/>
                  <a:t>年预测所需的住院病床数为</a:t>
                </a:r>
                <a14:m>
                  <m:oMath xmlns:m="http://schemas.openxmlformats.org/officeDocument/2006/math">
                    <m:sSub>
                      <m:sSubPr>
                        <m:ctrlPr>
                          <a:rPr lang="zh-CN" altLang="zh-CN" sz="1800" i="1">
                            <a:latin typeface="Cambria Math"/>
                          </a:rPr>
                        </m:ctrlPr>
                      </m:sSubPr>
                      <m:e>
                        <m:acc>
                          <m:accPr>
                            <m:chr m:val="̂"/>
                            <m:ctrlPr>
                              <a:rPr lang="zh-CN" altLang="zh-CN" sz="1800" i="1">
                                <a:latin typeface="Cambria Math"/>
                              </a:rPr>
                            </m:ctrlPr>
                          </m:accPr>
                          <m:e>
                            <m:r>
                              <m:rPr>
                                <m:sty m:val="p"/>
                              </m:rPr>
                              <a:rPr lang="en-US" altLang="zh-CN" sz="1800">
                                <a:latin typeface="Cambria Math"/>
                              </a:rPr>
                              <m:t>Η</m:t>
                            </m:r>
                          </m:e>
                        </m:acc>
                      </m:e>
                      <m:sub>
                        <m:r>
                          <a:rPr lang="en-US" altLang="zh-CN" sz="1800" i="1">
                            <a:latin typeface="Cambria Math"/>
                          </a:rPr>
                          <m:t>𝑖</m:t>
                        </m:r>
                      </m:sub>
                    </m:sSub>
                  </m:oMath>
                </a14:m>
                <a:r>
                  <a:rPr lang="en-US" altLang="zh-CN" sz="1800" dirty="0"/>
                  <a:t>=</a:t>
                </a:r>
                <a14:m>
                  <m:oMath xmlns:m="http://schemas.openxmlformats.org/officeDocument/2006/math">
                    <m:sSub>
                      <m:sSubPr>
                        <m:ctrlPr>
                          <a:rPr lang="zh-CN" altLang="zh-CN" sz="1800" i="1">
                            <a:latin typeface="Cambria Math"/>
                          </a:rPr>
                        </m:ctrlPr>
                      </m:sSubPr>
                      <m:e>
                        <m:sSub>
                          <m:sSubPr>
                            <m:ctrlPr>
                              <a:rPr lang="zh-CN" altLang="zh-CN" sz="1800" i="1">
                                <a:latin typeface="Cambria Math"/>
                              </a:rPr>
                            </m:ctrlPr>
                          </m:sSubPr>
                          <m:e>
                            <m:r>
                              <m:rPr>
                                <m:sty m:val="p"/>
                              </m:rPr>
                              <a:rPr lang="en-US" altLang="zh-CN" sz="1800">
                                <a:latin typeface="Cambria Math"/>
                              </a:rPr>
                              <m:t>S</m:t>
                            </m:r>
                          </m:e>
                          <m:sub>
                            <m:r>
                              <a:rPr lang="en-US" altLang="zh-CN" sz="1800" i="1">
                                <a:latin typeface="Cambria Math"/>
                              </a:rPr>
                              <m:t>𝑖</m:t>
                            </m:r>
                          </m:sub>
                        </m:sSub>
                        <m:r>
                          <a:rPr lang="en-US" altLang="zh-CN" sz="1800">
                            <a:latin typeface="Cambria Math"/>
                          </a:rPr>
                          <m:t> </m:t>
                        </m:r>
                        <m:r>
                          <a:rPr lang="en-US" altLang="zh-CN" sz="1800" i="1">
                            <a:latin typeface="Cambria Math"/>
                          </a:rPr>
                          <m:t>𝐾</m:t>
                        </m:r>
                      </m:e>
                      <m:sub>
                        <m:r>
                          <a:rPr lang="en-US" altLang="zh-CN" sz="1800" i="1">
                            <a:latin typeface="Cambria Math"/>
                          </a:rPr>
                          <m:t>𝑖</m:t>
                        </m:r>
                      </m:sub>
                    </m:sSub>
                    <m:r>
                      <a:rPr lang="en-US" altLang="zh-CN" sz="1800" i="1">
                        <a:latin typeface="Cambria Math"/>
                      </a:rPr>
                      <m:t>′</m:t>
                    </m:r>
                    <m:r>
                      <m:rPr>
                        <m:sty m:val="p"/>
                      </m:rPr>
                      <a:rPr lang="en-US" altLang="zh-CN" sz="1800">
                        <a:latin typeface="Cambria Math"/>
                      </a:rPr>
                      <m:t>α</m:t>
                    </m:r>
                  </m:oMath>
                </a14:m>
                <a:r>
                  <a:rPr lang="en-US" altLang="zh-CN" sz="1800" dirty="0"/>
                  <a:t>   </a:t>
                </a:r>
                <a:endParaRPr lang="zh-CN" altLang="zh-CN" sz="1800" dirty="0"/>
              </a:p>
              <a:p>
                <a:r>
                  <a:rPr lang="zh-CN" altLang="zh-CN" sz="1800" dirty="0"/>
                  <a:t>而</a:t>
                </a:r>
                <a14:m>
                  <m:oMath xmlns:m="http://schemas.openxmlformats.org/officeDocument/2006/math">
                    <m:sSub>
                      <m:sSubPr>
                        <m:ctrlPr>
                          <a:rPr lang="zh-CN" altLang="zh-CN" sz="1800" i="1">
                            <a:latin typeface="Cambria Math"/>
                          </a:rPr>
                        </m:ctrlPr>
                      </m:sSubPr>
                      <m:e>
                        <m:r>
                          <m:rPr>
                            <m:sty m:val="p"/>
                          </m:rPr>
                          <a:rPr lang="en-US" altLang="zh-CN" sz="1800">
                            <a:latin typeface="Cambria Math"/>
                          </a:rPr>
                          <m:t>Η</m:t>
                        </m:r>
                      </m:e>
                      <m:sub>
                        <m:r>
                          <a:rPr lang="en-US" altLang="zh-CN" sz="1800" i="1">
                            <a:latin typeface="Cambria Math"/>
                          </a:rPr>
                          <m:t>𝑖</m:t>
                        </m:r>
                      </m:sub>
                    </m:sSub>
                    <m:r>
                      <a:rPr lang="en-US" altLang="zh-CN" sz="1800" i="1">
                        <a:latin typeface="Cambria Math"/>
                      </a:rPr>
                      <m:t> </m:t>
                    </m:r>
                    <m:r>
                      <a:rPr lang="zh-CN" altLang="zh-CN" sz="1800">
                        <a:latin typeface="Cambria Math"/>
                      </a:rPr>
                      <m:t>为深圳市第</m:t>
                    </m:r>
                    <m:r>
                      <m:rPr>
                        <m:sty m:val="p"/>
                      </m:rPr>
                      <a:rPr lang="en-US" altLang="zh-CN" sz="1800">
                        <a:latin typeface="Cambria Math"/>
                      </a:rPr>
                      <m:t>i</m:t>
                    </m:r>
                    <m:r>
                      <a:rPr lang="zh-CN" altLang="zh-CN" sz="1800">
                        <a:latin typeface="Cambria Math"/>
                      </a:rPr>
                      <m:t>年实际所需的住院病床数</m:t>
                    </m:r>
                    <m:r>
                      <a:rPr lang="zh-CN" altLang="zh-CN" sz="1800">
                        <a:latin typeface="Cambria Math"/>
                      </a:rPr>
                      <m:t> </m:t>
                    </m:r>
                  </m:oMath>
                </a14:m>
                <a:r>
                  <a:rPr lang="zh-CN" altLang="zh-CN" sz="1800" dirty="0"/>
                  <a:t>，通过求解使得</a:t>
                </a:r>
                <a14:m>
                  <m:oMath xmlns:m="http://schemas.openxmlformats.org/officeDocument/2006/math">
                    <m:sSub>
                      <m:sSubPr>
                        <m:ctrlPr>
                          <a:rPr lang="zh-CN" altLang="zh-CN" sz="1800" i="1">
                            <a:latin typeface="Cambria Math"/>
                          </a:rPr>
                        </m:ctrlPr>
                      </m:sSubPr>
                      <m:e>
                        <m:acc>
                          <m:accPr>
                            <m:chr m:val="̂"/>
                            <m:ctrlPr>
                              <a:rPr lang="zh-CN" altLang="zh-CN" sz="1800" i="1">
                                <a:latin typeface="Cambria Math"/>
                              </a:rPr>
                            </m:ctrlPr>
                          </m:accPr>
                          <m:e>
                            <m:r>
                              <m:rPr>
                                <m:sty m:val="p"/>
                              </m:rPr>
                              <a:rPr lang="en-US" altLang="zh-CN" sz="1800">
                                <a:latin typeface="Cambria Math"/>
                              </a:rPr>
                              <m:t>Η</m:t>
                            </m:r>
                          </m:e>
                        </m:acc>
                      </m:e>
                      <m:sub>
                        <m:r>
                          <a:rPr lang="en-US" altLang="zh-CN" sz="1800" i="1">
                            <a:latin typeface="Cambria Math"/>
                          </a:rPr>
                          <m:t>𝑖</m:t>
                        </m:r>
                      </m:sub>
                    </m:sSub>
                  </m:oMath>
                </a14:m>
                <a:r>
                  <a:rPr lang="zh-CN" altLang="zh-CN" sz="1800" dirty="0"/>
                  <a:t>的前十一个数与</a:t>
                </a:r>
                <a14:m>
                  <m:oMath xmlns:m="http://schemas.openxmlformats.org/officeDocument/2006/math">
                    <m:sSub>
                      <m:sSubPr>
                        <m:ctrlPr>
                          <a:rPr lang="zh-CN" altLang="zh-CN" sz="1800" i="1">
                            <a:latin typeface="Cambria Math"/>
                          </a:rPr>
                        </m:ctrlPr>
                      </m:sSubPr>
                      <m:e>
                        <m:r>
                          <m:rPr>
                            <m:sty m:val="p"/>
                          </m:rPr>
                          <a:rPr lang="en-US" altLang="zh-CN" sz="1800">
                            <a:latin typeface="Cambria Math"/>
                          </a:rPr>
                          <m:t>Η</m:t>
                        </m:r>
                      </m:e>
                      <m:sub>
                        <m:r>
                          <a:rPr lang="en-US" altLang="zh-CN" sz="1800" i="1">
                            <a:latin typeface="Cambria Math"/>
                          </a:rPr>
                          <m:t>𝑖</m:t>
                        </m:r>
                      </m:sub>
                    </m:sSub>
                    <m:r>
                      <a:rPr lang="zh-CN" altLang="zh-CN" sz="1800">
                        <a:latin typeface="Cambria Math"/>
                      </a:rPr>
                      <m:t>的方差最小</m:t>
                    </m:r>
                  </m:oMath>
                </a14:m>
                <a:r>
                  <a:rPr lang="zh-CN" altLang="zh-CN" sz="1800" dirty="0"/>
                  <a:t>。在此，我们用粒子群算法实现该目标，令</a:t>
                </a:r>
                <a14:m>
                  <m:oMath xmlns:m="http://schemas.openxmlformats.org/officeDocument/2006/math">
                    <m:sSub>
                      <m:sSubPr>
                        <m:ctrlPr>
                          <a:rPr lang="zh-CN" altLang="zh-CN" sz="1800" i="1">
                            <a:latin typeface="Cambria Math"/>
                          </a:rPr>
                        </m:ctrlPr>
                      </m:sSubPr>
                      <m:e>
                        <m:acc>
                          <m:accPr>
                            <m:chr m:val="̂"/>
                            <m:ctrlPr>
                              <a:rPr lang="zh-CN" altLang="zh-CN" sz="1800" i="1">
                                <a:latin typeface="Cambria Math"/>
                              </a:rPr>
                            </m:ctrlPr>
                          </m:accPr>
                          <m:e>
                            <m:r>
                              <m:rPr>
                                <m:sty m:val="p"/>
                              </m:rPr>
                              <a:rPr lang="en-US" altLang="zh-CN" sz="1800">
                                <a:latin typeface="Cambria Math"/>
                              </a:rPr>
                              <m:t>Η</m:t>
                            </m:r>
                          </m:e>
                        </m:acc>
                      </m:e>
                      <m:sub>
                        <m:r>
                          <a:rPr lang="en-US" altLang="zh-CN" sz="1800" i="1">
                            <a:latin typeface="Cambria Math"/>
                          </a:rPr>
                          <m:t>𝑖</m:t>
                        </m:r>
                      </m:sub>
                    </m:sSub>
                    <m:r>
                      <a:rPr lang="en-US" altLang="zh-CN" sz="1800" i="1">
                        <a:latin typeface="Cambria Math"/>
                      </a:rPr>
                      <m:t>−</m:t>
                    </m:r>
                    <m:sSub>
                      <m:sSubPr>
                        <m:ctrlPr>
                          <a:rPr lang="zh-CN" altLang="zh-CN" sz="1800" i="1">
                            <a:latin typeface="Cambria Math"/>
                          </a:rPr>
                        </m:ctrlPr>
                      </m:sSubPr>
                      <m:e>
                        <m:r>
                          <m:rPr>
                            <m:sty m:val="p"/>
                          </m:rPr>
                          <a:rPr lang="en-US" altLang="zh-CN" sz="1800">
                            <a:latin typeface="Cambria Math"/>
                          </a:rPr>
                          <m:t>Η</m:t>
                        </m:r>
                      </m:e>
                      <m:sub>
                        <m:r>
                          <a:rPr lang="en-US" altLang="zh-CN" sz="1800" i="1">
                            <a:latin typeface="Cambria Math"/>
                          </a:rPr>
                          <m:t>𝑖</m:t>
                        </m:r>
                      </m:sub>
                    </m:sSub>
                    <m:r>
                      <a:rPr lang="en-US" altLang="zh-CN" sz="1800" i="1">
                        <a:latin typeface="Cambria Math"/>
                      </a:rPr>
                      <m:t> </m:t>
                    </m:r>
                  </m:oMath>
                </a14:m>
                <a:r>
                  <a:rPr lang="zh-CN" altLang="zh-CN" sz="1800" dirty="0" smtClean="0"/>
                  <a:t>的</a:t>
                </a:r>
                <a:r>
                  <a:rPr lang="zh-CN" altLang="en-US" sz="1800" dirty="0" smtClean="0"/>
                  <a:t>平方和</a:t>
                </a:r>
                <a:r>
                  <a:rPr lang="zh-CN" altLang="zh-CN" sz="1800" dirty="0" smtClean="0"/>
                  <a:t>最小</a:t>
                </a:r>
                <a:r>
                  <a:rPr lang="zh-CN" altLang="zh-CN" sz="1800" dirty="0"/>
                  <a:t>。</a:t>
                </a:r>
              </a:p>
              <a:p>
                <a:r>
                  <a:rPr lang="zh-CN" altLang="zh-CN" sz="1800" dirty="0" smtClean="0"/>
                  <a:t>得到</a:t>
                </a:r>
                <a:r>
                  <a:rPr lang="zh-CN" altLang="zh-CN" sz="1800" dirty="0"/>
                  <a:t>我们所需要的</a:t>
                </a:r>
                <a:r>
                  <a:rPr lang="en-US" altLang="zh-CN" sz="1800" dirty="0"/>
                  <a:t>K</a:t>
                </a:r>
                <a:r>
                  <a:rPr lang="zh-CN" altLang="zh-CN" sz="1800" dirty="0"/>
                  <a:t>矩阵。</a:t>
                </a:r>
              </a:p>
              <a:p>
                <a:pPr marL="0" indent="0">
                  <a:buNone/>
                </a:pPr>
                <a14:m>
                  <m:oMathPara xmlns:m="http://schemas.openxmlformats.org/officeDocument/2006/math">
                    <m:oMathParaPr>
                      <m:jc m:val="centerGroup"/>
                    </m:oMathParaPr>
                    <m:oMath xmlns:m="http://schemas.openxmlformats.org/officeDocument/2006/math">
                      <m:r>
                        <a:rPr lang="en-US" altLang="zh-CN" sz="1800" i="1">
                          <a:latin typeface="Cambria Math"/>
                        </a:rPr>
                        <m:t>𝐾</m:t>
                      </m:r>
                      <m:r>
                        <a:rPr lang="en-US" altLang="zh-CN" sz="1800" i="1">
                          <a:latin typeface="Cambria Math"/>
                        </a:rPr>
                        <m:t>=</m:t>
                      </m:r>
                      <m:d>
                        <m:dPr>
                          <m:begChr m:val="["/>
                          <m:endChr m:val="]"/>
                          <m:ctrlPr>
                            <a:rPr lang="zh-CN" altLang="zh-CN" sz="1800" i="1">
                              <a:latin typeface="Cambria Math"/>
                            </a:rPr>
                          </m:ctrlPr>
                        </m:dPr>
                        <m:e>
                          <m:m>
                            <m:mPr>
                              <m:mcs>
                                <m:mc>
                                  <m:mcPr>
                                    <m:count m:val="4"/>
                                    <m:mcJc m:val="center"/>
                                  </m:mcPr>
                                </m:mc>
                              </m:mcs>
                              <m:ctrlPr>
                                <a:rPr lang="zh-CN" altLang="zh-CN" sz="1800" i="1">
                                  <a:latin typeface="Cambria Math"/>
                                </a:rPr>
                              </m:ctrlPr>
                            </m:mPr>
                            <m:mr>
                              <m:e>
                                <m:r>
                                  <a:rPr lang="en-US" altLang="zh-CN" sz="1800" i="1">
                                    <a:latin typeface="Cambria Math"/>
                                  </a:rPr>
                                  <m:t>34.4004</m:t>
                                </m:r>
                              </m:e>
                              <m:e>
                                <m:r>
                                  <a:rPr lang="en-US" altLang="zh-CN" sz="1800" i="1">
                                    <a:latin typeface="Cambria Math"/>
                                  </a:rPr>
                                  <m:t>2.0366</m:t>
                                </m:r>
                              </m:e>
                              <m:e>
                                <m:r>
                                  <a:rPr lang="en-US" altLang="zh-CN" sz="1800" i="1">
                                    <a:latin typeface="Cambria Math"/>
                                  </a:rPr>
                                  <m:t>77.7986</m:t>
                                </m:r>
                              </m:e>
                              <m:e>
                                <m:r>
                                  <a:rPr lang="en-US" altLang="zh-CN" sz="1800" i="1">
                                    <a:latin typeface="Cambria Math"/>
                                  </a:rPr>
                                  <m:t>19.4350</m:t>
                                </m:r>
                              </m:e>
                            </m:mr>
                          </m:m>
                        </m:e>
                      </m:d>
                    </m:oMath>
                  </m:oMathPara>
                </a14:m>
                <a:endParaRPr lang="zh-CN" altLang="zh-CN" sz="1800" dirty="0"/>
              </a:p>
              <a:p>
                <a:r>
                  <a:rPr lang="en-US" altLang="zh-CN" sz="1800" dirty="0"/>
                  <a:t>    </a:t>
                </a:r>
                <a:r>
                  <a:rPr lang="zh-CN" altLang="zh-CN" sz="1800" dirty="0"/>
                  <a:t>得到</a:t>
                </a:r>
                <a:r>
                  <a:rPr lang="en-US" altLang="zh-CN" sz="1800" dirty="0"/>
                  <a:t>K</a:t>
                </a:r>
                <a:r>
                  <a:rPr lang="zh-CN" altLang="zh-CN" sz="1800" dirty="0"/>
                  <a:t>矩阵之后，我们代入公式</a:t>
                </a:r>
                <a14:m>
                  <m:oMath xmlns:m="http://schemas.openxmlformats.org/officeDocument/2006/math">
                    <m:sSub>
                      <m:sSubPr>
                        <m:ctrlPr>
                          <a:rPr lang="zh-CN" altLang="zh-CN" sz="1800" i="1">
                            <a:latin typeface="Cambria Math"/>
                          </a:rPr>
                        </m:ctrlPr>
                      </m:sSubPr>
                      <m:e>
                        <m:acc>
                          <m:accPr>
                            <m:chr m:val="̂"/>
                            <m:ctrlPr>
                              <a:rPr lang="zh-CN" altLang="zh-CN" sz="1800" i="1">
                                <a:latin typeface="Cambria Math"/>
                              </a:rPr>
                            </m:ctrlPr>
                          </m:accPr>
                          <m:e>
                            <m:r>
                              <m:rPr>
                                <m:sty m:val="p"/>
                              </m:rPr>
                              <a:rPr lang="en-US" altLang="zh-CN" sz="1800">
                                <a:latin typeface="Cambria Math"/>
                              </a:rPr>
                              <m:t>Η</m:t>
                            </m:r>
                          </m:e>
                        </m:acc>
                      </m:e>
                      <m:sub>
                        <m:r>
                          <a:rPr lang="en-US" altLang="zh-CN" sz="1800" i="1">
                            <a:latin typeface="Cambria Math"/>
                          </a:rPr>
                          <m:t>𝑖</m:t>
                        </m:r>
                      </m:sub>
                    </m:sSub>
                  </m:oMath>
                </a14:m>
                <a:r>
                  <a:rPr lang="en-US" altLang="zh-CN" sz="1800" dirty="0"/>
                  <a:t>=</a:t>
                </a:r>
                <a14:m>
                  <m:oMath xmlns:m="http://schemas.openxmlformats.org/officeDocument/2006/math">
                    <m:sSub>
                      <m:sSubPr>
                        <m:ctrlPr>
                          <a:rPr lang="zh-CN" altLang="zh-CN" sz="1800" i="1">
                            <a:latin typeface="Cambria Math"/>
                          </a:rPr>
                        </m:ctrlPr>
                      </m:sSubPr>
                      <m:e>
                        <m:sSub>
                          <m:sSubPr>
                            <m:ctrlPr>
                              <a:rPr lang="zh-CN" altLang="zh-CN" sz="1800" i="1">
                                <a:latin typeface="Cambria Math"/>
                              </a:rPr>
                            </m:ctrlPr>
                          </m:sSubPr>
                          <m:e>
                            <m:r>
                              <m:rPr>
                                <m:sty m:val="p"/>
                              </m:rPr>
                              <a:rPr lang="en-US" altLang="zh-CN" sz="1800">
                                <a:latin typeface="Cambria Math"/>
                              </a:rPr>
                              <m:t>S</m:t>
                            </m:r>
                          </m:e>
                          <m:sub>
                            <m:r>
                              <a:rPr lang="en-US" altLang="zh-CN" sz="1800" i="1">
                                <a:latin typeface="Cambria Math"/>
                              </a:rPr>
                              <m:t>𝑖</m:t>
                            </m:r>
                          </m:sub>
                        </m:sSub>
                        <m:r>
                          <a:rPr lang="en-US" altLang="zh-CN" sz="1800">
                            <a:latin typeface="Cambria Math"/>
                          </a:rPr>
                          <m:t> </m:t>
                        </m:r>
                        <m:r>
                          <m:rPr>
                            <m:sty m:val="p"/>
                          </m:rPr>
                          <a:rPr lang="en-US" altLang="zh-CN" sz="1800">
                            <a:latin typeface="Cambria Math"/>
                          </a:rPr>
                          <m:t>α</m:t>
                        </m:r>
                        <m:r>
                          <a:rPr lang="en-US" altLang="zh-CN" sz="1800" i="1">
                            <a:latin typeface="Cambria Math"/>
                          </a:rPr>
                          <m:t>𝐾</m:t>
                        </m:r>
                      </m:e>
                      <m:sub>
                        <m:r>
                          <a:rPr lang="en-US" altLang="zh-CN" sz="1800" i="1">
                            <a:latin typeface="Cambria Math"/>
                          </a:rPr>
                          <m:t>𝑖</m:t>
                        </m:r>
                      </m:sub>
                    </m:sSub>
                    <m:r>
                      <a:rPr lang="en-US" altLang="zh-CN" sz="1800" i="1">
                        <a:latin typeface="Cambria Math"/>
                      </a:rPr>
                      <m:t>′</m:t>
                    </m:r>
                  </m:oMath>
                </a14:m>
                <a:r>
                  <a:rPr lang="zh-CN" altLang="zh-CN" sz="1800" dirty="0"/>
                  <a:t>可以得到</a:t>
                </a:r>
                <a14:m>
                  <m:oMath xmlns:m="http://schemas.openxmlformats.org/officeDocument/2006/math">
                    <m:sSub>
                      <m:sSubPr>
                        <m:ctrlPr>
                          <a:rPr lang="zh-CN" altLang="zh-CN" sz="1800" i="1">
                            <a:latin typeface="Cambria Math"/>
                          </a:rPr>
                        </m:ctrlPr>
                      </m:sSubPr>
                      <m:e>
                        <m:acc>
                          <m:accPr>
                            <m:chr m:val="̂"/>
                            <m:ctrlPr>
                              <a:rPr lang="zh-CN" altLang="zh-CN" sz="1800" i="1">
                                <a:latin typeface="Cambria Math"/>
                              </a:rPr>
                            </m:ctrlPr>
                          </m:accPr>
                          <m:e>
                            <m:r>
                              <m:rPr>
                                <m:sty m:val="p"/>
                              </m:rPr>
                              <a:rPr lang="en-US" altLang="zh-CN" sz="1800">
                                <a:latin typeface="Cambria Math"/>
                              </a:rPr>
                              <m:t>Η</m:t>
                            </m:r>
                          </m:e>
                        </m:acc>
                      </m:e>
                      <m:sub>
                        <m:r>
                          <a:rPr lang="en-US" altLang="zh-CN" sz="1800" i="1">
                            <a:latin typeface="Cambria Math"/>
                          </a:rPr>
                          <m:t>𝑖</m:t>
                        </m:r>
                      </m:sub>
                    </m:sSub>
                    <m:r>
                      <a:rPr lang="zh-CN" altLang="zh-CN" sz="1800">
                        <a:latin typeface="Cambria Math"/>
                      </a:rPr>
                      <m:t>列向量。</m:t>
                    </m:r>
                  </m:oMath>
                </a14:m>
                <a:endParaRPr lang="zh-CN" altLang="en-US" sz="1800"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rotWithShape="1">
                <a:blip r:embed="rId2" cstate="print"/>
                <a:stretch>
                  <a:fillRect l="-519" t="-539" r="-74" b="-9299"/>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5513373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Effect transition="in" filter="fade">
                                      <p:cBhvr>
                                        <p:cTn id="20" dur="1000"/>
                                        <p:tgtEl>
                                          <p:spTgt spid="3">
                                            <p:txEl>
                                              <p:pRg st="1" end="1"/>
                                            </p:txEl>
                                          </p:spTgt>
                                        </p:tgtEl>
                                      </p:cBhvr>
                                    </p:animEffect>
                                    <p:anim calcmode="lin" valueType="num">
                                      <p:cBhvr>
                                        <p:cTn id="21"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2"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Effect transition="in" filter="fade">
                                      <p:cBhvr>
                                        <p:cTn id="27" dur="1000"/>
                                        <p:tgtEl>
                                          <p:spTgt spid="3">
                                            <p:txEl>
                                              <p:pRg st="2" end="2"/>
                                            </p:txEl>
                                          </p:spTgt>
                                        </p:tgtEl>
                                      </p:cBhvr>
                                    </p:animEffect>
                                    <p:anim calcmode="lin" valueType="num">
                                      <p:cBhvr>
                                        <p:cTn id="2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3">
                                            <p:txEl>
                                              <p:pRg st="3" end="3"/>
                                            </p:txEl>
                                          </p:spTgt>
                                        </p:tgtEl>
                                        <p:attrNameLst>
                                          <p:attrName>style.visibility</p:attrName>
                                        </p:attrNameLst>
                                      </p:cBhvr>
                                      <p:to>
                                        <p:strVal val="visible"/>
                                      </p:to>
                                    </p:set>
                                    <p:animEffect transition="in" filter="fade">
                                      <p:cBhvr>
                                        <p:cTn id="34" dur="1000"/>
                                        <p:tgtEl>
                                          <p:spTgt spid="3">
                                            <p:txEl>
                                              <p:pRg st="3" end="3"/>
                                            </p:txEl>
                                          </p:spTgt>
                                        </p:tgtEl>
                                      </p:cBhvr>
                                    </p:animEffect>
                                    <p:anim calcmode="lin" valueType="num">
                                      <p:cBhvr>
                                        <p:cTn id="3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6"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3">
                                            <p:txEl>
                                              <p:pRg st="4" end="4"/>
                                            </p:txEl>
                                          </p:spTgt>
                                        </p:tgtEl>
                                        <p:attrNameLst>
                                          <p:attrName>style.visibility</p:attrName>
                                        </p:attrNameLst>
                                      </p:cBhvr>
                                      <p:to>
                                        <p:strVal val="visible"/>
                                      </p:to>
                                    </p:set>
                                    <p:animEffect transition="in" filter="fade">
                                      <p:cBhvr>
                                        <p:cTn id="41" dur="1000"/>
                                        <p:tgtEl>
                                          <p:spTgt spid="3">
                                            <p:txEl>
                                              <p:pRg st="4" end="4"/>
                                            </p:txEl>
                                          </p:spTgt>
                                        </p:tgtEl>
                                      </p:cBhvr>
                                    </p:animEffect>
                                    <p:anim calcmode="lin" valueType="num">
                                      <p:cBhvr>
                                        <p:cTn id="4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4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grpId="0" nodeType="clickEffect">
                                  <p:stCondLst>
                                    <p:cond delay="0"/>
                                  </p:stCondLst>
                                  <p:childTnLst>
                                    <p:set>
                                      <p:cBhvr>
                                        <p:cTn id="47" dur="1" fill="hold">
                                          <p:stCondLst>
                                            <p:cond delay="0"/>
                                          </p:stCondLst>
                                        </p:cTn>
                                        <p:tgtEl>
                                          <p:spTgt spid="3">
                                            <p:txEl>
                                              <p:pRg st="5" end="5"/>
                                            </p:txEl>
                                          </p:spTgt>
                                        </p:tgtEl>
                                        <p:attrNameLst>
                                          <p:attrName>style.visibility</p:attrName>
                                        </p:attrNameLst>
                                      </p:cBhvr>
                                      <p:to>
                                        <p:strVal val="visible"/>
                                      </p:to>
                                    </p:set>
                                    <p:animEffect transition="in" filter="fade">
                                      <p:cBhvr>
                                        <p:cTn id="48" dur="1000"/>
                                        <p:tgtEl>
                                          <p:spTgt spid="3">
                                            <p:txEl>
                                              <p:pRg st="5" end="5"/>
                                            </p:txEl>
                                          </p:spTgt>
                                        </p:tgtEl>
                                      </p:cBhvr>
                                    </p:animEffect>
                                    <p:anim calcmode="lin" valueType="num">
                                      <p:cBhvr>
                                        <p:cTn id="49"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50"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42" presetClass="entr" presetSubtype="0" fill="hold" grpId="0" nodeType="clickEffect">
                                  <p:stCondLst>
                                    <p:cond delay="0"/>
                                  </p:stCondLst>
                                  <p:childTnLst>
                                    <p:set>
                                      <p:cBhvr>
                                        <p:cTn id="54" dur="1" fill="hold">
                                          <p:stCondLst>
                                            <p:cond delay="0"/>
                                          </p:stCondLst>
                                        </p:cTn>
                                        <p:tgtEl>
                                          <p:spTgt spid="3">
                                            <p:txEl>
                                              <p:pRg st="6" end="6"/>
                                            </p:txEl>
                                          </p:spTgt>
                                        </p:tgtEl>
                                        <p:attrNameLst>
                                          <p:attrName>style.visibility</p:attrName>
                                        </p:attrNameLst>
                                      </p:cBhvr>
                                      <p:to>
                                        <p:strVal val="visible"/>
                                      </p:to>
                                    </p:set>
                                    <p:animEffect transition="in" filter="fade">
                                      <p:cBhvr>
                                        <p:cTn id="55" dur="1000"/>
                                        <p:tgtEl>
                                          <p:spTgt spid="3">
                                            <p:txEl>
                                              <p:pRg st="6" end="6"/>
                                            </p:txEl>
                                          </p:spTgt>
                                        </p:tgtEl>
                                      </p:cBhvr>
                                    </p:animEffect>
                                    <p:anim calcmode="lin" valueType="num">
                                      <p:cBhvr>
                                        <p:cTn id="56"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7"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42" presetClass="entr" presetSubtype="0" fill="hold" grpId="0" nodeType="clickEffect">
                                  <p:stCondLst>
                                    <p:cond delay="0"/>
                                  </p:stCondLst>
                                  <p:childTnLst>
                                    <p:set>
                                      <p:cBhvr>
                                        <p:cTn id="61" dur="1" fill="hold">
                                          <p:stCondLst>
                                            <p:cond delay="0"/>
                                          </p:stCondLst>
                                        </p:cTn>
                                        <p:tgtEl>
                                          <p:spTgt spid="3">
                                            <p:txEl>
                                              <p:pRg st="7" end="7"/>
                                            </p:txEl>
                                          </p:spTgt>
                                        </p:tgtEl>
                                        <p:attrNameLst>
                                          <p:attrName>style.visibility</p:attrName>
                                        </p:attrNameLst>
                                      </p:cBhvr>
                                      <p:to>
                                        <p:strVal val="visible"/>
                                      </p:to>
                                    </p:set>
                                    <p:animEffect transition="in" filter="fade">
                                      <p:cBhvr>
                                        <p:cTn id="62" dur="1000"/>
                                        <p:tgtEl>
                                          <p:spTgt spid="3">
                                            <p:txEl>
                                              <p:pRg st="7" end="7"/>
                                            </p:txEl>
                                          </p:spTgt>
                                        </p:tgtEl>
                                      </p:cBhvr>
                                    </p:animEffect>
                                    <p:anim calcmode="lin" valueType="num">
                                      <p:cBhvr>
                                        <p:cTn id="63"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64"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42" presetClass="entr" presetSubtype="0" fill="hold" grpId="0" nodeType="clickEffect">
                                  <p:stCondLst>
                                    <p:cond delay="0"/>
                                  </p:stCondLst>
                                  <p:childTnLst>
                                    <p:set>
                                      <p:cBhvr>
                                        <p:cTn id="68" dur="1" fill="hold">
                                          <p:stCondLst>
                                            <p:cond delay="0"/>
                                          </p:stCondLst>
                                        </p:cTn>
                                        <p:tgtEl>
                                          <p:spTgt spid="3">
                                            <p:txEl>
                                              <p:pRg st="8" end="8"/>
                                            </p:txEl>
                                          </p:spTgt>
                                        </p:tgtEl>
                                        <p:attrNameLst>
                                          <p:attrName>style.visibility</p:attrName>
                                        </p:attrNameLst>
                                      </p:cBhvr>
                                      <p:to>
                                        <p:strVal val="visible"/>
                                      </p:to>
                                    </p:set>
                                    <p:animEffect transition="in" filter="fade">
                                      <p:cBhvr>
                                        <p:cTn id="69" dur="1000"/>
                                        <p:tgtEl>
                                          <p:spTgt spid="3">
                                            <p:txEl>
                                              <p:pRg st="8" end="8"/>
                                            </p:txEl>
                                          </p:spTgt>
                                        </p:tgtEl>
                                      </p:cBhvr>
                                    </p:animEffect>
                                    <p:anim calcmode="lin" valueType="num">
                                      <p:cBhvr>
                                        <p:cTn id="70"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71"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72" fill="hold">
                      <p:stCondLst>
                        <p:cond delay="indefinite"/>
                      </p:stCondLst>
                      <p:childTnLst>
                        <p:par>
                          <p:cTn id="73" fill="hold">
                            <p:stCondLst>
                              <p:cond delay="0"/>
                            </p:stCondLst>
                            <p:childTnLst>
                              <p:par>
                                <p:cTn id="74" presetID="42" presetClass="entr" presetSubtype="0" fill="hold" grpId="0" nodeType="clickEffect">
                                  <p:stCondLst>
                                    <p:cond delay="0"/>
                                  </p:stCondLst>
                                  <p:childTnLst>
                                    <p:set>
                                      <p:cBhvr>
                                        <p:cTn id="75" dur="1" fill="hold">
                                          <p:stCondLst>
                                            <p:cond delay="0"/>
                                          </p:stCondLst>
                                        </p:cTn>
                                        <p:tgtEl>
                                          <p:spTgt spid="3">
                                            <p:txEl>
                                              <p:pRg st="9" end="9"/>
                                            </p:txEl>
                                          </p:spTgt>
                                        </p:tgtEl>
                                        <p:attrNameLst>
                                          <p:attrName>style.visibility</p:attrName>
                                        </p:attrNameLst>
                                      </p:cBhvr>
                                      <p:to>
                                        <p:strVal val="visible"/>
                                      </p:to>
                                    </p:set>
                                    <p:animEffect transition="in" filter="fade">
                                      <p:cBhvr>
                                        <p:cTn id="76" dur="1000"/>
                                        <p:tgtEl>
                                          <p:spTgt spid="3">
                                            <p:txEl>
                                              <p:pRg st="9" end="9"/>
                                            </p:txEl>
                                          </p:spTgt>
                                        </p:tgtEl>
                                      </p:cBhvr>
                                    </p:animEffect>
                                    <p:anim calcmode="lin" valueType="num">
                                      <p:cBhvr>
                                        <p:cTn id="77"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78" dur="1000" fill="hold"/>
                                        <p:tgtEl>
                                          <p:spTgt spid="3">
                                            <p:txEl>
                                              <p:pRg st="9" end="9"/>
                                            </p:txEl>
                                          </p:spTgt>
                                        </p:tgtEl>
                                        <p:attrNameLst>
                                          <p:attrName>ppt_y</p:attrName>
                                        </p:attrNameLst>
                                      </p:cBhvr>
                                      <p:tavLst>
                                        <p:tav tm="0">
                                          <p:val>
                                            <p:strVal val="#ppt_y+.1"/>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42" presetClass="entr" presetSubtype="0" fill="hold" grpId="0" nodeType="clickEffect">
                                  <p:stCondLst>
                                    <p:cond delay="0"/>
                                  </p:stCondLst>
                                  <p:childTnLst>
                                    <p:set>
                                      <p:cBhvr>
                                        <p:cTn id="82" dur="1" fill="hold">
                                          <p:stCondLst>
                                            <p:cond delay="0"/>
                                          </p:stCondLst>
                                        </p:cTn>
                                        <p:tgtEl>
                                          <p:spTgt spid="3">
                                            <p:txEl>
                                              <p:pRg st="10" end="10"/>
                                            </p:txEl>
                                          </p:spTgt>
                                        </p:tgtEl>
                                        <p:attrNameLst>
                                          <p:attrName>style.visibility</p:attrName>
                                        </p:attrNameLst>
                                      </p:cBhvr>
                                      <p:to>
                                        <p:strVal val="visible"/>
                                      </p:to>
                                    </p:set>
                                    <p:animEffect transition="in" filter="fade">
                                      <p:cBhvr>
                                        <p:cTn id="83" dur="1000"/>
                                        <p:tgtEl>
                                          <p:spTgt spid="3">
                                            <p:txEl>
                                              <p:pRg st="10" end="10"/>
                                            </p:txEl>
                                          </p:spTgt>
                                        </p:tgtEl>
                                      </p:cBhvr>
                                    </p:animEffect>
                                    <p:anim calcmode="lin" valueType="num">
                                      <p:cBhvr>
                                        <p:cTn id="84" dur="1000" fill="hold"/>
                                        <p:tgtEl>
                                          <p:spTgt spid="3">
                                            <p:txEl>
                                              <p:pRg st="10" end="10"/>
                                            </p:txEl>
                                          </p:spTgt>
                                        </p:tgtEl>
                                        <p:attrNameLst>
                                          <p:attrName>ppt_x</p:attrName>
                                        </p:attrNameLst>
                                      </p:cBhvr>
                                      <p:tavLst>
                                        <p:tav tm="0">
                                          <p:val>
                                            <p:strVal val="#ppt_x"/>
                                          </p:val>
                                        </p:tav>
                                        <p:tav tm="100000">
                                          <p:val>
                                            <p:strVal val="#ppt_x"/>
                                          </p:val>
                                        </p:tav>
                                      </p:tavLst>
                                    </p:anim>
                                    <p:anim calcmode="lin" valueType="num">
                                      <p:cBhvr>
                                        <p:cTn id="85" dur="1000" fill="hold"/>
                                        <p:tgtEl>
                                          <p:spTgt spid="3">
                                            <p:txEl>
                                              <p:pRg st="10" end="10"/>
                                            </p:txEl>
                                          </p:spTgt>
                                        </p:tgtEl>
                                        <p:attrNameLst>
                                          <p:attrName>ppt_y</p:attrName>
                                        </p:attrNameLst>
                                      </p:cBhvr>
                                      <p:tavLst>
                                        <p:tav tm="0">
                                          <p:val>
                                            <p:strVal val="#ppt_y+.1"/>
                                          </p:val>
                                        </p:tav>
                                        <p:tav tm="100000">
                                          <p:val>
                                            <p:strVal val="#ppt_y"/>
                                          </p:val>
                                        </p:tav>
                                      </p:tavLst>
                                    </p:anim>
                                  </p:childTnLst>
                                </p:cTn>
                              </p:par>
                            </p:childTnLst>
                          </p:cTn>
                        </p:par>
                      </p:childTnLst>
                    </p:cTn>
                  </p:par>
                  <p:par>
                    <p:cTn id="86" fill="hold">
                      <p:stCondLst>
                        <p:cond delay="indefinite"/>
                      </p:stCondLst>
                      <p:childTnLst>
                        <p:par>
                          <p:cTn id="87" fill="hold">
                            <p:stCondLst>
                              <p:cond delay="0"/>
                            </p:stCondLst>
                            <p:childTnLst>
                              <p:par>
                                <p:cTn id="88" presetID="42" presetClass="entr" presetSubtype="0" fill="hold" grpId="0" nodeType="clickEffect">
                                  <p:stCondLst>
                                    <p:cond delay="0"/>
                                  </p:stCondLst>
                                  <p:childTnLst>
                                    <p:set>
                                      <p:cBhvr>
                                        <p:cTn id="89" dur="1" fill="hold">
                                          <p:stCondLst>
                                            <p:cond delay="0"/>
                                          </p:stCondLst>
                                        </p:cTn>
                                        <p:tgtEl>
                                          <p:spTgt spid="3">
                                            <p:txEl>
                                              <p:pRg st="11" end="11"/>
                                            </p:txEl>
                                          </p:spTgt>
                                        </p:tgtEl>
                                        <p:attrNameLst>
                                          <p:attrName>style.visibility</p:attrName>
                                        </p:attrNameLst>
                                      </p:cBhvr>
                                      <p:to>
                                        <p:strVal val="visible"/>
                                      </p:to>
                                    </p:set>
                                    <p:animEffect transition="in" filter="fade">
                                      <p:cBhvr>
                                        <p:cTn id="90" dur="1000"/>
                                        <p:tgtEl>
                                          <p:spTgt spid="3">
                                            <p:txEl>
                                              <p:pRg st="11" end="11"/>
                                            </p:txEl>
                                          </p:spTgt>
                                        </p:tgtEl>
                                      </p:cBhvr>
                                    </p:animEffect>
                                    <p:anim calcmode="lin" valueType="num">
                                      <p:cBhvr>
                                        <p:cTn id="91" dur="1000" fill="hold"/>
                                        <p:tgtEl>
                                          <p:spTgt spid="3">
                                            <p:txEl>
                                              <p:pRg st="11" end="11"/>
                                            </p:txEl>
                                          </p:spTgt>
                                        </p:tgtEl>
                                        <p:attrNameLst>
                                          <p:attrName>ppt_x</p:attrName>
                                        </p:attrNameLst>
                                      </p:cBhvr>
                                      <p:tavLst>
                                        <p:tav tm="0">
                                          <p:val>
                                            <p:strVal val="#ppt_x"/>
                                          </p:val>
                                        </p:tav>
                                        <p:tav tm="100000">
                                          <p:val>
                                            <p:strVal val="#ppt_x"/>
                                          </p:val>
                                        </p:tav>
                                      </p:tavLst>
                                    </p:anim>
                                    <p:anim calcmode="lin" valueType="num">
                                      <p:cBhvr>
                                        <p:cTn id="92" dur="1000" fill="hold"/>
                                        <p:tgtEl>
                                          <p:spTgt spid="3">
                                            <p:txEl>
                                              <p:pRg st="11" end="1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全市病床总数的预测</a:t>
            </a:r>
            <a:endParaRPr lang="zh-CN" altLang="en-US" dirty="0"/>
          </a:p>
        </p:txBody>
      </p:sp>
      <p:pic>
        <p:nvPicPr>
          <p:cNvPr id="4" name="内容占位符 3"/>
          <p:cNvPicPr>
            <a:picLocks noGrp="1"/>
          </p:cNvPicPr>
          <p:nvPr>
            <p:ph idx="1"/>
          </p:nvPr>
        </p:nvPicPr>
        <p:blipFill>
          <a:blip r:embed="rId2" cstate="print">
            <a:extLst>
              <a:ext uri="{28A0092B-C50C-407E-A947-70E740481C1C}">
                <a14:useLocalDpi xmlns:a14="http://schemas.microsoft.com/office/drawing/2010/main" val="0"/>
              </a:ext>
            </a:extLst>
          </a:blip>
          <a:stretch>
            <a:fillRect/>
          </a:stretch>
        </p:blipFill>
        <p:spPr>
          <a:xfrm>
            <a:off x="2555776" y="1412776"/>
            <a:ext cx="3744418" cy="2803308"/>
          </a:xfrm>
          <a:prstGeom prst="rect">
            <a:avLst/>
          </a:prstGeom>
        </p:spPr>
      </p:pic>
      <p:graphicFrame>
        <p:nvGraphicFramePr>
          <p:cNvPr id="5" name="表格 4"/>
          <p:cNvGraphicFramePr>
            <a:graphicFrameLocks noGrp="1"/>
          </p:cNvGraphicFramePr>
          <p:nvPr>
            <p:extLst>
              <p:ext uri="{D42A27DB-BD31-4B8C-83A1-F6EECF244321}">
                <p14:modId xmlns:p14="http://schemas.microsoft.com/office/powerpoint/2010/main" val="2733911219"/>
              </p:ext>
            </p:extLst>
          </p:nvPr>
        </p:nvGraphicFramePr>
        <p:xfrm>
          <a:off x="251520" y="4437112"/>
          <a:ext cx="8652961" cy="1824216"/>
        </p:xfrm>
        <a:graphic>
          <a:graphicData uri="http://schemas.openxmlformats.org/drawingml/2006/table">
            <a:tbl>
              <a:tblPr firstRow="1" firstCol="1" bandRow="1">
                <a:tableStyleId>{5C22544A-7EE6-4342-B048-85BDC9FD1C3A}</a:tableStyleId>
              </a:tblPr>
              <a:tblGrid>
                <a:gridCol w="1753033"/>
                <a:gridCol w="985704"/>
                <a:gridCol w="985704"/>
                <a:gridCol w="985704"/>
                <a:gridCol w="985704"/>
                <a:gridCol w="985704"/>
                <a:gridCol w="985704"/>
                <a:gridCol w="985704"/>
              </a:tblGrid>
              <a:tr h="304036">
                <a:tc>
                  <a:txBody>
                    <a:bodyPr/>
                    <a:lstStyle/>
                    <a:p>
                      <a:pPr algn="just">
                        <a:spcAft>
                          <a:spcPts val="0"/>
                        </a:spcAft>
                      </a:pPr>
                      <a:r>
                        <a:rPr lang="zh-CN" sz="1050" kern="100" dirty="0">
                          <a:solidFill>
                            <a:schemeClr val="tx2"/>
                          </a:solidFill>
                          <a:effectLst/>
                        </a:rPr>
                        <a:t>年份</a:t>
                      </a:r>
                      <a:endParaRPr lang="zh-CN" sz="1050" kern="100" dirty="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050" kern="100">
                          <a:solidFill>
                            <a:schemeClr val="tx2"/>
                          </a:solidFill>
                          <a:effectLst/>
                        </a:rPr>
                        <a:t>2000</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050" kern="100">
                          <a:solidFill>
                            <a:schemeClr val="tx2"/>
                          </a:solidFill>
                          <a:effectLst/>
                        </a:rPr>
                        <a:t>2001</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050" kern="100">
                          <a:solidFill>
                            <a:schemeClr val="tx2"/>
                          </a:solidFill>
                          <a:effectLst/>
                        </a:rPr>
                        <a:t>2002</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050" kern="100">
                          <a:solidFill>
                            <a:schemeClr val="tx2"/>
                          </a:solidFill>
                          <a:effectLst/>
                        </a:rPr>
                        <a:t>2003</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050" kern="100">
                          <a:solidFill>
                            <a:schemeClr val="tx2"/>
                          </a:solidFill>
                          <a:effectLst/>
                        </a:rPr>
                        <a:t>2004</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050" kern="100">
                          <a:solidFill>
                            <a:schemeClr val="tx2"/>
                          </a:solidFill>
                          <a:effectLst/>
                        </a:rPr>
                        <a:t>2005</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050" kern="100">
                          <a:solidFill>
                            <a:schemeClr val="tx2"/>
                          </a:solidFill>
                          <a:effectLst/>
                        </a:rPr>
                        <a:t>2006</a:t>
                      </a:r>
                      <a:endParaRPr lang="zh-CN" sz="1050" kern="100">
                        <a:solidFill>
                          <a:schemeClr val="tx2"/>
                        </a:solidFill>
                        <a:effectLst/>
                        <a:latin typeface="Calibri"/>
                        <a:ea typeface="宋体"/>
                        <a:cs typeface="Times New Roman"/>
                      </a:endParaRPr>
                    </a:p>
                  </a:txBody>
                  <a:tcPr marL="68580" marR="68580" marT="0" marB="0"/>
                </a:tc>
              </a:tr>
              <a:tr h="304036">
                <a:tc>
                  <a:txBody>
                    <a:bodyPr/>
                    <a:lstStyle/>
                    <a:p>
                      <a:pPr algn="just">
                        <a:spcAft>
                          <a:spcPts val="0"/>
                        </a:spcAft>
                      </a:pPr>
                      <a:r>
                        <a:rPr lang="zh-CN" sz="1050" kern="100">
                          <a:solidFill>
                            <a:schemeClr val="tx2"/>
                          </a:solidFill>
                          <a:effectLst/>
                        </a:rPr>
                        <a:t>病床数（张）</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050" kern="100">
                          <a:solidFill>
                            <a:schemeClr val="tx2"/>
                          </a:solidFill>
                          <a:effectLst/>
                        </a:rPr>
                        <a:t>10294</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050" kern="100">
                          <a:solidFill>
                            <a:schemeClr val="tx2"/>
                          </a:solidFill>
                          <a:effectLst/>
                        </a:rPr>
                        <a:t>11159</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050" kern="100">
                          <a:solidFill>
                            <a:schemeClr val="tx2"/>
                          </a:solidFill>
                          <a:effectLst/>
                        </a:rPr>
                        <a:t>12404</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050" kern="100">
                          <a:solidFill>
                            <a:schemeClr val="tx2"/>
                          </a:solidFill>
                          <a:effectLst/>
                        </a:rPr>
                        <a:t>13588</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050" kern="100">
                          <a:solidFill>
                            <a:schemeClr val="tx2"/>
                          </a:solidFill>
                          <a:effectLst/>
                        </a:rPr>
                        <a:t>15069</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050" kern="100">
                          <a:solidFill>
                            <a:schemeClr val="tx2"/>
                          </a:solidFill>
                          <a:effectLst/>
                        </a:rPr>
                        <a:t>16824</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050" kern="100">
                          <a:solidFill>
                            <a:schemeClr val="tx2"/>
                          </a:solidFill>
                          <a:effectLst/>
                        </a:rPr>
                        <a:t>17553</a:t>
                      </a:r>
                      <a:endParaRPr lang="zh-CN" sz="1050" kern="100">
                        <a:solidFill>
                          <a:schemeClr val="tx2"/>
                        </a:solidFill>
                        <a:effectLst/>
                        <a:latin typeface="Calibri"/>
                        <a:ea typeface="宋体"/>
                        <a:cs typeface="Times New Roman"/>
                      </a:endParaRPr>
                    </a:p>
                  </a:txBody>
                  <a:tcPr marL="68580" marR="68580" marT="0" marB="0"/>
                </a:tc>
              </a:tr>
              <a:tr h="304036">
                <a:tc>
                  <a:txBody>
                    <a:bodyPr/>
                    <a:lstStyle/>
                    <a:p>
                      <a:pPr algn="just">
                        <a:spcAft>
                          <a:spcPts val="0"/>
                        </a:spcAft>
                      </a:pPr>
                      <a:r>
                        <a:rPr lang="zh-CN" sz="1050" kern="100">
                          <a:solidFill>
                            <a:schemeClr val="tx2"/>
                          </a:solidFill>
                          <a:effectLst/>
                        </a:rPr>
                        <a:t>年份</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050" kern="100">
                          <a:solidFill>
                            <a:schemeClr val="tx2"/>
                          </a:solidFill>
                          <a:effectLst/>
                        </a:rPr>
                        <a:t>2007</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050" kern="100">
                          <a:solidFill>
                            <a:schemeClr val="tx2"/>
                          </a:solidFill>
                          <a:effectLst/>
                        </a:rPr>
                        <a:t>2008</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050" kern="100">
                          <a:solidFill>
                            <a:schemeClr val="tx2"/>
                          </a:solidFill>
                          <a:effectLst/>
                        </a:rPr>
                        <a:t>2009</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050" kern="100">
                          <a:solidFill>
                            <a:schemeClr val="tx2"/>
                          </a:solidFill>
                          <a:effectLst/>
                        </a:rPr>
                        <a:t>2010</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050" kern="100">
                          <a:solidFill>
                            <a:schemeClr val="tx2"/>
                          </a:solidFill>
                          <a:effectLst/>
                        </a:rPr>
                        <a:t>2011</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050" kern="100">
                          <a:solidFill>
                            <a:schemeClr val="tx2"/>
                          </a:solidFill>
                          <a:effectLst/>
                        </a:rPr>
                        <a:t>2012</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050" kern="100">
                          <a:solidFill>
                            <a:schemeClr val="tx2"/>
                          </a:solidFill>
                          <a:effectLst/>
                        </a:rPr>
                        <a:t>2013</a:t>
                      </a:r>
                      <a:endParaRPr lang="zh-CN" sz="1050" kern="100">
                        <a:solidFill>
                          <a:schemeClr val="tx2"/>
                        </a:solidFill>
                        <a:effectLst/>
                        <a:latin typeface="Calibri"/>
                        <a:ea typeface="宋体"/>
                        <a:cs typeface="Times New Roman"/>
                      </a:endParaRPr>
                    </a:p>
                  </a:txBody>
                  <a:tcPr marL="68580" marR="68580" marT="0" marB="0"/>
                </a:tc>
              </a:tr>
              <a:tr h="304036">
                <a:tc>
                  <a:txBody>
                    <a:bodyPr/>
                    <a:lstStyle/>
                    <a:p>
                      <a:pPr algn="just">
                        <a:spcAft>
                          <a:spcPts val="0"/>
                        </a:spcAft>
                      </a:pPr>
                      <a:r>
                        <a:rPr lang="zh-CN" sz="1050" kern="100">
                          <a:solidFill>
                            <a:schemeClr val="tx2"/>
                          </a:solidFill>
                          <a:effectLst/>
                        </a:rPr>
                        <a:t>病床数（张）</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050" kern="100">
                          <a:solidFill>
                            <a:schemeClr val="tx2"/>
                          </a:solidFill>
                          <a:effectLst/>
                        </a:rPr>
                        <a:t>18086</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050" kern="100">
                          <a:solidFill>
                            <a:schemeClr val="tx2"/>
                          </a:solidFill>
                          <a:effectLst/>
                        </a:rPr>
                        <a:t>19113</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050" kern="100">
                          <a:solidFill>
                            <a:schemeClr val="tx2"/>
                          </a:solidFill>
                          <a:effectLst/>
                        </a:rPr>
                        <a:t>21399</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050" kern="100">
                          <a:solidFill>
                            <a:schemeClr val="tx2"/>
                          </a:solidFill>
                          <a:effectLst/>
                        </a:rPr>
                        <a:t>22842</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050" kern="100">
                          <a:solidFill>
                            <a:schemeClr val="tx2"/>
                          </a:solidFill>
                          <a:effectLst/>
                        </a:rPr>
                        <a:t>25818</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050" kern="100">
                          <a:solidFill>
                            <a:schemeClr val="tx2"/>
                          </a:solidFill>
                          <a:effectLst/>
                        </a:rPr>
                        <a:t>28287</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050" kern="100">
                          <a:solidFill>
                            <a:schemeClr val="tx2"/>
                          </a:solidFill>
                          <a:effectLst/>
                        </a:rPr>
                        <a:t>30746</a:t>
                      </a:r>
                      <a:endParaRPr lang="zh-CN" sz="1050" kern="100">
                        <a:solidFill>
                          <a:schemeClr val="tx2"/>
                        </a:solidFill>
                        <a:effectLst/>
                        <a:latin typeface="Calibri"/>
                        <a:ea typeface="宋体"/>
                        <a:cs typeface="Times New Roman"/>
                      </a:endParaRPr>
                    </a:p>
                  </a:txBody>
                  <a:tcPr marL="68580" marR="68580" marT="0" marB="0"/>
                </a:tc>
              </a:tr>
              <a:tr h="304036">
                <a:tc>
                  <a:txBody>
                    <a:bodyPr/>
                    <a:lstStyle/>
                    <a:p>
                      <a:pPr algn="just">
                        <a:spcAft>
                          <a:spcPts val="0"/>
                        </a:spcAft>
                      </a:pPr>
                      <a:r>
                        <a:rPr lang="zh-CN" sz="1050" kern="100">
                          <a:solidFill>
                            <a:schemeClr val="tx2"/>
                          </a:solidFill>
                          <a:effectLst/>
                        </a:rPr>
                        <a:t>年份</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050" kern="100">
                          <a:solidFill>
                            <a:schemeClr val="tx2"/>
                          </a:solidFill>
                          <a:effectLst/>
                        </a:rPr>
                        <a:t>2014</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050" kern="100">
                          <a:solidFill>
                            <a:schemeClr val="tx2"/>
                          </a:solidFill>
                          <a:effectLst/>
                        </a:rPr>
                        <a:t>2015</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050" kern="100">
                          <a:solidFill>
                            <a:schemeClr val="tx2"/>
                          </a:solidFill>
                          <a:effectLst/>
                        </a:rPr>
                        <a:t>2016</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050" kern="100">
                          <a:solidFill>
                            <a:schemeClr val="tx2"/>
                          </a:solidFill>
                          <a:effectLst/>
                        </a:rPr>
                        <a:t>2017</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050" kern="100">
                          <a:solidFill>
                            <a:schemeClr val="tx2"/>
                          </a:solidFill>
                          <a:effectLst/>
                        </a:rPr>
                        <a:t>2018</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050" kern="100">
                          <a:solidFill>
                            <a:schemeClr val="tx2"/>
                          </a:solidFill>
                          <a:effectLst/>
                        </a:rPr>
                        <a:t>2019</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050" kern="100">
                          <a:solidFill>
                            <a:schemeClr val="tx2"/>
                          </a:solidFill>
                          <a:effectLst/>
                        </a:rPr>
                        <a:t>2020</a:t>
                      </a:r>
                      <a:endParaRPr lang="zh-CN" sz="1050" kern="100">
                        <a:solidFill>
                          <a:schemeClr val="tx2"/>
                        </a:solidFill>
                        <a:effectLst/>
                        <a:latin typeface="Calibri"/>
                        <a:ea typeface="宋体"/>
                        <a:cs typeface="Times New Roman"/>
                      </a:endParaRPr>
                    </a:p>
                  </a:txBody>
                  <a:tcPr marL="68580" marR="68580" marT="0" marB="0"/>
                </a:tc>
              </a:tr>
              <a:tr h="304036">
                <a:tc>
                  <a:txBody>
                    <a:bodyPr/>
                    <a:lstStyle/>
                    <a:p>
                      <a:pPr algn="just">
                        <a:spcAft>
                          <a:spcPts val="0"/>
                        </a:spcAft>
                      </a:pPr>
                      <a:r>
                        <a:rPr lang="zh-CN" sz="1050" kern="100">
                          <a:solidFill>
                            <a:schemeClr val="tx2"/>
                          </a:solidFill>
                          <a:effectLst/>
                        </a:rPr>
                        <a:t>病床数（张）</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050" kern="100">
                          <a:solidFill>
                            <a:schemeClr val="tx2"/>
                          </a:solidFill>
                          <a:effectLst/>
                        </a:rPr>
                        <a:t>33213</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050" kern="100">
                          <a:solidFill>
                            <a:schemeClr val="tx2"/>
                          </a:solidFill>
                          <a:effectLst/>
                        </a:rPr>
                        <a:t>35721</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050" kern="100">
                          <a:solidFill>
                            <a:schemeClr val="tx2"/>
                          </a:solidFill>
                          <a:effectLst/>
                        </a:rPr>
                        <a:t>37803</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050" kern="100">
                          <a:solidFill>
                            <a:schemeClr val="tx2"/>
                          </a:solidFill>
                          <a:effectLst/>
                        </a:rPr>
                        <a:t>39968</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050" kern="100">
                          <a:solidFill>
                            <a:schemeClr val="tx2"/>
                          </a:solidFill>
                          <a:effectLst/>
                        </a:rPr>
                        <a:t>42242</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050" kern="100">
                          <a:solidFill>
                            <a:schemeClr val="tx2"/>
                          </a:solidFill>
                          <a:effectLst/>
                        </a:rPr>
                        <a:t>44645</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050" kern="100" dirty="0">
                          <a:solidFill>
                            <a:schemeClr val="tx2"/>
                          </a:solidFill>
                          <a:effectLst/>
                        </a:rPr>
                        <a:t>47196</a:t>
                      </a:r>
                      <a:endParaRPr lang="zh-CN" sz="1050" kern="100" dirty="0">
                        <a:solidFill>
                          <a:schemeClr val="tx2"/>
                        </a:solidFill>
                        <a:effectLst/>
                        <a:latin typeface="Calibri"/>
                        <a:ea typeface="宋体"/>
                        <a:cs typeface="Times New Roman"/>
                      </a:endParaRPr>
                    </a:p>
                  </a:txBody>
                  <a:tcPr marL="68580" marR="68580" marT="0" marB="0"/>
                </a:tc>
              </a:tr>
            </a:tbl>
          </a:graphicData>
        </a:graphic>
      </p:graphicFrame>
    </p:spTree>
    <p:extLst>
      <p:ext uri="{BB962C8B-B14F-4D97-AF65-F5344CB8AC3E}">
        <p14:creationId xmlns:p14="http://schemas.microsoft.com/office/powerpoint/2010/main" val="3266115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1000"/>
                                        <p:tgtEl>
                                          <p:spTgt spid="5"/>
                                        </p:tgtEl>
                                      </p:cBhvr>
                                    </p:animEffect>
                                    <p:anim calcmode="lin" valueType="num">
                                      <p:cBhvr>
                                        <p:cTn id="21" dur="1000" fill="hold"/>
                                        <p:tgtEl>
                                          <p:spTgt spid="5"/>
                                        </p:tgtEl>
                                        <p:attrNameLst>
                                          <p:attrName>ppt_x</p:attrName>
                                        </p:attrNameLst>
                                      </p:cBhvr>
                                      <p:tavLst>
                                        <p:tav tm="0">
                                          <p:val>
                                            <p:strVal val="#ppt_x"/>
                                          </p:val>
                                        </p:tav>
                                        <p:tav tm="100000">
                                          <p:val>
                                            <p:strVal val="#ppt_x"/>
                                          </p:val>
                                        </p:tav>
                                      </p:tavLst>
                                    </p:anim>
                                    <p:anim calcmode="lin" valueType="num">
                                      <p:cBhvr>
                                        <p:cTn id="2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各区病床数的预测</a:t>
            </a:r>
            <a:endParaRPr lang="zh-CN" altLang="en-US" dirty="0"/>
          </a:p>
        </p:txBody>
      </p:sp>
      <p:sp>
        <p:nvSpPr>
          <p:cNvPr id="3" name="内容占位符 2"/>
          <p:cNvSpPr>
            <a:spLocks noGrp="1"/>
          </p:cNvSpPr>
          <p:nvPr>
            <p:ph idx="1"/>
          </p:nvPr>
        </p:nvSpPr>
        <p:spPr/>
        <p:txBody>
          <a:bodyPr/>
          <a:lstStyle/>
          <a:p>
            <a:r>
              <a:rPr lang="zh-CN" altLang="zh-CN" sz="1800" dirty="0"/>
              <a:t>根据前面的假设，深圳市各区人口结构分布均匀，医疗水平一致，故所需的病床位可按人口比例分配</a:t>
            </a:r>
            <a:r>
              <a:rPr lang="zh-CN" altLang="zh-CN" sz="1800" dirty="0" smtClean="0"/>
              <a:t>。</a:t>
            </a:r>
            <a:r>
              <a:rPr lang="zh-CN" altLang="en-US" sz="1800" dirty="0" smtClean="0"/>
              <a:t>（</a:t>
            </a:r>
            <a:r>
              <a:rPr lang="en-US" altLang="zh-CN" sz="1800" dirty="0" smtClean="0"/>
              <a:t>2010</a:t>
            </a:r>
            <a:r>
              <a:rPr lang="zh-CN" altLang="en-US" sz="1800" dirty="0" smtClean="0"/>
              <a:t>年）</a:t>
            </a:r>
            <a:endParaRPr lang="zh-CN" altLang="zh-CN" sz="1800" dirty="0"/>
          </a:p>
          <a:p>
            <a:endParaRPr lang="zh-CN" altLang="en-US" sz="1800" dirty="0"/>
          </a:p>
        </p:txBody>
      </p:sp>
      <p:graphicFrame>
        <p:nvGraphicFramePr>
          <p:cNvPr id="4" name="表格 3"/>
          <p:cNvGraphicFramePr>
            <a:graphicFrameLocks noGrp="1"/>
          </p:cNvGraphicFramePr>
          <p:nvPr>
            <p:extLst>
              <p:ext uri="{D42A27DB-BD31-4B8C-83A1-F6EECF244321}">
                <p14:modId xmlns:p14="http://schemas.microsoft.com/office/powerpoint/2010/main" val="3305733985"/>
              </p:ext>
            </p:extLst>
          </p:nvPr>
        </p:nvGraphicFramePr>
        <p:xfrm>
          <a:off x="221299" y="2636910"/>
          <a:ext cx="8701401" cy="2452540"/>
        </p:xfrm>
        <a:graphic>
          <a:graphicData uri="http://schemas.openxmlformats.org/drawingml/2006/table">
            <a:tbl>
              <a:tblPr firstRow="1" firstCol="1" bandRow="1">
                <a:tableStyleId>{5C22544A-7EE6-4342-B048-85BDC9FD1C3A}</a:tableStyleId>
              </a:tblPr>
              <a:tblGrid>
                <a:gridCol w="1113861"/>
                <a:gridCol w="758754"/>
                <a:gridCol w="758754"/>
                <a:gridCol w="758754"/>
                <a:gridCol w="758754"/>
                <a:gridCol w="758754"/>
                <a:gridCol w="758754"/>
                <a:gridCol w="758754"/>
                <a:gridCol w="758754"/>
                <a:gridCol w="758754"/>
                <a:gridCol w="758754"/>
              </a:tblGrid>
              <a:tr h="245254">
                <a:tc>
                  <a:txBody>
                    <a:bodyPr/>
                    <a:lstStyle/>
                    <a:p>
                      <a:pPr algn="just">
                        <a:spcAft>
                          <a:spcPts val="0"/>
                        </a:spcAft>
                      </a:pPr>
                      <a:r>
                        <a:rPr lang="zh-CN" sz="1600" kern="100" dirty="0">
                          <a:solidFill>
                            <a:schemeClr val="tx2"/>
                          </a:solidFill>
                          <a:effectLst/>
                        </a:rPr>
                        <a:t>地区</a:t>
                      </a:r>
                      <a:endParaRPr lang="zh-CN" sz="1400" kern="100" dirty="0">
                        <a:solidFill>
                          <a:schemeClr val="tx2"/>
                        </a:solidFill>
                        <a:effectLst/>
                        <a:latin typeface="Calibri"/>
                        <a:ea typeface="宋体"/>
                        <a:cs typeface="Times New Roman"/>
                      </a:endParaRPr>
                    </a:p>
                  </a:txBody>
                  <a:tcPr marL="91970" marR="91970" marT="0" marB="0"/>
                </a:tc>
                <a:tc>
                  <a:txBody>
                    <a:bodyPr/>
                    <a:lstStyle/>
                    <a:p>
                      <a:pPr algn="just">
                        <a:spcAft>
                          <a:spcPts val="0"/>
                        </a:spcAft>
                      </a:pPr>
                      <a:r>
                        <a:rPr lang="en-US" sz="1600" kern="100">
                          <a:solidFill>
                            <a:schemeClr val="tx2"/>
                          </a:solidFill>
                          <a:effectLst/>
                        </a:rPr>
                        <a:t>2011</a:t>
                      </a:r>
                      <a:endParaRPr lang="zh-CN" sz="1400" kern="100">
                        <a:solidFill>
                          <a:schemeClr val="tx2"/>
                        </a:solidFill>
                        <a:effectLst/>
                        <a:latin typeface="Calibri"/>
                        <a:ea typeface="宋体"/>
                        <a:cs typeface="Times New Roman"/>
                      </a:endParaRPr>
                    </a:p>
                  </a:txBody>
                  <a:tcPr marL="91970" marR="91970" marT="0" marB="0"/>
                </a:tc>
                <a:tc>
                  <a:txBody>
                    <a:bodyPr/>
                    <a:lstStyle/>
                    <a:p>
                      <a:pPr algn="just">
                        <a:spcAft>
                          <a:spcPts val="0"/>
                        </a:spcAft>
                      </a:pPr>
                      <a:r>
                        <a:rPr lang="en-US" sz="1600" kern="100">
                          <a:solidFill>
                            <a:schemeClr val="tx2"/>
                          </a:solidFill>
                          <a:effectLst/>
                        </a:rPr>
                        <a:t>2012</a:t>
                      </a:r>
                      <a:endParaRPr lang="zh-CN" sz="1400" kern="100">
                        <a:solidFill>
                          <a:schemeClr val="tx2"/>
                        </a:solidFill>
                        <a:effectLst/>
                        <a:latin typeface="Calibri"/>
                        <a:ea typeface="宋体"/>
                        <a:cs typeface="Times New Roman"/>
                      </a:endParaRPr>
                    </a:p>
                  </a:txBody>
                  <a:tcPr marL="91970" marR="91970" marT="0" marB="0"/>
                </a:tc>
                <a:tc>
                  <a:txBody>
                    <a:bodyPr/>
                    <a:lstStyle/>
                    <a:p>
                      <a:pPr algn="just">
                        <a:spcAft>
                          <a:spcPts val="0"/>
                        </a:spcAft>
                      </a:pPr>
                      <a:r>
                        <a:rPr lang="en-US" sz="1600" kern="100" dirty="0">
                          <a:solidFill>
                            <a:schemeClr val="tx2"/>
                          </a:solidFill>
                          <a:effectLst/>
                        </a:rPr>
                        <a:t>2013</a:t>
                      </a:r>
                      <a:endParaRPr lang="zh-CN" sz="1400" kern="100" dirty="0">
                        <a:solidFill>
                          <a:schemeClr val="tx2"/>
                        </a:solidFill>
                        <a:effectLst/>
                        <a:latin typeface="Calibri"/>
                        <a:ea typeface="宋体"/>
                        <a:cs typeface="Times New Roman"/>
                      </a:endParaRPr>
                    </a:p>
                  </a:txBody>
                  <a:tcPr marL="91970" marR="91970" marT="0" marB="0"/>
                </a:tc>
                <a:tc>
                  <a:txBody>
                    <a:bodyPr/>
                    <a:lstStyle/>
                    <a:p>
                      <a:pPr algn="just">
                        <a:spcAft>
                          <a:spcPts val="0"/>
                        </a:spcAft>
                      </a:pPr>
                      <a:r>
                        <a:rPr lang="en-US" sz="1600" kern="100">
                          <a:solidFill>
                            <a:schemeClr val="tx2"/>
                          </a:solidFill>
                          <a:effectLst/>
                        </a:rPr>
                        <a:t>2014</a:t>
                      </a:r>
                      <a:endParaRPr lang="zh-CN" sz="1400" kern="100">
                        <a:solidFill>
                          <a:schemeClr val="tx2"/>
                        </a:solidFill>
                        <a:effectLst/>
                        <a:latin typeface="Calibri"/>
                        <a:ea typeface="宋体"/>
                        <a:cs typeface="Times New Roman"/>
                      </a:endParaRPr>
                    </a:p>
                  </a:txBody>
                  <a:tcPr marL="91970" marR="91970" marT="0" marB="0"/>
                </a:tc>
                <a:tc>
                  <a:txBody>
                    <a:bodyPr/>
                    <a:lstStyle/>
                    <a:p>
                      <a:pPr algn="just">
                        <a:spcAft>
                          <a:spcPts val="0"/>
                        </a:spcAft>
                      </a:pPr>
                      <a:r>
                        <a:rPr lang="en-US" sz="1600" kern="100">
                          <a:solidFill>
                            <a:schemeClr val="tx2"/>
                          </a:solidFill>
                          <a:effectLst/>
                        </a:rPr>
                        <a:t>2015</a:t>
                      </a:r>
                      <a:endParaRPr lang="zh-CN" sz="1400" kern="100">
                        <a:solidFill>
                          <a:schemeClr val="tx2"/>
                        </a:solidFill>
                        <a:effectLst/>
                        <a:latin typeface="Calibri"/>
                        <a:ea typeface="宋体"/>
                        <a:cs typeface="Times New Roman"/>
                      </a:endParaRPr>
                    </a:p>
                  </a:txBody>
                  <a:tcPr marL="91970" marR="91970" marT="0" marB="0"/>
                </a:tc>
                <a:tc>
                  <a:txBody>
                    <a:bodyPr/>
                    <a:lstStyle/>
                    <a:p>
                      <a:pPr algn="just">
                        <a:spcAft>
                          <a:spcPts val="0"/>
                        </a:spcAft>
                      </a:pPr>
                      <a:r>
                        <a:rPr lang="en-US" sz="1600" kern="100">
                          <a:solidFill>
                            <a:schemeClr val="tx2"/>
                          </a:solidFill>
                          <a:effectLst/>
                        </a:rPr>
                        <a:t>2016</a:t>
                      </a:r>
                      <a:endParaRPr lang="zh-CN" sz="1400" kern="100">
                        <a:solidFill>
                          <a:schemeClr val="tx2"/>
                        </a:solidFill>
                        <a:effectLst/>
                        <a:latin typeface="Calibri"/>
                        <a:ea typeface="宋体"/>
                        <a:cs typeface="Times New Roman"/>
                      </a:endParaRPr>
                    </a:p>
                  </a:txBody>
                  <a:tcPr marL="91970" marR="91970" marT="0" marB="0"/>
                </a:tc>
                <a:tc>
                  <a:txBody>
                    <a:bodyPr/>
                    <a:lstStyle/>
                    <a:p>
                      <a:pPr algn="just">
                        <a:spcAft>
                          <a:spcPts val="0"/>
                        </a:spcAft>
                      </a:pPr>
                      <a:r>
                        <a:rPr lang="en-US" sz="1600" kern="100">
                          <a:solidFill>
                            <a:schemeClr val="tx2"/>
                          </a:solidFill>
                          <a:effectLst/>
                        </a:rPr>
                        <a:t>2017</a:t>
                      </a:r>
                      <a:endParaRPr lang="zh-CN" sz="1400" kern="100">
                        <a:solidFill>
                          <a:schemeClr val="tx2"/>
                        </a:solidFill>
                        <a:effectLst/>
                        <a:latin typeface="Calibri"/>
                        <a:ea typeface="宋体"/>
                        <a:cs typeface="Times New Roman"/>
                      </a:endParaRPr>
                    </a:p>
                  </a:txBody>
                  <a:tcPr marL="91970" marR="91970" marT="0" marB="0"/>
                </a:tc>
                <a:tc>
                  <a:txBody>
                    <a:bodyPr/>
                    <a:lstStyle/>
                    <a:p>
                      <a:pPr algn="just">
                        <a:spcAft>
                          <a:spcPts val="0"/>
                        </a:spcAft>
                      </a:pPr>
                      <a:r>
                        <a:rPr lang="en-US" sz="1600" kern="100">
                          <a:solidFill>
                            <a:schemeClr val="tx2"/>
                          </a:solidFill>
                          <a:effectLst/>
                        </a:rPr>
                        <a:t>2018</a:t>
                      </a:r>
                      <a:endParaRPr lang="zh-CN" sz="1400" kern="100">
                        <a:solidFill>
                          <a:schemeClr val="tx2"/>
                        </a:solidFill>
                        <a:effectLst/>
                        <a:latin typeface="Calibri"/>
                        <a:ea typeface="宋体"/>
                        <a:cs typeface="Times New Roman"/>
                      </a:endParaRPr>
                    </a:p>
                  </a:txBody>
                  <a:tcPr marL="91970" marR="91970" marT="0" marB="0"/>
                </a:tc>
                <a:tc>
                  <a:txBody>
                    <a:bodyPr/>
                    <a:lstStyle/>
                    <a:p>
                      <a:pPr algn="just">
                        <a:spcAft>
                          <a:spcPts val="0"/>
                        </a:spcAft>
                      </a:pPr>
                      <a:r>
                        <a:rPr lang="en-US" sz="1600" kern="100">
                          <a:solidFill>
                            <a:schemeClr val="tx2"/>
                          </a:solidFill>
                          <a:effectLst/>
                        </a:rPr>
                        <a:t>2019</a:t>
                      </a:r>
                      <a:endParaRPr lang="zh-CN" sz="1400" kern="100">
                        <a:solidFill>
                          <a:schemeClr val="tx2"/>
                        </a:solidFill>
                        <a:effectLst/>
                        <a:latin typeface="Calibri"/>
                        <a:ea typeface="宋体"/>
                        <a:cs typeface="Times New Roman"/>
                      </a:endParaRPr>
                    </a:p>
                  </a:txBody>
                  <a:tcPr marL="91970" marR="91970" marT="0" marB="0"/>
                </a:tc>
                <a:tc>
                  <a:txBody>
                    <a:bodyPr/>
                    <a:lstStyle/>
                    <a:p>
                      <a:pPr algn="just">
                        <a:spcAft>
                          <a:spcPts val="0"/>
                        </a:spcAft>
                      </a:pPr>
                      <a:r>
                        <a:rPr lang="en-US" sz="1600" kern="100">
                          <a:solidFill>
                            <a:schemeClr val="tx2"/>
                          </a:solidFill>
                          <a:effectLst/>
                        </a:rPr>
                        <a:t>2020</a:t>
                      </a:r>
                      <a:endParaRPr lang="zh-CN" sz="1400" kern="100">
                        <a:solidFill>
                          <a:schemeClr val="tx2"/>
                        </a:solidFill>
                        <a:effectLst/>
                        <a:latin typeface="Calibri"/>
                        <a:ea typeface="宋体"/>
                        <a:cs typeface="Times New Roman"/>
                      </a:endParaRPr>
                    </a:p>
                  </a:txBody>
                  <a:tcPr marL="91970" marR="91970" marT="0" marB="0"/>
                </a:tc>
              </a:tr>
              <a:tr h="245254">
                <a:tc>
                  <a:txBody>
                    <a:bodyPr/>
                    <a:lstStyle/>
                    <a:p>
                      <a:pPr algn="just">
                        <a:spcAft>
                          <a:spcPts val="0"/>
                        </a:spcAft>
                      </a:pPr>
                      <a:r>
                        <a:rPr lang="zh-CN" sz="1600" kern="100">
                          <a:solidFill>
                            <a:schemeClr val="tx2"/>
                          </a:solidFill>
                          <a:effectLst/>
                        </a:rPr>
                        <a:t>罗湖区</a:t>
                      </a:r>
                      <a:endParaRPr lang="zh-CN" sz="1400" kern="100">
                        <a:solidFill>
                          <a:schemeClr val="tx2"/>
                        </a:solidFill>
                        <a:effectLst/>
                        <a:latin typeface="Calibri"/>
                        <a:ea typeface="宋体"/>
                        <a:cs typeface="Times New Roman"/>
                      </a:endParaRPr>
                    </a:p>
                  </a:txBody>
                  <a:tcPr marL="91970" marR="91970" marT="0" marB="0"/>
                </a:tc>
                <a:tc>
                  <a:txBody>
                    <a:bodyPr/>
                    <a:lstStyle/>
                    <a:p>
                      <a:pPr algn="just">
                        <a:spcAft>
                          <a:spcPts val="0"/>
                        </a:spcAft>
                      </a:pPr>
                      <a:r>
                        <a:rPr lang="en-US" sz="1600" kern="100">
                          <a:solidFill>
                            <a:schemeClr val="tx2"/>
                          </a:solidFill>
                          <a:effectLst/>
                        </a:rPr>
                        <a:t>2065</a:t>
                      </a:r>
                      <a:endParaRPr lang="zh-CN" sz="1400" kern="100">
                        <a:solidFill>
                          <a:schemeClr val="tx2"/>
                        </a:solidFill>
                        <a:effectLst/>
                        <a:latin typeface="Calibri"/>
                        <a:ea typeface="宋体"/>
                        <a:cs typeface="Times New Roman"/>
                      </a:endParaRPr>
                    </a:p>
                  </a:txBody>
                  <a:tcPr marL="91970" marR="91970" marT="0" marB="0"/>
                </a:tc>
                <a:tc>
                  <a:txBody>
                    <a:bodyPr/>
                    <a:lstStyle/>
                    <a:p>
                      <a:pPr algn="just">
                        <a:spcAft>
                          <a:spcPts val="0"/>
                        </a:spcAft>
                      </a:pPr>
                      <a:r>
                        <a:rPr lang="en-US" sz="1600" kern="100">
                          <a:solidFill>
                            <a:schemeClr val="tx2"/>
                          </a:solidFill>
                          <a:effectLst/>
                        </a:rPr>
                        <a:t>2302</a:t>
                      </a:r>
                      <a:endParaRPr lang="zh-CN" sz="1400" kern="100">
                        <a:solidFill>
                          <a:schemeClr val="tx2"/>
                        </a:solidFill>
                        <a:effectLst/>
                        <a:latin typeface="Calibri"/>
                        <a:ea typeface="宋体"/>
                        <a:cs typeface="Times New Roman"/>
                      </a:endParaRPr>
                    </a:p>
                  </a:txBody>
                  <a:tcPr marL="91970" marR="91970" marT="0" marB="0"/>
                </a:tc>
                <a:tc>
                  <a:txBody>
                    <a:bodyPr/>
                    <a:lstStyle/>
                    <a:p>
                      <a:pPr algn="just">
                        <a:spcAft>
                          <a:spcPts val="0"/>
                        </a:spcAft>
                      </a:pPr>
                      <a:r>
                        <a:rPr lang="en-US" sz="1600" kern="100">
                          <a:solidFill>
                            <a:schemeClr val="tx2"/>
                          </a:solidFill>
                          <a:effectLst/>
                        </a:rPr>
                        <a:t>2522</a:t>
                      </a:r>
                      <a:endParaRPr lang="zh-CN" sz="1400" kern="100">
                        <a:solidFill>
                          <a:schemeClr val="tx2"/>
                        </a:solidFill>
                        <a:effectLst/>
                        <a:latin typeface="Calibri"/>
                        <a:ea typeface="宋体"/>
                        <a:cs typeface="Times New Roman"/>
                      </a:endParaRPr>
                    </a:p>
                  </a:txBody>
                  <a:tcPr marL="91970" marR="91970" marT="0" marB="0"/>
                </a:tc>
                <a:tc>
                  <a:txBody>
                    <a:bodyPr/>
                    <a:lstStyle/>
                    <a:p>
                      <a:pPr algn="just">
                        <a:spcAft>
                          <a:spcPts val="0"/>
                        </a:spcAft>
                      </a:pPr>
                      <a:r>
                        <a:rPr lang="en-US" sz="1600" kern="100">
                          <a:solidFill>
                            <a:schemeClr val="tx2"/>
                          </a:solidFill>
                          <a:effectLst/>
                        </a:rPr>
                        <a:t>2741</a:t>
                      </a:r>
                      <a:endParaRPr lang="zh-CN" sz="1400" kern="100">
                        <a:solidFill>
                          <a:schemeClr val="tx2"/>
                        </a:solidFill>
                        <a:effectLst/>
                        <a:latin typeface="Calibri"/>
                        <a:ea typeface="宋体"/>
                        <a:cs typeface="Times New Roman"/>
                      </a:endParaRPr>
                    </a:p>
                  </a:txBody>
                  <a:tcPr marL="91970" marR="91970" marT="0" marB="0"/>
                </a:tc>
                <a:tc>
                  <a:txBody>
                    <a:bodyPr/>
                    <a:lstStyle/>
                    <a:p>
                      <a:pPr algn="just">
                        <a:spcAft>
                          <a:spcPts val="0"/>
                        </a:spcAft>
                      </a:pPr>
                      <a:r>
                        <a:rPr lang="en-US" sz="1600" kern="100">
                          <a:solidFill>
                            <a:schemeClr val="tx2"/>
                          </a:solidFill>
                          <a:effectLst/>
                        </a:rPr>
                        <a:t>2961</a:t>
                      </a:r>
                      <a:endParaRPr lang="zh-CN" sz="1400" kern="100">
                        <a:solidFill>
                          <a:schemeClr val="tx2"/>
                        </a:solidFill>
                        <a:effectLst/>
                        <a:latin typeface="Calibri"/>
                        <a:ea typeface="宋体"/>
                        <a:cs typeface="Times New Roman"/>
                      </a:endParaRPr>
                    </a:p>
                  </a:txBody>
                  <a:tcPr marL="91970" marR="91970" marT="0" marB="0"/>
                </a:tc>
                <a:tc>
                  <a:txBody>
                    <a:bodyPr/>
                    <a:lstStyle/>
                    <a:p>
                      <a:pPr algn="just">
                        <a:spcAft>
                          <a:spcPts val="0"/>
                        </a:spcAft>
                      </a:pPr>
                      <a:r>
                        <a:rPr lang="en-US" sz="1600" kern="100">
                          <a:solidFill>
                            <a:schemeClr val="tx2"/>
                          </a:solidFill>
                          <a:effectLst/>
                        </a:rPr>
                        <a:t>3185</a:t>
                      </a:r>
                      <a:endParaRPr lang="zh-CN" sz="1400" kern="100">
                        <a:solidFill>
                          <a:schemeClr val="tx2"/>
                        </a:solidFill>
                        <a:effectLst/>
                        <a:latin typeface="Calibri"/>
                        <a:ea typeface="宋体"/>
                        <a:cs typeface="Times New Roman"/>
                      </a:endParaRPr>
                    </a:p>
                  </a:txBody>
                  <a:tcPr marL="91970" marR="91970" marT="0" marB="0"/>
                </a:tc>
                <a:tc>
                  <a:txBody>
                    <a:bodyPr/>
                    <a:lstStyle/>
                    <a:p>
                      <a:pPr algn="just">
                        <a:spcAft>
                          <a:spcPts val="0"/>
                        </a:spcAft>
                      </a:pPr>
                      <a:r>
                        <a:rPr lang="en-US" sz="1600" kern="100">
                          <a:solidFill>
                            <a:schemeClr val="tx2"/>
                          </a:solidFill>
                          <a:effectLst/>
                        </a:rPr>
                        <a:t>3370</a:t>
                      </a:r>
                      <a:endParaRPr lang="zh-CN" sz="1400" kern="100">
                        <a:solidFill>
                          <a:schemeClr val="tx2"/>
                        </a:solidFill>
                        <a:effectLst/>
                        <a:latin typeface="Calibri"/>
                        <a:ea typeface="宋体"/>
                        <a:cs typeface="Times New Roman"/>
                      </a:endParaRPr>
                    </a:p>
                  </a:txBody>
                  <a:tcPr marL="91970" marR="91970" marT="0" marB="0"/>
                </a:tc>
                <a:tc>
                  <a:txBody>
                    <a:bodyPr/>
                    <a:lstStyle/>
                    <a:p>
                      <a:pPr algn="just">
                        <a:spcAft>
                          <a:spcPts val="0"/>
                        </a:spcAft>
                      </a:pPr>
                      <a:r>
                        <a:rPr lang="en-US" sz="1600" kern="100">
                          <a:solidFill>
                            <a:schemeClr val="tx2"/>
                          </a:solidFill>
                          <a:effectLst/>
                        </a:rPr>
                        <a:t>3563</a:t>
                      </a:r>
                      <a:endParaRPr lang="zh-CN" sz="1400" kern="100">
                        <a:solidFill>
                          <a:schemeClr val="tx2"/>
                        </a:solidFill>
                        <a:effectLst/>
                        <a:latin typeface="Calibri"/>
                        <a:ea typeface="宋体"/>
                        <a:cs typeface="Times New Roman"/>
                      </a:endParaRPr>
                    </a:p>
                  </a:txBody>
                  <a:tcPr marL="91970" marR="91970" marT="0" marB="0"/>
                </a:tc>
                <a:tc>
                  <a:txBody>
                    <a:bodyPr/>
                    <a:lstStyle/>
                    <a:p>
                      <a:pPr algn="just">
                        <a:spcAft>
                          <a:spcPts val="0"/>
                        </a:spcAft>
                      </a:pPr>
                      <a:r>
                        <a:rPr lang="en-US" sz="1600" kern="100">
                          <a:solidFill>
                            <a:schemeClr val="tx2"/>
                          </a:solidFill>
                          <a:effectLst/>
                        </a:rPr>
                        <a:t>3766</a:t>
                      </a:r>
                      <a:endParaRPr lang="zh-CN" sz="1400" kern="100">
                        <a:solidFill>
                          <a:schemeClr val="tx2"/>
                        </a:solidFill>
                        <a:effectLst/>
                        <a:latin typeface="Calibri"/>
                        <a:ea typeface="宋体"/>
                        <a:cs typeface="Times New Roman"/>
                      </a:endParaRPr>
                    </a:p>
                  </a:txBody>
                  <a:tcPr marL="91970" marR="91970" marT="0" marB="0"/>
                </a:tc>
                <a:tc>
                  <a:txBody>
                    <a:bodyPr/>
                    <a:lstStyle/>
                    <a:p>
                      <a:pPr algn="just">
                        <a:spcAft>
                          <a:spcPts val="0"/>
                        </a:spcAft>
                      </a:pPr>
                      <a:r>
                        <a:rPr lang="en-US" sz="1600" kern="100">
                          <a:solidFill>
                            <a:schemeClr val="tx2"/>
                          </a:solidFill>
                          <a:effectLst/>
                        </a:rPr>
                        <a:t>3980</a:t>
                      </a:r>
                      <a:endParaRPr lang="zh-CN" sz="1400" kern="100">
                        <a:solidFill>
                          <a:schemeClr val="tx2"/>
                        </a:solidFill>
                        <a:effectLst/>
                        <a:latin typeface="Calibri"/>
                        <a:ea typeface="宋体"/>
                        <a:cs typeface="Times New Roman"/>
                      </a:endParaRPr>
                    </a:p>
                  </a:txBody>
                  <a:tcPr marL="91970" marR="91970" marT="0" marB="0"/>
                </a:tc>
              </a:tr>
              <a:tr h="245254">
                <a:tc>
                  <a:txBody>
                    <a:bodyPr/>
                    <a:lstStyle/>
                    <a:p>
                      <a:pPr algn="just">
                        <a:spcAft>
                          <a:spcPts val="0"/>
                        </a:spcAft>
                      </a:pPr>
                      <a:r>
                        <a:rPr lang="zh-CN" sz="1600" kern="100">
                          <a:solidFill>
                            <a:schemeClr val="tx2"/>
                          </a:solidFill>
                          <a:effectLst/>
                        </a:rPr>
                        <a:t>福田区</a:t>
                      </a:r>
                      <a:endParaRPr lang="zh-CN" sz="1400" kern="100">
                        <a:solidFill>
                          <a:schemeClr val="tx2"/>
                        </a:solidFill>
                        <a:effectLst/>
                        <a:latin typeface="Calibri"/>
                        <a:ea typeface="宋体"/>
                        <a:cs typeface="Times New Roman"/>
                      </a:endParaRPr>
                    </a:p>
                  </a:txBody>
                  <a:tcPr marL="91970" marR="91970" marT="0" marB="0"/>
                </a:tc>
                <a:tc>
                  <a:txBody>
                    <a:bodyPr/>
                    <a:lstStyle/>
                    <a:p>
                      <a:pPr algn="just">
                        <a:spcAft>
                          <a:spcPts val="0"/>
                        </a:spcAft>
                      </a:pPr>
                      <a:r>
                        <a:rPr lang="en-US" sz="1600" kern="100">
                          <a:solidFill>
                            <a:schemeClr val="tx2"/>
                          </a:solidFill>
                          <a:effectLst/>
                        </a:rPr>
                        <a:t>2946</a:t>
                      </a:r>
                      <a:endParaRPr lang="zh-CN" sz="1400" kern="100">
                        <a:solidFill>
                          <a:schemeClr val="tx2"/>
                        </a:solidFill>
                        <a:effectLst/>
                        <a:latin typeface="Calibri"/>
                        <a:ea typeface="宋体"/>
                        <a:cs typeface="Times New Roman"/>
                      </a:endParaRPr>
                    </a:p>
                  </a:txBody>
                  <a:tcPr marL="91970" marR="91970" marT="0" marB="0"/>
                </a:tc>
                <a:tc>
                  <a:txBody>
                    <a:bodyPr/>
                    <a:lstStyle/>
                    <a:p>
                      <a:pPr algn="just">
                        <a:spcAft>
                          <a:spcPts val="0"/>
                        </a:spcAft>
                      </a:pPr>
                      <a:r>
                        <a:rPr lang="en-US" sz="1600" kern="100">
                          <a:solidFill>
                            <a:schemeClr val="tx2"/>
                          </a:solidFill>
                          <a:effectLst/>
                        </a:rPr>
                        <a:t>3284</a:t>
                      </a:r>
                      <a:endParaRPr lang="zh-CN" sz="1400" kern="100">
                        <a:solidFill>
                          <a:schemeClr val="tx2"/>
                        </a:solidFill>
                        <a:effectLst/>
                        <a:latin typeface="Calibri"/>
                        <a:ea typeface="宋体"/>
                        <a:cs typeface="Times New Roman"/>
                      </a:endParaRPr>
                    </a:p>
                  </a:txBody>
                  <a:tcPr marL="91970" marR="91970" marT="0" marB="0"/>
                </a:tc>
                <a:tc>
                  <a:txBody>
                    <a:bodyPr/>
                    <a:lstStyle/>
                    <a:p>
                      <a:pPr algn="just">
                        <a:spcAft>
                          <a:spcPts val="0"/>
                        </a:spcAft>
                      </a:pPr>
                      <a:r>
                        <a:rPr lang="en-US" sz="1600" kern="100">
                          <a:solidFill>
                            <a:schemeClr val="tx2"/>
                          </a:solidFill>
                          <a:effectLst/>
                        </a:rPr>
                        <a:t>3598</a:t>
                      </a:r>
                      <a:endParaRPr lang="zh-CN" sz="1400" kern="100">
                        <a:solidFill>
                          <a:schemeClr val="tx2"/>
                        </a:solidFill>
                        <a:effectLst/>
                        <a:latin typeface="Calibri"/>
                        <a:ea typeface="宋体"/>
                        <a:cs typeface="Times New Roman"/>
                      </a:endParaRPr>
                    </a:p>
                  </a:txBody>
                  <a:tcPr marL="91970" marR="91970" marT="0" marB="0"/>
                </a:tc>
                <a:tc>
                  <a:txBody>
                    <a:bodyPr/>
                    <a:lstStyle/>
                    <a:p>
                      <a:pPr algn="just">
                        <a:spcAft>
                          <a:spcPts val="0"/>
                        </a:spcAft>
                      </a:pPr>
                      <a:r>
                        <a:rPr lang="en-US" sz="1600" kern="100">
                          <a:solidFill>
                            <a:schemeClr val="tx2"/>
                          </a:solidFill>
                          <a:effectLst/>
                        </a:rPr>
                        <a:t>3911</a:t>
                      </a:r>
                      <a:endParaRPr lang="zh-CN" sz="1400" kern="100">
                        <a:solidFill>
                          <a:schemeClr val="tx2"/>
                        </a:solidFill>
                        <a:effectLst/>
                        <a:latin typeface="Calibri"/>
                        <a:ea typeface="宋体"/>
                        <a:cs typeface="Times New Roman"/>
                      </a:endParaRPr>
                    </a:p>
                  </a:txBody>
                  <a:tcPr marL="91970" marR="91970" marT="0" marB="0"/>
                </a:tc>
                <a:tc>
                  <a:txBody>
                    <a:bodyPr/>
                    <a:lstStyle/>
                    <a:p>
                      <a:pPr algn="just">
                        <a:spcAft>
                          <a:spcPts val="0"/>
                        </a:spcAft>
                      </a:pPr>
                      <a:r>
                        <a:rPr lang="en-US" sz="1600" kern="100">
                          <a:solidFill>
                            <a:schemeClr val="tx2"/>
                          </a:solidFill>
                          <a:effectLst/>
                        </a:rPr>
                        <a:t>4225</a:t>
                      </a:r>
                      <a:endParaRPr lang="zh-CN" sz="1400" kern="100">
                        <a:solidFill>
                          <a:schemeClr val="tx2"/>
                        </a:solidFill>
                        <a:effectLst/>
                        <a:latin typeface="Calibri"/>
                        <a:ea typeface="宋体"/>
                        <a:cs typeface="Times New Roman"/>
                      </a:endParaRPr>
                    </a:p>
                  </a:txBody>
                  <a:tcPr marL="91970" marR="91970" marT="0" marB="0"/>
                </a:tc>
                <a:tc>
                  <a:txBody>
                    <a:bodyPr/>
                    <a:lstStyle/>
                    <a:p>
                      <a:pPr algn="just">
                        <a:spcAft>
                          <a:spcPts val="0"/>
                        </a:spcAft>
                      </a:pPr>
                      <a:r>
                        <a:rPr lang="en-US" sz="1600" kern="100">
                          <a:solidFill>
                            <a:schemeClr val="tx2"/>
                          </a:solidFill>
                          <a:effectLst/>
                        </a:rPr>
                        <a:t>4544</a:t>
                      </a:r>
                      <a:endParaRPr lang="zh-CN" sz="1400" kern="100">
                        <a:solidFill>
                          <a:schemeClr val="tx2"/>
                        </a:solidFill>
                        <a:effectLst/>
                        <a:latin typeface="Calibri"/>
                        <a:ea typeface="宋体"/>
                        <a:cs typeface="Times New Roman"/>
                      </a:endParaRPr>
                    </a:p>
                  </a:txBody>
                  <a:tcPr marL="91970" marR="91970" marT="0" marB="0"/>
                </a:tc>
                <a:tc>
                  <a:txBody>
                    <a:bodyPr/>
                    <a:lstStyle/>
                    <a:p>
                      <a:pPr algn="just">
                        <a:spcAft>
                          <a:spcPts val="0"/>
                        </a:spcAft>
                      </a:pPr>
                      <a:r>
                        <a:rPr lang="en-US" sz="1600" kern="100">
                          <a:solidFill>
                            <a:schemeClr val="tx2"/>
                          </a:solidFill>
                          <a:effectLst/>
                        </a:rPr>
                        <a:t>4809</a:t>
                      </a:r>
                      <a:endParaRPr lang="zh-CN" sz="1400" kern="100">
                        <a:solidFill>
                          <a:schemeClr val="tx2"/>
                        </a:solidFill>
                        <a:effectLst/>
                        <a:latin typeface="Calibri"/>
                        <a:ea typeface="宋体"/>
                        <a:cs typeface="Times New Roman"/>
                      </a:endParaRPr>
                    </a:p>
                  </a:txBody>
                  <a:tcPr marL="91970" marR="91970" marT="0" marB="0"/>
                </a:tc>
                <a:tc>
                  <a:txBody>
                    <a:bodyPr/>
                    <a:lstStyle/>
                    <a:p>
                      <a:pPr algn="just">
                        <a:spcAft>
                          <a:spcPts val="0"/>
                        </a:spcAft>
                      </a:pPr>
                      <a:r>
                        <a:rPr lang="en-US" sz="1600" kern="100">
                          <a:solidFill>
                            <a:schemeClr val="tx2"/>
                          </a:solidFill>
                          <a:effectLst/>
                        </a:rPr>
                        <a:t>5084</a:t>
                      </a:r>
                      <a:endParaRPr lang="zh-CN" sz="1400" kern="100">
                        <a:solidFill>
                          <a:schemeClr val="tx2"/>
                        </a:solidFill>
                        <a:effectLst/>
                        <a:latin typeface="Calibri"/>
                        <a:ea typeface="宋体"/>
                        <a:cs typeface="Times New Roman"/>
                      </a:endParaRPr>
                    </a:p>
                  </a:txBody>
                  <a:tcPr marL="91970" marR="91970" marT="0" marB="0"/>
                </a:tc>
                <a:tc>
                  <a:txBody>
                    <a:bodyPr/>
                    <a:lstStyle/>
                    <a:p>
                      <a:pPr algn="just">
                        <a:spcAft>
                          <a:spcPts val="0"/>
                        </a:spcAft>
                      </a:pPr>
                      <a:r>
                        <a:rPr lang="en-US" sz="1600" kern="100">
                          <a:solidFill>
                            <a:schemeClr val="tx2"/>
                          </a:solidFill>
                          <a:effectLst/>
                        </a:rPr>
                        <a:t>5374</a:t>
                      </a:r>
                      <a:endParaRPr lang="zh-CN" sz="1400" kern="100">
                        <a:solidFill>
                          <a:schemeClr val="tx2"/>
                        </a:solidFill>
                        <a:effectLst/>
                        <a:latin typeface="Calibri"/>
                        <a:ea typeface="宋体"/>
                        <a:cs typeface="Times New Roman"/>
                      </a:endParaRPr>
                    </a:p>
                  </a:txBody>
                  <a:tcPr marL="91970" marR="91970" marT="0" marB="0"/>
                </a:tc>
                <a:tc>
                  <a:txBody>
                    <a:bodyPr/>
                    <a:lstStyle/>
                    <a:p>
                      <a:pPr algn="just">
                        <a:spcAft>
                          <a:spcPts val="0"/>
                        </a:spcAft>
                      </a:pPr>
                      <a:r>
                        <a:rPr lang="en-US" sz="1600" kern="100">
                          <a:solidFill>
                            <a:schemeClr val="tx2"/>
                          </a:solidFill>
                          <a:effectLst/>
                        </a:rPr>
                        <a:t>5679</a:t>
                      </a:r>
                      <a:endParaRPr lang="zh-CN" sz="1400" kern="100">
                        <a:solidFill>
                          <a:schemeClr val="tx2"/>
                        </a:solidFill>
                        <a:effectLst/>
                        <a:latin typeface="Calibri"/>
                        <a:ea typeface="宋体"/>
                        <a:cs typeface="Times New Roman"/>
                      </a:endParaRPr>
                    </a:p>
                  </a:txBody>
                  <a:tcPr marL="91970" marR="91970" marT="0" marB="0"/>
                </a:tc>
              </a:tr>
              <a:tr h="245254">
                <a:tc>
                  <a:txBody>
                    <a:bodyPr/>
                    <a:lstStyle/>
                    <a:p>
                      <a:pPr algn="just">
                        <a:spcAft>
                          <a:spcPts val="0"/>
                        </a:spcAft>
                      </a:pPr>
                      <a:r>
                        <a:rPr lang="zh-CN" sz="1600" kern="100">
                          <a:solidFill>
                            <a:schemeClr val="tx2"/>
                          </a:solidFill>
                          <a:effectLst/>
                        </a:rPr>
                        <a:t>南山区</a:t>
                      </a:r>
                      <a:endParaRPr lang="zh-CN" sz="1400" kern="100">
                        <a:solidFill>
                          <a:schemeClr val="tx2"/>
                        </a:solidFill>
                        <a:effectLst/>
                        <a:latin typeface="Calibri"/>
                        <a:ea typeface="宋体"/>
                        <a:cs typeface="Times New Roman"/>
                      </a:endParaRPr>
                    </a:p>
                  </a:txBody>
                  <a:tcPr marL="91970" marR="91970" marT="0" marB="0"/>
                </a:tc>
                <a:tc>
                  <a:txBody>
                    <a:bodyPr/>
                    <a:lstStyle/>
                    <a:p>
                      <a:pPr algn="just">
                        <a:spcAft>
                          <a:spcPts val="0"/>
                        </a:spcAft>
                      </a:pPr>
                      <a:r>
                        <a:rPr lang="en-US" sz="1600" kern="100">
                          <a:solidFill>
                            <a:schemeClr val="tx2"/>
                          </a:solidFill>
                          <a:effectLst/>
                        </a:rPr>
                        <a:t>2433</a:t>
                      </a:r>
                      <a:endParaRPr lang="zh-CN" sz="1400" kern="100">
                        <a:solidFill>
                          <a:schemeClr val="tx2"/>
                        </a:solidFill>
                        <a:effectLst/>
                        <a:latin typeface="Calibri"/>
                        <a:ea typeface="宋体"/>
                        <a:cs typeface="Times New Roman"/>
                      </a:endParaRPr>
                    </a:p>
                  </a:txBody>
                  <a:tcPr marL="91970" marR="91970" marT="0" marB="0"/>
                </a:tc>
                <a:tc>
                  <a:txBody>
                    <a:bodyPr/>
                    <a:lstStyle/>
                    <a:p>
                      <a:pPr algn="just">
                        <a:spcAft>
                          <a:spcPts val="0"/>
                        </a:spcAft>
                      </a:pPr>
                      <a:r>
                        <a:rPr lang="en-US" sz="1600" kern="100">
                          <a:solidFill>
                            <a:schemeClr val="tx2"/>
                          </a:solidFill>
                          <a:effectLst/>
                        </a:rPr>
                        <a:t>2712</a:t>
                      </a:r>
                      <a:endParaRPr lang="zh-CN" sz="1400" kern="100">
                        <a:solidFill>
                          <a:schemeClr val="tx2"/>
                        </a:solidFill>
                        <a:effectLst/>
                        <a:latin typeface="Calibri"/>
                        <a:ea typeface="宋体"/>
                        <a:cs typeface="Times New Roman"/>
                      </a:endParaRPr>
                    </a:p>
                  </a:txBody>
                  <a:tcPr marL="91970" marR="91970" marT="0" marB="0"/>
                </a:tc>
                <a:tc>
                  <a:txBody>
                    <a:bodyPr/>
                    <a:lstStyle/>
                    <a:p>
                      <a:pPr algn="just">
                        <a:spcAft>
                          <a:spcPts val="0"/>
                        </a:spcAft>
                      </a:pPr>
                      <a:r>
                        <a:rPr lang="en-US" sz="1600" kern="100">
                          <a:solidFill>
                            <a:schemeClr val="tx2"/>
                          </a:solidFill>
                          <a:effectLst/>
                        </a:rPr>
                        <a:t>2971</a:t>
                      </a:r>
                      <a:endParaRPr lang="zh-CN" sz="1400" kern="100">
                        <a:solidFill>
                          <a:schemeClr val="tx2"/>
                        </a:solidFill>
                        <a:effectLst/>
                        <a:latin typeface="Calibri"/>
                        <a:ea typeface="宋体"/>
                        <a:cs typeface="Times New Roman"/>
                      </a:endParaRPr>
                    </a:p>
                  </a:txBody>
                  <a:tcPr marL="91970" marR="91970" marT="0" marB="0"/>
                </a:tc>
                <a:tc>
                  <a:txBody>
                    <a:bodyPr/>
                    <a:lstStyle/>
                    <a:p>
                      <a:pPr algn="just">
                        <a:spcAft>
                          <a:spcPts val="0"/>
                        </a:spcAft>
                      </a:pPr>
                      <a:r>
                        <a:rPr lang="en-US" sz="1600" kern="100">
                          <a:solidFill>
                            <a:schemeClr val="tx2"/>
                          </a:solidFill>
                          <a:effectLst/>
                        </a:rPr>
                        <a:t>3230</a:t>
                      </a:r>
                      <a:endParaRPr lang="zh-CN" sz="1400" kern="100">
                        <a:solidFill>
                          <a:schemeClr val="tx2"/>
                        </a:solidFill>
                        <a:effectLst/>
                        <a:latin typeface="Calibri"/>
                        <a:ea typeface="宋体"/>
                        <a:cs typeface="Times New Roman"/>
                      </a:endParaRPr>
                    </a:p>
                  </a:txBody>
                  <a:tcPr marL="91970" marR="91970" marT="0" marB="0"/>
                </a:tc>
                <a:tc>
                  <a:txBody>
                    <a:bodyPr/>
                    <a:lstStyle/>
                    <a:p>
                      <a:pPr algn="just">
                        <a:spcAft>
                          <a:spcPts val="0"/>
                        </a:spcAft>
                      </a:pPr>
                      <a:r>
                        <a:rPr lang="en-US" sz="1600" kern="100">
                          <a:solidFill>
                            <a:schemeClr val="tx2"/>
                          </a:solidFill>
                          <a:effectLst/>
                        </a:rPr>
                        <a:t>3489</a:t>
                      </a:r>
                      <a:endParaRPr lang="zh-CN" sz="1400" kern="100">
                        <a:solidFill>
                          <a:schemeClr val="tx2"/>
                        </a:solidFill>
                        <a:effectLst/>
                        <a:latin typeface="Calibri"/>
                        <a:ea typeface="宋体"/>
                        <a:cs typeface="Times New Roman"/>
                      </a:endParaRPr>
                    </a:p>
                  </a:txBody>
                  <a:tcPr marL="91970" marR="91970" marT="0" marB="0"/>
                </a:tc>
                <a:tc>
                  <a:txBody>
                    <a:bodyPr/>
                    <a:lstStyle/>
                    <a:p>
                      <a:pPr algn="just">
                        <a:spcAft>
                          <a:spcPts val="0"/>
                        </a:spcAft>
                      </a:pPr>
                      <a:r>
                        <a:rPr lang="en-US" sz="1600" kern="100">
                          <a:solidFill>
                            <a:schemeClr val="tx2"/>
                          </a:solidFill>
                          <a:effectLst/>
                        </a:rPr>
                        <a:t>3752</a:t>
                      </a:r>
                      <a:endParaRPr lang="zh-CN" sz="1400" kern="100">
                        <a:solidFill>
                          <a:schemeClr val="tx2"/>
                        </a:solidFill>
                        <a:effectLst/>
                        <a:latin typeface="Calibri"/>
                        <a:ea typeface="宋体"/>
                        <a:cs typeface="Times New Roman"/>
                      </a:endParaRPr>
                    </a:p>
                  </a:txBody>
                  <a:tcPr marL="91970" marR="91970" marT="0" marB="0"/>
                </a:tc>
                <a:tc>
                  <a:txBody>
                    <a:bodyPr/>
                    <a:lstStyle/>
                    <a:p>
                      <a:pPr algn="just">
                        <a:spcAft>
                          <a:spcPts val="0"/>
                        </a:spcAft>
                      </a:pPr>
                      <a:r>
                        <a:rPr lang="en-US" sz="1600" kern="100">
                          <a:solidFill>
                            <a:schemeClr val="tx2"/>
                          </a:solidFill>
                          <a:effectLst/>
                        </a:rPr>
                        <a:t>3971</a:t>
                      </a:r>
                      <a:endParaRPr lang="zh-CN" sz="1400" kern="100">
                        <a:solidFill>
                          <a:schemeClr val="tx2"/>
                        </a:solidFill>
                        <a:effectLst/>
                        <a:latin typeface="Calibri"/>
                        <a:ea typeface="宋体"/>
                        <a:cs typeface="Times New Roman"/>
                      </a:endParaRPr>
                    </a:p>
                  </a:txBody>
                  <a:tcPr marL="91970" marR="91970" marT="0" marB="0"/>
                </a:tc>
                <a:tc>
                  <a:txBody>
                    <a:bodyPr/>
                    <a:lstStyle/>
                    <a:p>
                      <a:pPr algn="just">
                        <a:spcAft>
                          <a:spcPts val="0"/>
                        </a:spcAft>
                      </a:pPr>
                      <a:r>
                        <a:rPr lang="en-US" sz="1600" kern="100">
                          <a:solidFill>
                            <a:schemeClr val="tx2"/>
                          </a:solidFill>
                          <a:effectLst/>
                        </a:rPr>
                        <a:t>4198</a:t>
                      </a:r>
                      <a:endParaRPr lang="zh-CN" sz="1400" kern="100">
                        <a:solidFill>
                          <a:schemeClr val="tx2"/>
                        </a:solidFill>
                        <a:effectLst/>
                        <a:latin typeface="Calibri"/>
                        <a:ea typeface="宋体"/>
                        <a:cs typeface="Times New Roman"/>
                      </a:endParaRPr>
                    </a:p>
                  </a:txBody>
                  <a:tcPr marL="91970" marR="91970" marT="0" marB="0"/>
                </a:tc>
                <a:tc>
                  <a:txBody>
                    <a:bodyPr/>
                    <a:lstStyle/>
                    <a:p>
                      <a:pPr algn="just">
                        <a:spcAft>
                          <a:spcPts val="0"/>
                        </a:spcAft>
                      </a:pPr>
                      <a:r>
                        <a:rPr lang="en-US" sz="1600" kern="100">
                          <a:solidFill>
                            <a:schemeClr val="tx2"/>
                          </a:solidFill>
                          <a:effectLst/>
                        </a:rPr>
                        <a:t>4437</a:t>
                      </a:r>
                      <a:endParaRPr lang="zh-CN" sz="1400" kern="100">
                        <a:solidFill>
                          <a:schemeClr val="tx2"/>
                        </a:solidFill>
                        <a:effectLst/>
                        <a:latin typeface="Calibri"/>
                        <a:ea typeface="宋体"/>
                        <a:cs typeface="Times New Roman"/>
                      </a:endParaRPr>
                    </a:p>
                  </a:txBody>
                  <a:tcPr marL="91970" marR="91970" marT="0" marB="0"/>
                </a:tc>
                <a:tc>
                  <a:txBody>
                    <a:bodyPr/>
                    <a:lstStyle/>
                    <a:p>
                      <a:pPr algn="just">
                        <a:spcAft>
                          <a:spcPts val="0"/>
                        </a:spcAft>
                      </a:pPr>
                      <a:r>
                        <a:rPr lang="en-US" sz="1600" kern="100">
                          <a:solidFill>
                            <a:schemeClr val="tx2"/>
                          </a:solidFill>
                          <a:effectLst/>
                        </a:rPr>
                        <a:t>4690</a:t>
                      </a:r>
                      <a:endParaRPr lang="zh-CN" sz="1400" kern="100">
                        <a:solidFill>
                          <a:schemeClr val="tx2"/>
                        </a:solidFill>
                        <a:effectLst/>
                        <a:latin typeface="Calibri"/>
                        <a:ea typeface="宋体"/>
                        <a:cs typeface="Times New Roman"/>
                      </a:endParaRPr>
                    </a:p>
                  </a:txBody>
                  <a:tcPr marL="91970" marR="91970" marT="0" marB="0"/>
                </a:tc>
              </a:tr>
              <a:tr h="245254">
                <a:tc>
                  <a:txBody>
                    <a:bodyPr/>
                    <a:lstStyle/>
                    <a:p>
                      <a:pPr algn="just">
                        <a:spcAft>
                          <a:spcPts val="0"/>
                        </a:spcAft>
                      </a:pPr>
                      <a:r>
                        <a:rPr lang="zh-CN" sz="1600" kern="100">
                          <a:solidFill>
                            <a:schemeClr val="tx2"/>
                          </a:solidFill>
                          <a:effectLst/>
                        </a:rPr>
                        <a:t>宝安区</a:t>
                      </a:r>
                      <a:endParaRPr lang="zh-CN" sz="1400" kern="100">
                        <a:solidFill>
                          <a:schemeClr val="tx2"/>
                        </a:solidFill>
                        <a:effectLst/>
                        <a:latin typeface="Calibri"/>
                        <a:ea typeface="宋体"/>
                        <a:cs typeface="Times New Roman"/>
                      </a:endParaRPr>
                    </a:p>
                  </a:txBody>
                  <a:tcPr marL="91970" marR="91970" marT="0" marB="0"/>
                </a:tc>
                <a:tc>
                  <a:txBody>
                    <a:bodyPr/>
                    <a:lstStyle/>
                    <a:p>
                      <a:pPr algn="just">
                        <a:spcAft>
                          <a:spcPts val="0"/>
                        </a:spcAft>
                      </a:pPr>
                      <a:r>
                        <a:rPr lang="en-US" sz="1600" kern="100">
                          <a:solidFill>
                            <a:schemeClr val="tx2"/>
                          </a:solidFill>
                          <a:effectLst/>
                        </a:rPr>
                        <a:t>8984</a:t>
                      </a:r>
                      <a:endParaRPr lang="zh-CN" sz="1400" kern="100">
                        <a:solidFill>
                          <a:schemeClr val="tx2"/>
                        </a:solidFill>
                        <a:effectLst/>
                        <a:latin typeface="Calibri"/>
                        <a:ea typeface="宋体"/>
                        <a:cs typeface="Times New Roman"/>
                      </a:endParaRPr>
                    </a:p>
                  </a:txBody>
                  <a:tcPr marL="91970" marR="91970" marT="0" marB="0"/>
                </a:tc>
                <a:tc>
                  <a:txBody>
                    <a:bodyPr/>
                    <a:lstStyle/>
                    <a:p>
                      <a:pPr algn="just">
                        <a:spcAft>
                          <a:spcPts val="0"/>
                        </a:spcAft>
                      </a:pPr>
                      <a:r>
                        <a:rPr lang="en-US" sz="1600" kern="100">
                          <a:solidFill>
                            <a:schemeClr val="tx2"/>
                          </a:solidFill>
                          <a:effectLst/>
                        </a:rPr>
                        <a:t>10015</a:t>
                      </a:r>
                      <a:endParaRPr lang="zh-CN" sz="1400" kern="100">
                        <a:solidFill>
                          <a:schemeClr val="tx2"/>
                        </a:solidFill>
                        <a:effectLst/>
                        <a:latin typeface="Calibri"/>
                        <a:ea typeface="宋体"/>
                        <a:cs typeface="Times New Roman"/>
                      </a:endParaRPr>
                    </a:p>
                  </a:txBody>
                  <a:tcPr marL="91970" marR="91970" marT="0" marB="0"/>
                </a:tc>
                <a:tc>
                  <a:txBody>
                    <a:bodyPr/>
                    <a:lstStyle/>
                    <a:p>
                      <a:pPr algn="just">
                        <a:spcAft>
                          <a:spcPts val="0"/>
                        </a:spcAft>
                      </a:pPr>
                      <a:r>
                        <a:rPr lang="en-US" sz="1600" kern="100">
                          <a:solidFill>
                            <a:schemeClr val="tx2"/>
                          </a:solidFill>
                          <a:effectLst/>
                        </a:rPr>
                        <a:t>10973</a:t>
                      </a:r>
                      <a:endParaRPr lang="zh-CN" sz="1400" kern="100">
                        <a:solidFill>
                          <a:schemeClr val="tx2"/>
                        </a:solidFill>
                        <a:effectLst/>
                        <a:latin typeface="Calibri"/>
                        <a:ea typeface="宋体"/>
                        <a:cs typeface="Times New Roman"/>
                      </a:endParaRPr>
                    </a:p>
                  </a:txBody>
                  <a:tcPr marL="91970" marR="91970" marT="0" marB="0"/>
                </a:tc>
                <a:tc>
                  <a:txBody>
                    <a:bodyPr/>
                    <a:lstStyle/>
                    <a:p>
                      <a:pPr algn="just">
                        <a:spcAft>
                          <a:spcPts val="0"/>
                        </a:spcAft>
                      </a:pPr>
                      <a:r>
                        <a:rPr lang="en-US" sz="1600" kern="100">
                          <a:solidFill>
                            <a:schemeClr val="tx2"/>
                          </a:solidFill>
                          <a:effectLst/>
                        </a:rPr>
                        <a:t>11926</a:t>
                      </a:r>
                      <a:endParaRPr lang="zh-CN" sz="1400" kern="100">
                        <a:solidFill>
                          <a:schemeClr val="tx2"/>
                        </a:solidFill>
                        <a:effectLst/>
                        <a:latin typeface="Calibri"/>
                        <a:ea typeface="宋体"/>
                        <a:cs typeface="Times New Roman"/>
                      </a:endParaRPr>
                    </a:p>
                  </a:txBody>
                  <a:tcPr marL="91970" marR="91970" marT="0" marB="0"/>
                </a:tc>
                <a:tc>
                  <a:txBody>
                    <a:bodyPr/>
                    <a:lstStyle/>
                    <a:p>
                      <a:pPr algn="just">
                        <a:spcAft>
                          <a:spcPts val="0"/>
                        </a:spcAft>
                      </a:pPr>
                      <a:r>
                        <a:rPr lang="en-US" sz="1600" kern="100">
                          <a:solidFill>
                            <a:schemeClr val="tx2"/>
                          </a:solidFill>
                          <a:effectLst/>
                        </a:rPr>
                        <a:t>12883</a:t>
                      </a:r>
                      <a:endParaRPr lang="zh-CN" sz="1400" kern="100">
                        <a:solidFill>
                          <a:schemeClr val="tx2"/>
                        </a:solidFill>
                        <a:effectLst/>
                        <a:latin typeface="Calibri"/>
                        <a:ea typeface="宋体"/>
                        <a:cs typeface="Times New Roman"/>
                      </a:endParaRPr>
                    </a:p>
                  </a:txBody>
                  <a:tcPr marL="91970" marR="91970" marT="0" marB="0"/>
                </a:tc>
                <a:tc>
                  <a:txBody>
                    <a:bodyPr/>
                    <a:lstStyle/>
                    <a:p>
                      <a:pPr algn="just">
                        <a:spcAft>
                          <a:spcPts val="0"/>
                        </a:spcAft>
                      </a:pPr>
                      <a:r>
                        <a:rPr lang="en-US" sz="1600" kern="100">
                          <a:solidFill>
                            <a:schemeClr val="tx2"/>
                          </a:solidFill>
                          <a:effectLst/>
                        </a:rPr>
                        <a:t>13856</a:t>
                      </a:r>
                      <a:endParaRPr lang="zh-CN" sz="1400" kern="100">
                        <a:solidFill>
                          <a:schemeClr val="tx2"/>
                        </a:solidFill>
                        <a:effectLst/>
                        <a:latin typeface="Calibri"/>
                        <a:ea typeface="宋体"/>
                        <a:cs typeface="Times New Roman"/>
                      </a:endParaRPr>
                    </a:p>
                  </a:txBody>
                  <a:tcPr marL="91970" marR="91970" marT="0" marB="0"/>
                </a:tc>
                <a:tc>
                  <a:txBody>
                    <a:bodyPr/>
                    <a:lstStyle/>
                    <a:p>
                      <a:pPr algn="just">
                        <a:spcAft>
                          <a:spcPts val="0"/>
                        </a:spcAft>
                      </a:pPr>
                      <a:r>
                        <a:rPr lang="en-US" sz="1600" kern="100">
                          <a:solidFill>
                            <a:schemeClr val="tx2"/>
                          </a:solidFill>
                          <a:effectLst/>
                        </a:rPr>
                        <a:t>14664</a:t>
                      </a:r>
                      <a:endParaRPr lang="zh-CN" sz="1400" kern="100">
                        <a:solidFill>
                          <a:schemeClr val="tx2"/>
                        </a:solidFill>
                        <a:effectLst/>
                        <a:latin typeface="Calibri"/>
                        <a:ea typeface="宋体"/>
                        <a:cs typeface="Times New Roman"/>
                      </a:endParaRPr>
                    </a:p>
                  </a:txBody>
                  <a:tcPr marL="91970" marR="91970" marT="0" marB="0"/>
                </a:tc>
                <a:tc>
                  <a:txBody>
                    <a:bodyPr/>
                    <a:lstStyle/>
                    <a:p>
                      <a:pPr algn="just">
                        <a:spcAft>
                          <a:spcPts val="0"/>
                        </a:spcAft>
                      </a:pPr>
                      <a:r>
                        <a:rPr lang="en-US" sz="1600" kern="100">
                          <a:solidFill>
                            <a:schemeClr val="tx2"/>
                          </a:solidFill>
                          <a:effectLst/>
                        </a:rPr>
                        <a:t>15504</a:t>
                      </a:r>
                      <a:endParaRPr lang="zh-CN" sz="1400" kern="100">
                        <a:solidFill>
                          <a:schemeClr val="tx2"/>
                        </a:solidFill>
                        <a:effectLst/>
                        <a:latin typeface="Calibri"/>
                        <a:ea typeface="宋体"/>
                        <a:cs typeface="Times New Roman"/>
                      </a:endParaRPr>
                    </a:p>
                  </a:txBody>
                  <a:tcPr marL="91970" marR="91970" marT="0" marB="0"/>
                </a:tc>
                <a:tc>
                  <a:txBody>
                    <a:bodyPr/>
                    <a:lstStyle/>
                    <a:p>
                      <a:pPr algn="just">
                        <a:spcAft>
                          <a:spcPts val="0"/>
                        </a:spcAft>
                      </a:pPr>
                      <a:r>
                        <a:rPr lang="en-US" sz="1600" kern="100">
                          <a:solidFill>
                            <a:schemeClr val="tx2"/>
                          </a:solidFill>
                          <a:effectLst/>
                        </a:rPr>
                        <a:t>16386</a:t>
                      </a:r>
                      <a:endParaRPr lang="zh-CN" sz="1400" kern="100">
                        <a:solidFill>
                          <a:schemeClr val="tx2"/>
                        </a:solidFill>
                        <a:effectLst/>
                        <a:latin typeface="Calibri"/>
                        <a:ea typeface="宋体"/>
                        <a:cs typeface="Times New Roman"/>
                      </a:endParaRPr>
                    </a:p>
                  </a:txBody>
                  <a:tcPr marL="91970" marR="91970" marT="0" marB="0"/>
                </a:tc>
                <a:tc>
                  <a:txBody>
                    <a:bodyPr/>
                    <a:lstStyle/>
                    <a:p>
                      <a:pPr algn="just">
                        <a:spcAft>
                          <a:spcPts val="0"/>
                        </a:spcAft>
                      </a:pPr>
                      <a:r>
                        <a:rPr lang="en-US" sz="1600" kern="100">
                          <a:solidFill>
                            <a:schemeClr val="tx2"/>
                          </a:solidFill>
                          <a:effectLst/>
                        </a:rPr>
                        <a:t>17318</a:t>
                      </a:r>
                      <a:endParaRPr lang="zh-CN" sz="1400" kern="100">
                        <a:solidFill>
                          <a:schemeClr val="tx2"/>
                        </a:solidFill>
                        <a:effectLst/>
                        <a:latin typeface="Calibri"/>
                        <a:ea typeface="宋体"/>
                        <a:cs typeface="Times New Roman"/>
                      </a:endParaRPr>
                    </a:p>
                  </a:txBody>
                  <a:tcPr marL="91970" marR="91970" marT="0" marB="0"/>
                </a:tc>
              </a:tr>
              <a:tr h="245254">
                <a:tc>
                  <a:txBody>
                    <a:bodyPr/>
                    <a:lstStyle/>
                    <a:p>
                      <a:pPr algn="just">
                        <a:spcAft>
                          <a:spcPts val="0"/>
                        </a:spcAft>
                      </a:pPr>
                      <a:r>
                        <a:rPr lang="zh-CN" sz="1600" kern="100">
                          <a:solidFill>
                            <a:schemeClr val="tx2"/>
                          </a:solidFill>
                          <a:effectLst/>
                        </a:rPr>
                        <a:t>龙岗区</a:t>
                      </a:r>
                      <a:endParaRPr lang="zh-CN" sz="1400" kern="100">
                        <a:solidFill>
                          <a:schemeClr val="tx2"/>
                        </a:solidFill>
                        <a:effectLst/>
                        <a:latin typeface="Calibri"/>
                        <a:ea typeface="宋体"/>
                        <a:cs typeface="Times New Roman"/>
                      </a:endParaRPr>
                    </a:p>
                  </a:txBody>
                  <a:tcPr marL="91970" marR="91970" marT="0" marB="0"/>
                </a:tc>
                <a:tc>
                  <a:txBody>
                    <a:bodyPr/>
                    <a:lstStyle/>
                    <a:p>
                      <a:pPr algn="just">
                        <a:spcAft>
                          <a:spcPts val="0"/>
                        </a:spcAft>
                      </a:pPr>
                      <a:r>
                        <a:rPr lang="en-US" sz="1600" kern="100">
                          <a:solidFill>
                            <a:schemeClr val="tx2"/>
                          </a:solidFill>
                          <a:effectLst/>
                        </a:rPr>
                        <a:t>4497</a:t>
                      </a:r>
                      <a:endParaRPr lang="zh-CN" sz="1400" kern="100">
                        <a:solidFill>
                          <a:schemeClr val="tx2"/>
                        </a:solidFill>
                        <a:effectLst/>
                        <a:latin typeface="Calibri"/>
                        <a:ea typeface="宋体"/>
                        <a:cs typeface="Times New Roman"/>
                      </a:endParaRPr>
                    </a:p>
                  </a:txBody>
                  <a:tcPr marL="91970" marR="91970" marT="0" marB="0"/>
                </a:tc>
                <a:tc>
                  <a:txBody>
                    <a:bodyPr/>
                    <a:lstStyle/>
                    <a:p>
                      <a:pPr algn="just">
                        <a:spcAft>
                          <a:spcPts val="0"/>
                        </a:spcAft>
                      </a:pPr>
                      <a:r>
                        <a:rPr lang="en-US" sz="1600" kern="100">
                          <a:solidFill>
                            <a:schemeClr val="tx2"/>
                          </a:solidFill>
                          <a:effectLst/>
                        </a:rPr>
                        <a:t>5013</a:t>
                      </a:r>
                      <a:endParaRPr lang="zh-CN" sz="1400" kern="100">
                        <a:solidFill>
                          <a:schemeClr val="tx2"/>
                        </a:solidFill>
                        <a:effectLst/>
                        <a:latin typeface="Calibri"/>
                        <a:ea typeface="宋体"/>
                        <a:cs typeface="Times New Roman"/>
                      </a:endParaRPr>
                    </a:p>
                  </a:txBody>
                  <a:tcPr marL="91970" marR="91970" marT="0" marB="0"/>
                </a:tc>
                <a:tc>
                  <a:txBody>
                    <a:bodyPr/>
                    <a:lstStyle/>
                    <a:p>
                      <a:pPr algn="just">
                        <a:spcAft>
                          <a:spcPts val="0"/>
                        </a:spcAft>
                      </a:pPr>
                      <a:r>
                        <a:rPr lang="en-US" sz="1600" kern="100">
                          <a:solidFill>
                            <a:schemeClr val="tx2"/>
                          </a:solidFill>
                          <a:effectLst/>
                        </a:rPr>
                        <a:t>5493</a:t>
                      </a:r>
                      <a:endParaRPr lang="zh-CN" sz="1400" kern="100">
                        <a:solidFill>
                          <a:schemeClr val="tx2"/>
                        </a:solidFill>
                        <a:effectLst/>
                        <a:latin typeface="Calibri"/>
                        <a:ea typeface="宋体"/>
                        <a:cs typeface="Times New Roman"/>
                      </a:endParaRPr>
                    </a:p>
                  </a:txBody>
                  <a:tcPr marL="91970" marR="91970" marT="0" marB="0"/>
                </a:tc>
                <a:tc>
                  <a:txBody>
                    <a:bodyPr/>
                    <a:lstStyle/>
                    <a:p>
                      <a:pPr algn="just">
                        <a:spcAft>
                          <a:spcPts val="0"/>
                        </a:spcAft>
                      </a:pPr>
                      <a:r>
                        <a:rPr lang="en-US" sz="1600" kern="100">
                          <a:solidFill>
                            <a:schemeClr val="tx2"/>
                          </a:solidFill>
                          <a:effectLst/>
                        </a:rPr>
                        <a:t>5970</a:t>
                      </a:r>
                      <a:endParaRPr lang="zh-CN" sz="1400" kern="100">
                        <a:solidFill>
                          <a:schemeClr val="tx2"/>
                        </a:solidFill>
                        <a:effectLst/>
                        <a:latin typeface="Calibri"/>
                        <a:ea typeface="宋体"/>
                        <a:cs typeface="Times New Roman"/>
                      </a:endParaRPr>
                    </a:p>
                  </a:txBody>
                  <a:tcPr marL="91970" marR="91970" marT="0" marB="0"/>
                </a:tc>
                <a:tc>
                  <a:txBody>
                    <a:bodyPr/>
                    <a:lstStyle/>
                    <a:p>
                      <a:pPr algn="just">
                        <a:spcAft>
                          <a:spcPts val="0"/>
                        </a:spcAft>
                      </a:pPr>
                      <a:r>
                        <a:rPr lang="en-US" sz="1600" kern="100">
                          <a:solidFill>
                            <a:schemeClr val="tx2"/>
                          </a:solidFill>
                          <a:effectLst/>
                        </a:rPr>
                        <a:t>6449</a:t>
                      </a:r>
                      <a:endParaRPr lang="zh-CN" sz="1400" kern="100">
                        <a:solidFill>
                          <a:schemeClr val="tx2"/>
                        </a:solidFill>
                        <a:effectLst/>
                        <a:latin typeface="Calibri"/>
                        <a:ea typeface="宋体"/>
                        <a:cs typeface="Times New Roman"/>
                      </a:endParaRPr>
                    </a:p>
                  </a:txBody>
                  <a:tcPr marL="91970" marR="91970" marT="0" marB="0"/>
                </a:tc>
                <a:tc>
                  <a:txBody>
                    <a:bodyPr/>
                    <a:lstStyle/>
                    <a:p>
                      <a:pPr algn="just">
                        <a:spcAft>
                          <a:spcPts val="0"/>
                        </a:spcAft>
                      </a:pPr>
                      <a:r>
                        <a:rPr lang="en-US" sz="1600" kern="100">
                          <a:solidFill>
                            <a:schemeClr val="tx2"/>
                          </a:solidFill>
                          <a:effectLst/>
                        </a:rPr>
                        <a:t>6936</a:t>
                      </a:r>
                      <a:endParaRPr lang="zh-CN" sz="1400" kern="100">
                        <a:solidFill>
                          <a:schemeClr val="tx2"/>
                        </a:solidFill>
                        <a:effectLst/>
                        <a:latin typeface="Calibri"/>
                        <a:ea typeface="宋体"/>
                        <a:cs typeface="Times New Roman"/>
                      </a:endParaRPr>
                    </a:p>
                  </a:txBody>
                  <a:tcPr marL="91970" marR="91970" marT="0" marB="0"/>
                </a:tc>
                <a:tc>
                  <a:txBody>
                    <a:bodyPr/>
                    <a:lstStyle/>
                    <a:p>
                      <a:pPr algn="just">
                        <a:spcAft>
                          <a:spcPts val="0"/>
                        </a:spcAft>
                      </a:pPr>
                      <a:r>
                        <a:rPr lang="en-US" sz="1600" kern="100">
                          <a:solidFill>
                            <a:schemeClr val="tx2"/>
                          </a:solidFill>
                          <a:effectLst/>
                        </a:rPr>
                        <a:t>7340</a:t>
                      </a:r>
                      <a:endParaRPr lang="zh-CN" sz="1400" kern="100">
                        <a:solidFill>
                          <a:schemeClr val="tx2"/>
                        </a:solidFill>
                        <a:effectLst/>
                        <a:latin typeface="Calibri"/>
                        <a:ea typeface="宋体"/>
                        <a:cs typeface="Times New Roman"/>
                      </a:endParaRPr>
                    </a:p>
                  </a:txBody>
                  <a:tcPr marL="91970" marR="91970" marT="0" marB="0"/>
                </a:tc>
                <a:tc>
                  <a:txBody>
                    <a:bodyPr/>
                    <a:lstStyle/>
                    <a:p>
                      <a:pPr algn="just">
                        <a:spcAft>
                          <a:spcPts val="0"/>
                        </a:spcAft>
                      </a:pPr>
                      <a:r>
                        <a:rPr lang="en-US" sz="1600" kern="100">
                          <a:solidFill>
                            <a:schemeClr val="tx2"/>
                          </a:solidFill>
                          <a:effectLst/>
                        </a:rPr>
                        <a:t>7761</a:t>
                      </a:r>
                      <a:endParaRPr lang="zh-CN" sz="1400" kern="100">
                        <a:solidFill>
                          <a:schemeClr val="tx2"/>
                        </a:solidFill>
                        <a:effectLst/>
                        <a:latin typeface="Calibri"/>
                        <a:ea typeface="宋体"/>
                        <a:cs typeface="Times New Roman"/>
                      </a:endParaRPr>
                    </a:p>
                  </a:txBody>
                  <a:tcPr marL="91970" marR="91970" marT="0" marB="0"/>
                </a:tc>
                <a:tc>
                  <a:txBody>
                    <a:bodyPr/>
                    <a:lstStyle/>
                    <a:p>
                      <a:pPr algn="just">
                        <a:spcAft>
                          <a:spcPts val="0"/>
                        </a:spcAft>
                      </a:pPr>
                      <a:r>
                        <a:rPr lang="en-US" sz="1600" kern="100">
                          <a:solidFill>
                            <a:schemeClr val="tx2"/>
                          </a:solidFill>
                          <a:effectLst/>
                        </a:rPr>
                        <a:t>8202</a:t>
                      </a:r>
                      <a:endParaRPr lang="zh-CN" sz="1400" kern="100">
                        <a:solidFill>
                          <a:schemeClr val="tx2"/>
                        </a:solidFill>
                        <a:effectLst/>
                        <a:latin typeface="Calibri"/>
                        <a:ea typeface="宋体"/>
                        <a:cs typeface="Times New Roman"/>
                      </a:endParaRPr>
                    </a:p>
                  </a:txBody>
                  <a:tcPr marL="91970" marR="91970" marT="0" marB="0"/>
                </a:tc>
                <a:tc>
                  <a:txBody>
                    <a:bodyPr/>
                    <a:lstStyle/>
                    <a:p>
                      <a:pPr algn="just">
                        <a:spcAft>
                          <a:spcPts val="0"/>
                        </a:spcAft>
                      </a:pPr>
                      <a:r>
                        <a:rPr lang="en-US" sz="1600" kern="100">
                          <a:solidFill>
                            <a:schemeClr val="tx2"/>
                          </a:solidFill>
                          <a:effectLst/>
                        </a:rPr>
                        <a:t>8669</a:t>
                      </a:r>
                      <a:endParaRPr lang="zh-CN" sz="1400" kern="100">
                        <a:solidFill>
                          <a:schemeClr val="tx2"/>
                        </a:solidFill>
                        <a:effectLst/>
                        <a:latin typeface="Calibri"/>
                        <a:ea typeface="宋体"/>
                        <a:cs typeface="Times New Roman"/>
                      </a:endParaRPr>
                    </a:p>
                  </a:txBody>
                  <a:tcPr marL="91970" marR="91970" marT="0" marB="0"/>
                </a:tc>
              </a:tr>
              <a:tr h="245254">
                <a:tc>
                  <a:txBody>
                    <a:bodyPr/>
                    <a:lstStyle/>
                    <a:p>
                      <a:pPr algn="just">
                        <a:spcAft>
                          <a:spcPts val="0"/>
                        </a:spcAft>
                      </a:pPr>
                      <a:r>
                        <a:rPr lang="zh-CN" sz="1600" kern="100">
                          <a:solidFill>
                            <a:schemeClr val="tx2"/>
                          </a:solidFill>
                          <a:effectLst/>
                        </a:rPr>
                        <a:t>盐田区</a:t>
                      </a:r>
                      <a:endParaRPr lang="zh-CN" sz="1400" kern="100">
                        <a:solidFill>
                          <a:schemeClr val="tx2"/>
                        </a:solidFill>
                        <a:effectLst/>
                        <a:latin typeface="Calibri"/>
                        <a:ea typeface="宋体"/>
                        <a:cs typeface="Times New Roman"/>
                      </a:endParaRPr>
                    </a:p>
                  </a:txBody>
                  <a:tcPr marL="91970" marR="91970" marT="0" marB="0"/>
                </a:tc>
                <a:tc>
                  <a:txBody>
                    <a:bodyPr/>
                    <a:lstStyle/>
                    <a:p>
                      <a:pPr algn="just">
                        <a:spcAft>
                          <a:spcPts val="0"/>
                        </a:spcAft>
                      </a:pPr>
                      <a:r>
                        <a:rPr lang="en-US" sz="1600" kern="100">
                          <a:solidFill>
                            <a:schemeClr val="tx2"/>
                          </a:solidFill>
                          <a:effectLst/>
                        </a:rPr>
                        <a:t> 467</a:t>
                      </a:r>
                      <a:endParaRPr lang="zh-CN" sz="1400" kern="100">
                        <a:solidFill>
                          <a:schemeClr val="tx2"/>
                        </a:solidFill>
                        <a:effectLst/>
                        <a:latin typeface="Calibri"/>
                        <a:ea typeface="宋体"/>
                        <a:cs typeface="Times New Roman"/>
                      </a:endParaRPr>
                    </a:p>
                  </a:txBody>
                  <a:tcPr marL="91970" marR="91970" marT="0" marB="0"/>
                </a:tc>
                <a:tc>
                  <a:txBody>
                    <a:bodyPr/>
                    <a:lstStyle/>
                    <a:p>
                      <a:pPr algn="just">
                        <a:spcAft>
                          <a:spcPts val="0"/>
                        </a:spcAft>
                      </a:pPr>
                      <a:r>
                        <a:rPr lang="en-US" sz="1600" kern="100">
                          <a:solidFill>
                            <a:schemeClr val="tx2"/>
                          </a:solidFill>
                          <a:effectLst/>
                        </a:rPr>
                        <a:t> 521</a:t>
                      </a:r>
                      <a:endParaRPr lang="zh-CN" sz="1400" kern="100">
                        <a:solidFill>
                          <a:schemeClr val="tx2"/>
                        </a:solidFill>
                        <a:effectLst/>
                        <a:latin typeface="Calibri"/>
                        <a:ea typeface="宋体"/>
                        <a:cs typeface="Times New Roman"/>
                      </a:endParaRPr>
                    </a:p>
                  </a:txBody>
                  <a:tcPr marL="91970" marR="91970" marT="0" marB="0"/>
                </a:tc>
                <a:tc>
                  <a:txBody>
                    <a:bodyPr/>
                    <a:lstStyle/>
                    <a:p>
                      <a:pPr algn="just">
                        <a:spcAft>
                          <a:spcPts val="0"/>
                        </a:spcAft>
                      </a:pPr>
                      <a:r>
                        <a:rPr lang="en-US" sz="1600" kern="100">
                          <a:solidFill>
                            <a:schemeClr val="tx2"/>
                          </a:solidFill>
                          <a:effectLst/>
                        </a:rPr>
                        <a:t> 570</a:t>
                      </a:r>
                      <a:endParaRPr lang="zh-CN" sz="1400" kern="100">
                        <a:solidFill>
                          <a:schemeClr val="tx2"/>
                        </a:solidFill>
                        <a:effectLst/>
                        <a:latin typeface="Calibri"/>
                        <a:ea typeface="宋体"/>
                        <a:cs typeface="Times New Roman"/>
                      </a:endParaRPr>
                    </a:p>
                  </a:txBody>
                  <a:tcPr marL="91970" marR="91970" marT="0" marB="0"/>
                </a:tc>
                <a:tc>
                  <a:txBody>
                    <a:bodyPr/>
                    <a:lstStyle/>
                    <a:p>
                      <a:pPr algn="just">
                        <a:spcAft>
                          <a:spcPts val="0"/>
                        </a:spcAft>
                      </a:pPr>
                      <a:r>
                        <a:rPr lang="en-US" sz="1600" kern="100">
                          <a:solidFill>
                            <a:schemeClr val="tx2"/>
                          </a:solidFill>
                          <a:effectLst/>
                        </a:rPr>
                        <a:t> 620</a:t>
                      </a:r>
                      <a:endParaRPr lang="zh-CN" sz="1400" kern="100">
                        <a:solidFill>
                          <a:schemeClr val="tx2"/>
                        </a:solidFill>
                        <a:effectLst/>
                        <a:latin typeface="Calibri"/>
                        <a:ea typeface="宋体"/>
                        <a:cs typeface="Times New Roman"/>
                      </a:endParaRPr>
                    </a:p>
                  </a:txBody>
                  <a:tcPr marL="91970" marR="91970" marT="0" marB="0"/>
                </a:tc>
                <a:tc>
                  <a:txBody>
                    <a:bodyPr/>
                    <a:lstStyle/>
                    <a:p>
                      <a:pPr algn="just">
                        <a:spcAft>
                          <a:spcPts val="0"/>
                        </a:spcAft>
                      </a:pPr>
                      <a:r>
                        <a:rPr lang="en-US" sz="1600" kern="100">
                          <a:solidFill>
                            <a:schemeClr val="tx2"/>
                          </a:solidFill>
                          <a:effectLst/>
                        </a:rPr>
                        <a:t> 670</a:t>
                      </a:r>
                      <a:endParaRPr lang="zh-CN" sz="1400" kern="100">
                        <a:solidFill>
                          <a:schemeClr val="tx2"/>
                        </a:solidFill>
                        <a:effectLst/>
                        <a:latin typeface="Calibri"/>
                        <a:ea typeface="宋体"/>
                        <a:cs typeface="Times New Roman"/>
                      </a:endParaRPr>
                    </a:p>
                  </a:txBody>
                  <a:tcPr marL="91970" marR="91970" marT="0" marB="0"/>
                </a:tc>
                <a:tc>
                  <a:txBody>
                    <a:bodyPr/>
                    <a:lstStyle/>
                    <a:p>
                      <a:pPr algn="just">
                        <a:spcAft>
                          <a:spcPts val="0"/>
                        </a:spcAft>
                      </a:pPr>
                      <a:r>
                        <a:rPr lang="en-US" sz="1600" kern="100">
                          <a:solidFill>
                            <a:schemeClr val="tx2"/>
                          </a:solidFill>
                          <a:effectLst/>
                        </a:rPr>
                        <a:t> 720</a:t>
                      </a:r>
                      <a:endParaRPr lang="zh-CN" sz="1400" kern="100">
                        <a:solidFill>
                          <a:schemeClr val="tx2"/>
                        </a:solidFill>
                        <a:effectLst/>
                        <a:latin typeface="Calibri"/>
                        <a:ea typeface="宋体"/>
                        <a:cs typeface="Times New Roman"/>
                      </a:endParaRPr>
                    </a:p>
                  </a:txBody>
                  <a:tcPr marL="91970" marR="91970" marT="0" marB="0"/>
                </a:tc>
                <a:tc>
                  <a:txBody>
                    <a:bodyPr/>
                    <a:lstStyle/>
                    <a:p>
                      <a:pPr algn="just">
                        <a:spcAft>
                          <a:spcPts val="0"/>
                        </a:spcAft>
                      </a:pPr>
                      <a:r>
                        <a:rPr lang="en-US" sz="1600" kern="100">
                          <a:solidFill>
                            <a:schemeClr val="tx2"/>
                          </a:solidFill>
                          <a:effectLst/>
                        </a:rPr>
                        <a:t>762</a:t>
                      </a:r>
                      <a:endParaRPr lang="zh-CN" sz="1400" kern="100">
                        <a:solidFill>
                          <a:schemeClr val="tx2"/>
                        </a:solidFill>
                        <a:effectLst/>
                        <a:latin typeface="Calibri"/>
                        <a:ea typeface="宋体"/>
                        <a:cs typeface="Times New Roman"/>
                      </a:endParaRPr>
                    </a:p>
                  </a:txBody>
                  <a:tcPr marL="91970" marR="91970" marT="0" marB="0"/>
                </a:tc>
                <a:tc>
                  <a:txBody>
                    <a:bodyPr/>
                    <a:lstStyle/>
                    <a:p>
                      <a:pPr algn="just">
                        <a:spcAft>
                          <a:spcPts val="0"/>
                        </a:spcAft>
                      </a:pPr>
                      <a:r>
                        <a:rPr lang="en-US" sz="1600" kern="100">
                          <a:solidFill>
                            <a:schemeClr val="tx2"/>
                          </a:solidFill>
                          <a:effectLst/>
                        </a:rPr>
                        <a:t> 806</a:t>
                      </a:r>
                      <a:endParaRPr lang="zh-CN" sz="1400" kern="100">
                        <a:solidFill>
                          <a:schemeClr val="tx2"/>
                        </a:solidFill>
                        <a:effectLst/>
                        <a:latin typeface="Calibri"/>
                        <a:ea typeface="宋体"/>
                        <a:cs typeface="Times New Roman"/>
                      </a:endParaRPr>
                    </a:p>
                  </a:txBody>
                  <a:tcPr marL="91970" marR="91970" marT="0" marB="0"/>
                </a:tc>
                <a:tc>
                  <a:txBody>
                    <a:bodyPr/>
                    <a:lstStyle/>
                    <a:p>
                      <a:pPr algn="just">
                        <a:spcAft>
                          <a:spcPts val="0"/>
                        </a:spcAft>
                      </a:pPr>
                      <a:r>
                        <a:rPr lang="en-US" sz="1600" kern="100">
                          <a:solidFill>
                            <a:schemeClr val="tx2"/>
                          </a:solidFill>
                          <a:effectLst/>
                        </a:rPr>
                        <a:t>852</a:t>
                      </a:r>
                      <a:endParaRPr lang="zh-CN" sz="1400" kern="100">
                        <a:solidFill>
                          <a:schemeClr val="tx2"/>
                        </a:solidFill>
                        <a:effectLst/>
                        <a:latin typeface="Calibri"/>
                        <a:ea typeface="宋体"/>
                        <a:cs typeface="Times New Roman"/>
                      </a:endParaRPr>
                    </a:p>
                  </a:txBody>
                  <a:tcPr marL="91970" marR="91970" marT="0" marB="0"/>
                </a:tc>
                <a:tc>
                  <a:txBody>
                    <a:bodyPr/>
                    <a:lstStyle/>
                    <a:p>
                      <a:pPr algn="just">
                        <a:spcAft>
                          <a:spcPts val="0"/>
                        </a:spcAft>
                      </a:pPr>
                      <a:r>
                        <a:rPr lang="en-US" sz="1600" kern="100">
                          <a:solidFill>
                            <a:schemeClr val="tx2"/>
                          </a:solidFill>
                          <a:effectLst/>
                        </a:rPr>
                        <a:t> 900</a:t>
                      </a:r>
                      <a:endParaRPr lang="zh-CN" sz="1400" kern="100">
                        <a:solidFill>
                          <a:schemeClr val="tx2"/>
                        </a:solidFill>
                        <a:effectLst/>
                        <a:latin typeface="Calibri"/>
                        <a:ea typeface="宋体"/>
                        <a:cs typeface="Times New Roman"/>
                      </a:endParaRPr>
                    </a:p>
                  </a:txBody>
                  <a:tcPr marL="91970" marR="91970" marT="0" marB="0"/>
                </a:tc>
              </a:tr>
              <a:tr h="245254">
                <a:tc>
                  <a:txBody>
                    <a:bodyPr/>
                    <a:lstStyle/>
                    <a:p>
                      <a:pPr algn="just">
                        <a:spcAft>
                          <a:spcPts val="0"/>
                        </a:spcAft>
                      </a:pPr>
                      <a:r>
                        <a:rPr lang="zh-CN" sz="1600" kern="100">
                          <a:solidFill>
                            <a:schemeClr val="tx2"/>
                          </a:solidFill>
                          <a:effectLst/>
                        </a:rPr>
                        <a:t>光明新区</a:t>
                      </a:r>
                      <a:endParaRPr lang="zh-CN" sz="1400" kern="100">
                        <a:solidFill>
                          <a:schemeClr val="tx2"/>
                        </a:solidFill>
                        <a:effectLst/>
                        <a:latin typeface="Calibri"/>
                        <a:ea typeface="宋体"/>
                        <a:cs typeface="Times New Roman"/>
                      </a:endParaRPr>
                    </a:p>
                  </a:txBody>
                  <a:tcPr marL="91970" marR="91970" marT="0" marB="0"/>
                </a:tc>
                <a:tc>
                  <a:txBody>
                    <a:bodyPr/>
                    <a:lstStyle/>
                    <a:p>
                      <a:pPr algn="just">
                        <a:spcAft>
                          <a:spcPts val="0"/>
                        </a:spcAft>
                      </a:pPr>
                      <a:r>
                        <a:rPr lang="en-US" sz="1600" kern="100">
                          <a:solidFill>
                            <a:schemeClr val="tx2"/>
                          </a:solidFill>
                          <a:effectLst/>
                        </a:rPr>
                        <a:t>1077</a:t>
                      </a:r>
                      <a:endParaRPr lang="zh-CN" sz="1400" kern="100">
                        <a:solidFill>
                          <a:schemeClr val="tx2"/>
                        </a:solidFill>
                        <a:effectLst/>
                        <a:latin typeface="Calibri"/>
                        <a:ea typeface="宋体"/>
                        <a:cs typeface="Times New Roman"/>
                      </a:endParaRPr>
                    </a:p>
                  </a:txBody>
                  <a:tcPr marL="91970" marR="91970" marT="0" marB="0"/>
                </a:tc>
                <a:tc>
                  <a:txBody>
                    <a:bodyPr/>
                    <a:lstStyle/>
                    <a:p>
                      <a:pPr algn="just">
                        <a:spcAft>
                          <a:spcPts val="0"/>
                        </a:spcAft>
                      </a:pPr>
                      <a:r>
                        <a:rPr lang="en-US" sz="1600" kern="100">
                          <a:solidFill>
                            <a:schemeClr val="tx2"/>
                          </a:solidFill>
                          <a:effectLst/>
                        </a:rPr>
                        <a:t>1200</a:t>
                      </a:r>
                      <a:endParaRPr lang="zh-CN" sz="1400" kern="100">
                        <a:solidFill>
                          <a:schemeClr val="tx2"/>
                        </a:solidFill>
                        <a:effectLst/>
                        <a:latin typeface="Calibri"/>
                        <a:ea typeface="宋体"/>
                        <a:cs typeface="Times New Roman"/>
                      </a:endParaRPr>
                    </a:p>
                  </a:txBody>
                  <a:tcPr marL="91970" marR="91970" marT="0" marB="0"/>
                </a:tc>
                <a:tc>
                  <a:txBody>
                    <a:bodyPr/>
                    <a:lstStyle/>
                    <a:p>
                      <a:pPr algn="just">
                        <a:spcAft>
                          <a:spcPts val="0"/>
                        </a:spcAft>
                      </a:pPr>
                      <a:r>
                        <a:rPr lang="en-US" sz="1600" kern="100">
                          <a:solidFill>
                            <a:schemeClr val="tx2"/>
                          </a:solidFill>
                          <a:effectLst/>
                        </a:rPr>
                        <a:t>1315</a:t>
                      </a:r>
                      <a:endParaRPr lang="zh-CN" sz="1400" kern="100">
                        <a:solidFill>
                          <a:schemeClr val="tx2"/>
                        </a:solidFill>
                        <a:effectLst/>
                        <a:latin typeface="Calibri"/>
                        <a:ea typeface="宋体"/>
                        <a:cs typeface="Times New Roman"/>
                      </a:endParaRPr>
                    </a:p>
                  </a:txBody>
                  <a:tcPr marL="91970" marR="91970" marT="0" marB="0"/>
                </a:tc>
                <a:tc>
                  <a:txBody>
                    <a:bodyPr/>
                    <a:lstStyle/>
                    <a:p>
                      <a:pPr algn="just">
                        <a:spcAft>
                          <a:spcPts val="0"/>
                        </a:spcAft>
                      </a:pPr>
                      <a:r>
                        <a:rPr lang="en-US" sz="1600" kern="100">
                          <a:solidFill>
                            <a:schemeClr val="tx2"/>
                          </a:solidFill>
                          <a:effectLst/>
                        </a:rPr>
                        <a:t>1429</a:t>
                      </a:r>
                      <a:endParaRPr lang="zh-CN" sz="1400" kern="100">
                        <a:solidFill>
                          <a:schemeClr val="tx2"/>
                        </a:solidFill>
                        <a:effectLst/>
                        <a:latin typeface="Calibri"/>
                        <a:ea typeface="宋体"/>
                        <a:cs typeface="Times New Roman"/>
                      </a:endParaRPr>
                    </a:p>
                  </a:txBody>
                  <a:tcPr marL="91970" marR="91970" marT="0" marB="0"/>
                </a:tc>
                <a:tc>
                  <a:txBody>
                    <a:bodyPr/>
                    <a:lstStyle/>
                    <a:p>
                      <a:pPr algn="just">
                        <a:spcAft>
                          <a:spcPts val="0"/>
                        </a:spcAft>
                      </a:pPr>
                      <a:r>
                        <a:rPr lang="en-US" sz="1600" kern="100">
                          <a:solidFill>
                            <a:schemeClr val="tx2"/>
                          </a:solidFill>
                          <a:effectLst/>
                        </a:rPr>
                        <a:t>1544</a:t>
                      </a:r>
                      <a:endParaRPr lang="zh-CN" sz="1400" kern="100">
                        <a:solidFill>
                          <a:schemeClr val="tx2"/>
                        </a:solidFill>
                        <a:effectLst/>
                        <a:latin typeface="Calibri"/>
                        <a:ea typeface="宋体"/>
                        <a:cs typeface="Times New Roman"/>
                      </a:endParaRPr>
                    </a:p>
                  </a:txBody>
                  <a:tcPr marL="91970" marR="91970" marT="0" marB="0"/>
                </a:tc>
                <a:tc>
                  <a:txBody>
                    <a:bodyPr/>
                    <a:lstStyle/>
                    <a:p>
                      <a:pPr algn="just">
                        <a:spcAft>
                          <a:spcPts val="0"/>
                        </a:spcAft>
                      </a:pPr>
                      <a:r>
                        <a:rPr lang="en-US" sz="1600" kern="100">
                          <a:solidFill>
                            <a:schemeClr val="tx2"/>
                          </a:solidFill>
                          <a:effectLst/>
                        </a:rPr>
                        <a:t>1661</a:t>
                      </a:r>
                      <a:endParaRPr lang="zh-CN" sz="1400" kern="100">
                        <a:solidFill>
                          <a:schemeClr val="tx2"/>
                        </a:solidFill>
                        <a:effectLst/>
                        <a:latin typeface="Calibri"/>
                        <a:ea typeface="宋体"/>
                        <a:cs typeface="Times New Roman"/>
                      </a:endParaRPr>
                    </a:p>
                  </a:txBody>
                  <a:tcPr marL="91970" marR="91970" marT="0" marB="0"/>
                </a:tc>
                <a:tc>
                  <a:txBody>
                    <a:bodyPr/>
                    <a:lstStyle/>
                    <a:p>
                      <a:pPr algn="just">
                        <a:spcAft>
                          <a:spcPts val="0"/>
                        </a:spcAft>
                      </a:pPr>
                      <a:r>
                        <a:rPr lang="en-US" sz="1600" kern="100">
                          <a:solidFill>
                            <a:schemeClr val="tx2"/>
                          </a:solidFill>
                          <a:effectLst/>
                        </a:rPr>
                        <a:t>1757</a:t>
                      </a:r>
                      <a:endParaRPr lang="zh-CN" sz="1400" kern="100">
                        <a:solidFill>
                          <a:schemeClr val="tx2"/>
                        </a:solidFill>
                        <a:effectLst/>
                        <a:latin typeface="Calibri"/>
                        <a:ea typeface="宋体"/>
                        <a:cs typeface="Times New Roman"/>
                      </a:endParaRPr>
                    </a:p>
                  </a:txBody>
                  <a:tcPr marL="91970" marR="91970" marT="0" marB="0"/>
                </a:tc>
                <a:tc>
                  <a:txBody>
                    <a:bodyPr/>
                    <a:lstStyle/>
                    <a:p>
                      <a:pPr algn="just">
                        <a:spcAft>
                          <a:spcPts val="0"/>
                        </a:spcAft>
                      </a:pPr>
                      <a:r>
                        <a:rPr lang="en-US" sz="1600" kern="100">
                          <a:solidFill>
                            <a:schemeClr val="tx2"/>
                          </a:solidFill>
                          <a:effectLst/>
                        </a:rPr>
                        <a:t>1858</a:t>
                      </a:r>
                      <a:endParaRPr lang="zh-CN" sz="1400" kern="100">
                        <a:solidFill>
                          <a:schemeClr val="tx2"/>
                        </a:solidFill>
                        <a:effectLst/>
                        <a:latin typeface="Calibri"/>
                        <a:ea typeface="宋体"/>
                        <a:cs typeface="Times New Roman"/>
                      </a:endParaRPr>
                    </a:p>
                  </a:txBody>
                  <a:tcPr marL="91970" marR="91970" marT="0" marB="0"/>
                </a:tc>
                <a:tc>
                  <a:txBody>
                    <a:bodyPr/>
                    <a:lstStyle/>
                    <a:p>
                      <a:pPr algn="just">
                        <a:spcAft>
                          <a:spcPts val="0"/>
                        </a:spcAft>
                      </a:pPr>
                      <a:r>
                        <a:rPr lang="en-US" sz="1600" kern="100">
                          <a:solidFill>
                            <a:schemeClr val="tx2"/>
                          </a:solidFill>
                          <a:effectLst/>
                        </a:rPr>
                        <a:t>1964</a:t>
                      </a:r>
                      <a:endParaRPr lang="zh-CN" sz="1400" kern="100">
                        <a:solidFill>
                          <a:schemeClr val="tx2"/>
                        </a:solidFill>
                        <a:effectLst/>
                        <a:latin typeface="Calibri"/>
                        <a:ea typeface="宋体"/>
                        <a:cs typeface="Times New Roman"/>
                      </a:endParaRPr>
                    </a:p>
                  </a:txBody>
                  <a:tcPr marL="91970" marR="91970" marT="0" marB="0"/>
                </a:tc>
                <a:tc>
                  <a:txBody>
                    <a:bodyPr/>
                    <a:lstStyle/>
                    <a:p>
                      <a:pPr algn="just">
                        <a:spcAft>
                          <a:spcPts val="0"/>
                        </a:spcAft>
                      </a:pPr>
                      <a:r>
                        <a:rPr lang="en-US" sz="1600" kern="100">
                          <a:solidFill>
                            <a:schemeClr val="tx2"/>
                          </a:solidFill>
                          <a:effectLst/>
                        </a:rPr>
                        <a:t>2075</a:t>
                      </a:r>
                      <a:endParaRPr lang="zh-CN" sz="1400" kern="100">
                        <a:solidFill>
                          <a:schemeClr val="tx2"/>
                        </a:solidFill>
                        <a:effectLst/>
                        <a:latin typeface="Calibri"/>
                        <a:ea typeface="宋体"/>
                        <a:cs typeface="Times New Roman"/>
                      </a:endParaRPr>
                    </a:p>
                  </a:txBody>
                  <a:tcPr marL="91970" marR="91970" marT="0" marB="0"/>
                </a:tc>
              </a:tr>
              <a:tr h="245254">
                <a:tc>
                  <a:txBody>
                    <a:bodyPr/>
                    <a:lstStyle/>
                    <a:p>
                      <a:pPr algn="just">
                        <a:spcAft>
                          <a:spcPts val="0"/>
                        </a:spcAft>
                      </a:pPr>
                      <a:r>
                        <a:rPr lang="zh-CN" sz="1600" kern="100">
                          <a:solidFill>
                            <a:schemeClr val="tx2"/>
                          </a:solidFill>
                          <a:effectLst/>
                        </a:rPr>
                        <a:t>坪山新区</a:t>
                      </a:r>
                      <a:endParaRPr lang="zh-CN" sz="1400" kern="100">
                        <a:solidFill>
                          <a:schemeClr val="tx2"/>
                        </a:solidFill>
                        <a:effectLst/>
                        <a:latin typeface="Calibri"/>
                        <a:ea typeface="宋体"/>
                        <a:cs typeface="Times New Roman"/>
                      </a:endParaRPr>
                    </a:p>
                  </a:txBody>
                  <a:tcPr marL="91970" marR="91970" marT="0" marB="0"/>
                </a:tc>
                <a:tc>
                  <a:txBody>
                    <a:bodyPr/>
                    <a:lstStyle/>
                    <a:p>
                      <a:pPr algn="just">
                        <a:spcAft>
                          <a:spcPts val="0"/>
                        </a:spcAft>
                      </a:pPr>
                      <a:r>
                        <a:rPr lang="en-US" sz="1600" kern="100">
                          <a:solidFill>
                            <a:schemeClr val="tx2"/>
                          </a:solidFill>
                          <a:effectLst/>
                        </a:rPr>
                        <a:t> 692</a:t>
                      </a:r>
                      <a:endParaRPr lang="zh-CN" sz="1400" kern="100">
                        <a:solidFill>
                          <a:schemeClr val="tx2"/>
                        </a:solidFill>
                        <a:effectLst/>
                        <a:latin typeface="Calibri"/>
                        <a:ea typeface="宋体"/>
                        <a:cs typeface="Times New Roman"/>
                      </a:endParaRPr>
                    </a:p>
                  </a:txBody>
                  <a:tcPr marL="91970" marR="91970" marT="0" marB="0"/>
                </a:tc>
                <a:tc>
                  <a:txBody>
                    <a:bodyPr/>
                    <a:lstStyle/>
                    <a:p>
                      <a:pPr algn="just">
                        <a:spcAft>
                          <a:spcPts val="0"/>
                        </a:spcAft>
                      </a:pPr>
                      <a:r>
                        <a:rPr lang="en-US" sz="1600" kern="100">
                          <a:solidFill>
                            <a:schemeClr val="tx2"/>
                          </a:solidFill>
                          <a:effectLst/>
                        </a:rPr>
                        <a:t> 771</a:t>
                      </a:r>
                      <a:endParaRPr lang="zh-CN" sz="1400" kern="100">
                        <a:solidFill>
                          <a:schemeClr val="tx2"/>
                        </a:solidFill>
                        <a:effectLst/>
                        <a:latin typeface="Calibri"/>
                        <a:ea typeface="宋体"/>
                        <a:cs typeface="Times New Roman"/>
                      </a:endParaRPr>
                    </a:p>
                  </a:txBody>
                  <a:tcPr marL="91970" marR="91970" marT="0" marB="0"/>
                </a:tc>
                <a:tc>
                  <a:txBody>
                    <a:bodyPr/>
                    <a:lstStyle/>
                    <a:p>
                      <a:pPr algn="just">
                        <a:spcAft>
                          <a:spcPts val="0"/>
                        </a:spcAft>
                      </a:pPr>
                      <a:r>
                        <a:rPr lang="en-US" sz="1600" kern="100">
                          <a:solidFill>
                            <a:schemeClr val="tx2"/>
                          </a:solidFill>
                          <a:effectLst/>
                        </a:rPr>
                        <a:t> 845</a:t>
                      </a:r>
                      <a:endParaRPr lang="zh-CN" sz="1400" kern="100">
                        <a:solidFill>
                          <a:schemeClr val="tx2"/>
                        </a:solidFill>
                        <a:effectLst/>
                        <a:latin typeface="Calibri"/>
                        <a:ea typeface="宋体"/>
                        <a:cs typeface="Times New Roman"/>
                      </a:endParaRPr>
                    </a:p>
                  </a:txBody>
                  <a:tcPr marL="91970" marR="91970" marT="0" marB="0"/>
                </a:tc>
                <a:tc>
                  <a:txBody>
                    <a:bodyPr/>
                    <a:lstStyle/>
                    <a:p>
                      <a:pPr algn="just">
                        <a:spcAft>
                          <a:spcPts val="0"/>
                        </a:spcAft>
                      </a:pPr>
                      <a:r>
                        <a:rPr lang="en-US" sz="1600" kern="100">
                          <a:solidFill>
                            <a:schemeClr val="tx2"/>
                          </a:solidFill>
                          <a:effectLst/>
                        </a:rPr>
                        <a:t> 918</a:t>
                      </a:r>
                      <a:endParaRPr lang="zh-CN" sz="1400" kern="100">
                        <a:solidFill>
                          <a:schemeClr val="tx2"/>
                        </a:solidFill>
                        <a:effectLst/>
                        <a:latin typeface="Calibri"/>
                        <a:ea typeface="宋体"/>
                        <a:cs typeface="Times New Roman"/>
                      </a:endParaRPr>
                    </a:p>
                  </a:txBody>
                  <a:tcPr marL="91970" marR="91970" marT="0" marB="0"/>
                </a:tc>
                <a:tc>
                  <a:txBody>
                    <a:bodyPr/>
                    <a:lstStyle/>
                    <a:p>
                      <a:pPr algn="just">
                        <a:spcAft>
                          <a:spcPts val="0"/>
                        </a:spcAft>
                      </a:pPr>
                      <a:r>
                        <a:rPr lang="en-US" sz="1600" kern="100">
                          <a:solidFill>
                            <a:schemeClr val="tx2"/>
                          </a:solidFill>
                          <a:effectLst/>
                        </a:rPr>
                        <a:t> 992</a:t>
                      </a:r>
                      <a:endParaRPr lang="zh-CN" sz="1400" kern="100">
                        <a:solidFill>
                          <a:schemeClr val="tx2"/>
                        </a:solidFill>
                        <a:effectLst/>
                        <a:latin typeface="Calibri"/>
                        <a:ea typeface="宋体"/>
                        <a:cs typeface="Times New Roman"/>
                      </a:endParaRPr>
                    </a:p>
                  </a:txBody>
                  <a:tcPr marL="91970" marR="91970" marT="0" marB="0"/>
                </a:tc>
                <a:tc>
                  <a:txBody>
                    <a:bodyPr/>
                    <a:lstStyle/>
                    <a:p>
                      <a:pPr algn="just">
                        <a:spcAft>
                          <a:spcPts val="0"/>
                        </a:spcAft>
                      </a:pPr>
                      <a:r>
                        <a:rPr lang="en-US" sz="1600" kern="100">
                          <a:solidFill>
                            <a:schemeClr val="tx2"/>
                          </a:solidFill>
                          <a:effectLst/>
                        </a:rPr>
                        <a:t>1066</a:t>
                      </a:r>
                      <a:endParaRPr lang="zh-CN" sz="1400" kern="100">
                        <a:solidFill>
                          <a:schemeClr val="tx2"/>
                        </a:solidFill>
                        <a:effectLst/>
                        <a:latin typeface="Calibri"/>
                        <a:ea typeface="宋体"/>
                        <a:cs typeface="Times New Roman"/>
                      </a:endParaRPr>
                    </a:p>
                  </a:txBody>
                  <a:tcPr marL="91970" marR="91970" marT="0" marB="0"/>
                </a:tc>
                <a:tc>
                  <a:txBody>
                    <a:bodyPr/>
                    <a:lstStyle/>
                    <a:p>
                      <a:pPr algn="just">
                        <a:spcAft>
                          <a:spcPts val="0"/>
                        </a:spcAft>
                      </a:pPr>
                      <a:r>
                        <a:rPr lang="en-US" sz="1600" kern="100">
                          <a:solidFill>
                            <a:schemeClr val="tx2"/>
                          </a:solidFill>
                          <a:effectLst/>
                        </a:rPr>
                        <a:t>1129</a:t>
                      </a:r>
                      <a:endParaRPr lang="zh-CN" sz="1400" kern="100">
                        <a:solidFill>
                          <a:schemeClr val="tx2"/>
                        </a:solidFill>
                        <a:effectLst/>
                        <a:latin typeface="Calibri"/>
                        <a:ea typeface="宋体"/>
                        <a:cs typeface="Times New Roman"/>
                      </a:endParaRPr>
                    </a:p>
                  </a:txBody>
                  <a:tcPr marL="91970" marR="91970" marT="0" marB="0"/>
                </a:tc>
                <a:tc>
                  <a:txBody>
                    <a:bodyPr/>
                    <a:lstStyle/>
                    <a:p>
                      <a:pPr algn="just">
                        <a:spcAft>
                          <a:spcPts val="0"/>
                        </a:spcAft>
                      </a:pPr>
                      <a:r>
                        <a:rPr lang="en-US" sz="1600" kern="100">
                          <a:solidFill>
                            <a:schemeClr val="tx2"/>
                          </a:solidFill>
                          <a:effectLst/>
                        </a:rPr>
                        <a:t>1193</a:t>
                      </a:r>
                      <a:endParaRPr lang="zh-CN" sz="1400" kern="100">
                        <a:solidFill>
                          <a:schemeClr val="tx2"/>
                        </a:solidFill>
                        <a:effectLst/>
                        <a:latin typeface="Calibri"/>
                        <a:ea typeface="宋体"/>
                        <a:cs typeface="Times New Roman"/>
                      </a:endParaRPr>
                    </a:p>
                  </a:txBody>
                  <a:tcPr marL="91970" marR="91970" marT="0" marB="0"/>
                </a:tc>
                <a:tc>
                  <a:txBody>
                    <a:bodyPr/>
                    <a:lstStyle/>
                    <a:p>
                      <a:pPr algn="just">
                        <a:spcAft>
                          <a:spcPts val="0"/>
                        </a:spcAft>
                      </a:pPr>
                      <a:r>
                        <a:rPr lang="en-US" sz="1600" kern="100">
                          <a:solidFill>
                            <a:schemeClr val="tx2"/>
                          </a:solidFill>
                          <a:effectLst/>
                        </a:rPr>
                        <a:t>1261</a:t>
                      </a:r>
                      <a:endParaRPr lang="zh-CN" sz="1400" kern="100">
                        <a:solidFill>
                          <a:schemeClr val="tx2"/>
                        </a:solidFill>
                        <a:effectLst/>
                        <a:latin typeface="Calibri"/>
                        <a:ea typeface="宋体"/>
                        <a:cs typeface="Times New Roman"/>
                      </a:endParaRPr>
                    </a:p>
                  </a:txBody>
                  <a:tcPr marL="91970" marR="91970" marT="0" marB="0"/>
                </a:tc>
                <a:tc>
                  <a:txBody>
                    <a:bodyPr/>
                    <a:lstStyle/>
                    <a:p>
                      <a:pPr algn="just">
                        <a:spcAft>
                          <a:spcPts val="0"/>
                        </a:spcAft>
                      </a:pPr>
                      <a:r>
                        <a:rPr lang="en-US" sz="1600" kern="100">
                          <a:solidFill>
                            <a:schemeClr val="tx2"/>
                          </a:solidFill>
                          <a:effectLst/>
                        </a:rPr>
                        <a:t>1333</a:t>
                      </a:r>
                      <a:endParaRPr lang="zh-CN" sz="1400" kern="100">
                        <a:solidFill>
                          <a:schemeClr val="tx2"/>
                        </a:solidFill>
                        <a:effectLst/>
                        <a:latin typeface="Calibri"/>
                        <a:ea typeface="宋体"/>
                        <a:cs typeface="Times New Roman"/>
                      </a:endParaRPr>
                    </a:p>
                  </a:txBody>
                  <a:tcPr marL="91970" marR="91970" marT="0" marB="0"/>
                </a:tc>
              </a:tr>
              <a:tr h="245254">
                <a:tc>
                  <a:txBody>
                    <a:bodyPr/>
                    <a:lstStyle/>
                    <a:p>
                      <a:pPr algn="just">
                        <a:spcAft>
                          <a:spcPts val="0"/>
                        </a:spcAft>
                      </a:pPr>
                      <a:r>
                        <a:rPr lang="zh-CN" sz="1600" kern="100">
                          <a:solidFill>
                            <a:schemeClr val="tx2"/>
                          </a:solidFill>
                          <a:effectLst/>
                        </a:rPr>
                        <a:t>深圳市</a:t>
                      </a:r>
                      <a:endParaRPr lang="zh-CN" sz="1400" kern="100">
                        <a:solidFill>
                          <a:schemeClr val="tx2"/>
                        </a:solidFill>
                        <a:effectLst/>
                        <a:latin typeface="Calibri"/>
                        <a:ea typeface="宋体"/>
                        <a:cs typeface="Times New Roman"/>
                      </a:endParaRPr>
                    </a:p>
                  </a:txBody>
                  <a:tcPr marL="91970" marR="91970" marT="0" marB="0"/>
                </a:tc>
                <a:tc>
                  <a:txBody>
                    <a:bodyPr/>
                    <a:lstStyle/>
                    <a:p>
                      <a:pPr algn="just">
                        <a:spcAft>
                          <a:spcPts val="0"/>
                        </a:spcAft>
                      </a:pPr>
                      <a:r>
                        <a:rPr lang="en-US" sz="1600" kern="100">
                          <a:solidFill>
                            <a:schemeClr val="tx2"/>
                          </a:solidFill>
                          <a:effectLst/>
                        </a:rPr>
                        <a:t>23161</a:t>
                      </a:r>
                      <a:endParaRPr lang="zh-CN" sz="1400" kern="100">
                        <a:solidFill>
                          <a:schemeClr val="tx2"/>
                        </a:solidFill>
                        <a:effectLst/>
                        <a:latin typeface="Calibri"/>
                        <a:ea typeface="宋体"/>
                        <a:cs typeface="Times New Roman"/>
                      </a:endParaRPr>
                    </a:p>
                  </a:txBody>
                  <a:tcPr marL="91970" marR="91970" marT="0" marB="0"/>
                </a:tc>
                <a:tc>
                  <a:txBody>
                    <a:bodyPr/>
                    <a:lstStyle/>
                    <a:p>
                      <a:pPr algn="just">
                        <a:spcAft>
                          <a:spcPts val="0"/>
                        </a:spcAft>
                      </a:pPr>
                      <a:r>
                        <a:rPr lang="en-US" sz="1600" kern="100">
                          <a:solidFill>
                            <a:schemeClr val="tx2"/>
                          </a:solidFill>
                          <a:effectLst/>
                        </a:rPr>
                        <a:t>25818</a:t>
                      </a:r>
                      <a:endParaRPr lang="zh-CN" sz="1400" kern="100">
                        <a:solidFill>
                          <a:schemeClr val="tx2"/>
                        </a:solidFill>
                        <a:effectLst/>
                        <a:latin typeface="Calibri"/>
                        <a:ea typeface="宋体"/>
                        <a:cs typeface="Times New Roman"/>
                      </a:endParaRPr>
                    </a:p>
                  </a:txBody>
                  <a:tcPr marL="91970" marR="91970" marT="0" marB="0"/>
                </a:tc>
                <a:tc>
                  <a:txBody>
                    <a:bodyPr/>
                    <a:lstStyle/>
                    <a:p>
                      <a:pPr algn="just">
                        <a:spcAft>
                          <a:spcPts val="0"/>
                        </a:spcAft>
                      </a:pPr>
                      <a:r>
                        <a:rPr lang="en-US" sz="1600" kern="100">
                          <a:solidFill>
                            <a:schemeClr val="tx2"/>
                          </a:solidFill>
                          <a:effectLst/>
                        </a:rPr>
                        <a:t>28287</a:t>
                      </a:r>
                      <a:endParaRPr lang="zh-CN" sz="1400" kern="100">
                        <a:solidFill>
                          <a:schemeClr val="tx2"/>
                        </a:solidFill>
                        <a:effectLst/>
                        <a:latin typeface="Calibri"/>
                        <a:ea typeface="宋体"/>
                        <a:cs typeface="Times New Roman"/>
                      </a:endParaRPr>
                    </a:p>
                  </a:txBody>
                  <a:tcPr marL="91970" marR="91970" marT="0" marB="0"/>
                </a:tc>
                <a:tc>
                  <a:txBody>
                    <a:bodyPr/>
                    <a:lstStyle/>
                    <a:p>
                      <a:pPr algn="just">
                        <a:spcAft>
                          <a:spcPts val="0"/>
                        </a:spcAft>
                      </a:pPr>
                      <a:r>
                        <a:rPr lang="en-US" sz="1600" kern="100">
                          <a:solidFill>
                            <a:schemeClr val="tx2"/>
                          </a:solidFill>
                          <a:effectLst/>
                        </a:rPr>
                        <a:t>30746</a:t>
                      </a:r>
                      <a:endParaRPr lang="zh-CN" sz="1400" kern="100">
                        <a:solidFill>
                          <a:schemeClr val="tx2"/>
                        </a:solidFill>
                        <a:effectLst/>
                        <a:latin typeface="Calibri"/>
                        <a:ea typeface="宋体"/>
                        <a:cs typeface="Times New Roman"/>
                      </a:endParaRPr>
                    </a:p>
                  </a:txBody>
                  <a:tcPr marL="91970" marR="91970" marT="0" marB="0"/>
                </a:tc>
                <a:tc>
                  <a:txBody>
                    <a:bodyPr/>
                    <a:lstStyle/>
                    <a:p>
                      <a:pPr algn="just">
                        <a:spcAft>
                          <a:spcPts val="0"/>
                        </a:spcAft>
                      </a:pPr>
                      <a:r>
                        <a:rPr lang="en-US" sz="1600" kern="100">
                          <a:solidFill>
                            <a:schemeClr val="tx2"/>
                          </a:solidFill>
                          <a:effectLst/>
                        </a:rPr>
                        <a:t>33213</a:t>
                      </a:r>
                      <a:endParaRPr lang="zh-CN" sz="1400" kern="100">
                        <a:solidFill>
                          <a:schemeClr val="tx2"/>
                        </a:solidFill>
                        <a:effectLst/>
                        <a:latin typeface="Calibri"/>
                        <a:ea typeface="宋体"/>
                        <a:cs typeface="Times New Roman"/>
                      </a:endParaRPr>
                    </a:p>
                  </a:txBody>
                  <a:tcPr marL="91970" marR="91970" marT="0" marB="0"/>
                </a:tc>
                <a:tc>
                  <a:txBody>
                    <a:bodyPr/>
                    <a:lstStyle/>
                    <a:p>
                      <a:pPr algn="just">
                        <a:spcAft>
                          <a:spcPts val="0"/>
                        </a:spcAft>
                      </a:pPr>
                      <a:r>
                        <a:rPr lang="en-US" sz="1600" kern="100">
                          <a:solidFill>
                            <a:schemeClr val="tx2"/>
                          </a:solidFill>
                          <a:effectLst/>
                        </a:rPr>
                        <a:t>35721</a:t>
                      </a:r>
                      <a:endParaRPr lang="zh-CN" sz="1400" kern="100">
                        <a:solidFill>
                          <a:schemeClr val="tx2"/>
                        </a:solidFill>
                        <a:effectLst/>
                        <a:latin typeface="Calibri"/>
                        <a:ea typeface="宋体"/>
                        <a:cs typeface="Times New Roman"/>
                      </a:endParaRPr>
                    </a:p>
                  </a:txBody>
                  <a:tcPr marL="91970" marR="91970" marT="0" marB="0"/>
                </a:tc>
                <a:tc>
                  <a:txBody>
                    <a:bodyPr/>
                    <a:lstStyle/>
                    <a:p>
                      <a:pPr algn="just">
                        <a:spcAft>
                          <a:spcPts val="0"/>
                        </a:spcAft>
                      </a:pPr>
                      <a:r>
                        <a:rPr lang="en-US" sz="1600" kern="100">
                          <a:solidFill>
                            <a:schemeClr val="tx2"/>
                          </a:solidFill>
                          <a:effectLst/>
                        </a:rPr>
                        <a:t>37803</a:t>
                      </a:r>
                      <a:endParaRPr lang="zh-CN" sz="1400" kern="100">
                        <a:solidFill>
                          <a:schemeClr val="tx2"/>
                        </a:solidFill>
                        <a:effectLst/>
                        <a:latin typeface="Calibri"/>
                        <a:ea typeface="宋体"/>
                        <a:cs typeface="Times New Roman"/>
                      </a:endParaRPr>
                    </a:p>
                  </a:txBody>
                  <a:tcPr marL="91970" marR="91970" marT="0" marB="0"/>
                </a:tc>
                <a:tc>
                  <a:txBody>
                    <a:bodyPr/>
                    <a:lstStyle/>
                    <a:p>
                      <a:pPr algn="just">
                        <a:spcAft>
                          <a:spcPts val="0"/>
                        </a:spcAft>
                      </a:pPr>
                      <a:r>
                        <a:rPr lang="en-US" sz="1600" kern="100">
                          <a:solidFill>
                            <a:schemeClr val="tx2"/>
                          </a:solidFill>
                          <a:effectLst/>
                        </a:rPr>
                        <a:t>39968</a:t>
                      </a:r>
                      <a:endParaRPr lang="zh-CN" sz="1400" kern="100">
                        <a:solidFill>
                          <a:schemeClr val="tx2"/>
                        </a:solidFill>
                        <a:effectLst/>
                        <a:latin typeface="Calibri"/>
                        <a:ea typeface="宋体"/>
                        <a:cs typeface="Times New Roman"/>
                      </a:endParaRPr>
                    </a:p>
                  </a:txBody>
                  <a:tcPr marL="91970" marR="91970" marT="0" marB="0"/>
                </a:tc>
                <a:tc>
                  <a:txBody>
                    <a:bodyPr/>
                    <a:lstStyle/>
                    <a:p>
                      <a:pPr algn="just">
                        <a:spcAft>
                          <a:spcPts val="0"/>
                        </a:spcAft>
                      </a:pPr>
                      <a:r>
                        <a:rPr lang="en-US" sz="1600" kern="100">
                          <a:solidFill>
                            <a:schemeClr val="tx2"/>
                          </a:solidFill>
                          <a:effectLst/>
                        </a:rPr>
                        <a:t>42242</a:t>
                      </a:r>
                      <a:endParaRPr lang="zh-CN" sz="1400" kern="100">
                        <a:solidFill>
                          <a:schemeClr val="tx2"/>
                        </a:solidFill>
                        <a:effectLst/>
                        <a:latin typeface="Calibri"/>
                        <a:ea typeface="宋体"/>
                        <a:cs typeface="Times New Roman"/>
                      </a:endParaRPr>
                    </a:p>
                  </a:txBody>
                  <a:tcPr marL="91970" marR="91970" marT="0" marB="0"/>
                </a:tc>
                <a:tc>
                  <a:txBody>
                    <a:bodyPr/>
                    <a:lstStyle/>
                    <a:p>
                      <a:pPr algn="just">
                        <a:spcAft>
                          <a:spcPts val="0"/>
                        </a:spcAft>
                      </a:pPr>
                      <a:r>
                        <a:rPr lang="en-US" sz="1600" kern="100" dirty="0">
                          <a:solidFill>
                            <a:schemeClr val="tx2"/>
                          </a:solidFill>
                          <a:effectLst/>
                        </a:rPr>
                        <a:t>44645</a:t>
                      </a:r>
                      <a:endParaRPr lang="zh-CN" sz="1400" kern="100" dirty="0">
                        <a:solidFill>
                          <a:schemeClr val="tx2"/>
                        </a:solidFill>
                        <a:effectLst/>
                        <a:latin typeface="Calibri"/>
                        <a:ea typeface="宋体"/>
                        <a:cs typeface="Times New Roman"/>
                      </a:endParaRPr>
                    </a:p>
                  </a:txBody>
                  <a:tcPr marL="91970" marR="91970" marT="0" marB="0"/>
                </a:tc>
              </a:tr>
            </a:tbl>
          </a:graphicData>
        </a:graphic>
      </p:graphicFrame>
    </p:spTree>
    <p:extLst>
      <p:ext uri="{BB962C8B-B14F-4D97-AF65-F5344CB8AC3E}">
        <p14:creationId xmlns:p14="http://schemas.microsoft.com/office/powerpoint/2010/main" val="14751985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1000"/>
                                        <p:tgtEl>
                                          <p:spTgt spid="4"/>
                                        </p:tgtEl>
                                      </p:cBhvr>
                                    </p:animEffect>
                                    <p:anim calcmode="lin" valueType="num">
                                      <p:cBhvr>
                                        <p:cTn id="21" dur="1000" fill="hold"/>
                                        <p:tgtEl>
                                          <p:spTgt spid="4"/>
                                        </p:tgtEl>
                                        <p:attrNameLst>
                                          <p:attrName>ppt_x</p:attrName>
                                        </p:attrNameLst>
                                      </p:cBhvr>
                                      <p:tavLst>
                                        <p:tav tm="0">
                                          <p:val>
                                            <p:strVal val="#ppt_x"/>
                                          </p:val>
                                        </p:tav>
                                        <p:tav tm="100000">
                                          <p:val>
                                            <p:strVal val="#ppt_x"/>
                                          </p:val>
                                        </p:tav>
                                      </p:tavLst>
                                    </p:anim>
                                    <p:anim calcmode="lin" valueType="num">
                                      <p:cBhvr>
                                        <p:cTn id="22"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第五部分：病床位的需求预测</a:t>
            </a:r>
            <a:endParaRPr lang="en-US" altLang="zh-CN" dirty="0"/>
          </a:p>
        </p:txBody>
      </p:sp>
      <p:sp>
        <p:nvSpPr>
          <p:cNvPr id="3" name="内容占位符 2"/>
          <p:cNvSpPr>
            <a:spLocks noGrp="1"/>
          </p:cNvSpPr>
          <p:nvPr>
            <p:ph idx="1"/>
          </p:nvPr>
        </p:nvSpPr>
        <p:spPr/>
        <p:txBody>
          <a:bodyPr/>
          <a:lstStyle/>
          <a:p>
            <a:pPr>
              <a:buNone/>
            </a:pPr>
            <a:r>
              <a:rPr lang="zh-CN" altLang="en-US" dirty="0"/>
              <a:t>预测前的</a:t>
            </a:r>
            <a:r>
              <a:rPr lang="zh-CN" altLang="en-US" dirty="0" smtClean="0"/>
              <a:t>假设：</a:t>
            </a:r>
            <a:endParaRPr lang="en-US" altLang="zh-CN" dirty="0" smtClean="0"/>
          </a:p>
          <a:p>
            <a:r>
              <a:rPr lang="zh-CN" altLang="en-US" dirty="0" smtClean="0"/>
              <a:t>病例与某个年龄段的人数有关</a:t>
            </a:r>
            <a:endParaRPr lang="en-US" altLang="zh-CN" dirty="0" smtClean="0"/>
          </a:p>
          <a:p>
            <a:r>
              <a:rPr lang="zh-CN" altLang="en-US" dirty="0"/>
              <a:t>医疗</a:t>
            </a:r>
            <a:r>
              <a:rPr lang="zh-CN" altLang="en-US" dirty="0" smtClean="0"/>
              <a:t>水平，患病率不变</a:t>
            </a:r>
            <a:endParaRPr lang="en-US" altLang="zh-CN" dirty="0" smtClean="0"/>
          </a:p>
          <a:p>
            <a:r>
              <a:rPr lang="zh-CN" altLang="en-US" dirty="0"/>
              <a:t>住院</a:t>
            </a:r>
            <a:r>
              <a:rPr lang="zh-CN" altLang="en-US" dirty="0" smtClean="0"/>
              <a:t>天数满足正态分布</a:t>
            </a:r>
            <a:endParaRPr lang="en-US" altLang="zh-CN" dirty="0" smtClean="0"/>
          </a:p>
          <a:p>
            <a:r>
              <a:rPr lang="zh-CN" altLang="en-US" dirty="0"/>
              <a:t>各种</a:t>
            </a:r>
            <a:r>
              <a:rPr lang="zh-CN" altLang="en-US" dirty="0" smtClean="0"/>
              <a:t>病例又存在着季节性</a:t>
            </a:r>
            <a:endParaRPr lang="zh-CN" altLang="en-US" dirty="0"/>
          </a:p>
        </p:txBody>
      </p:sp>
    </p:spTree>
    <p:extLst>
      <p:ext uri="{BB962C8B-B14F-4D97-AF65-F5344CB8AC3E}">
        <p14:creationId xmlns:p14="http://schemas.microsoft.com/office/powerpoint/2010/main" val="4464079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Effect transition="in" filter="fade">
                                      <p:cBhvr>
                                        <p:cTn id="20" dur="1000"/>
                                        <p:tgtEl>
                                          <p:spTgt spid="3">
                                            <p:txEl>
                                              <p:pRg st="1" end="1"/>
                                            </p:txEl>
                                          </p:spTgt>
                                        </p:tgtEl>
                                      </p:cBhvr>
                                    </p:animEffect>
                                    <p:anim calcmode="lin" valueType="num">
                                      <p:cBhvr>
                                        <p:cTn id="21"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2"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Effect transition="in" filter="fade">
                                      <p:cBhvr>
                                        <p:cTn id="27" dur="1000"/>
                                        <p:tgtEl>
                                          <p:spTgt spid="3">
                                            <p:txEl>
                                              <p:pRg st="2" end="2"/>
                                            </p:txEl>
                                          </p:spTgt>
                                        </p:tgtEl>
                                      </p:cBhvr>
                                    </p:animEffect>
                                    <p:anim calcmode="lin" valueType="num">
                                      <p:cBhvr>
                                        <p:cTn id="2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3">
                                            <p:txEl>
                                              <p:pRg st="3" end="3"/>
                                            </p:txEl>
                                          </p:spTgt>
                                        </p:tgtEl>
                                        <p:attrNameLst>
                                          <p:attrName>style.visibility</p:attrName>
                                        </p:attrNameLst>
                                      </p:cBhvr>
                                      <p:to>
                                        <p:strVal val="visible"/>
                                      </p:to>
                                    </p:set>
                                    <p:animEffect transition="in" filter="fade">
                                      <p:cBhvr>
                                        <p:cTn id="34" dur="1000"/>
                                        <p:tgtEl>
                                          <p:spTgt spid="3">
                                            <p:txEl>
                                              <p:pRg st="3" end="3"/>
                                            </p:txEl>
                                          </p:spTgt>
                                        </p:tgtEl>
                                      </p:cBhvr>
                                    </p:animEffect>
                                    <p:anim calcmode="lin" valueType="num">
                                      <p:cBhvr>
                                        <p:cTn id="3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6"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3">
                                            <p:txEl>
                                              <p:pRg st="4" end="4"/>
                                            </p:txEl>
                                          </p:spTgt>
                                        </p:tgtEl>
                                        <p:attrNameLst>
                                          <p:attrName>style.visibility</p:attrName>
                                        </p:attrNameLst>
                                      </p:cBhvr>
                                      <p:to>
                                        <p:strVal val="visible"/>
                                      </p:to>
                                    </p:set>
                                    <p:animEffect transition="in" filter="fade">
                                      <p:cBhvr>
                                        <p:cTn id="41" dur="1000"/>
                                        <p:tgtEl>
                                          <p:spTgt spid="3">
                                            <p:txEl>
                                              <p:pRg st="4" end="4"/>
                                            </p:txEl>
                                          </p:spTgt>
                                        </p:tgtEl>
                                      </p:cBhvr>
                                    </p:animEffect>
                                    <p:anim calcmode="lin" valueType="num">
                                      <p:cBhvr>
                                        <p:cTn id="4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4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医院的分类</a:t>
            </a:r>
            <a:endParaRPr lang="zh-CN" altLang="en-US" dirty="0"/>
          </a:p>
        </p:txBody>
      </p:sp>
      <p:sp>
        <p:nvSpPr>
          <p:cNvPr id="3" name="内容占位符 2"/>
          <p:cNvSpPr>
            <a:spLocks noGrp="1"/>
          </p:cNvSpPr>
          <p:nvPr>
            <p:ph idx="1"/>
          </p:nvPr>
        </p:nvSpPr>
        <p:spPr/>
        <p:txBody>
          <a:bodyPr/>
          <a:lstStyle/>
          <a:p>
            <a:r>
              <a:rPr lang="zh-CN" altLang="zh-CN" sz="2800" dirty="0"/>
              <a:t>我们将提供病床床位的医疗机构分为三类，第一类是综合医院，第二类是中医院，第三类是妇幼保健院。因为这三类医院规模比较大，几乎囊括了全市的所有病床位，因此对这三类医院中分娩与小儿肺炎这两种疾病来研究，根据深圳市医疗服务信息简报（</a:t>
            </a:r>
            <a:r>
              <a:rPr lang="en-US" altLang="zh-CN" sz="2800" dirty="0"/>
              <a:t>2010</a:t>
            </a:r>
            <a:r>
              <a:rPr lang="zh-CN" altLang="zh-CN" sz="2800" dirty="0"/>
              <a:t>全年），可以估计出不同的患者对不同类型医院的就诊取向，通过就诊取向，从而估计出</a:t>
            </a:r>
            <a:r>
              <a:rPr lang="en-US" altLang="zh-CN" sz="2800" dirty="0"/>
              <a:t>2011</a:t>
            </a:r>
            <a:r>
              <a:rPr lang="zh-CN" altLang="zh-CN" sz="2800" dirty="0"/>
              <a:t>年到</a:t>
            </a:r>
            <a:r>
              <a:rPr lang="en-US" altLang="zh-CN" sz="2800" dirty="0"/>
              <a:t>2020</a:t>
            </a:r>
            <a:r>
              <a:rPr lang="zh-CN" altLang="zh-CN" sz="2800" dirty="0"/>
              <a:t>年各类医院分娩与小儿肺炎的所需病床数。</a:t>
            </a:r>
            <a:endParaRPr lang="zh-CN" altLang="en-US" sz="2800" dirty="0"/>
          </a:p>
          <a:p>
            <a:endParaRPr lang="zh-CN" altLang="en-US" dirty="0"/>
          </a:p>
        </p:txBody>
      </p:sp>
    </p:spTree>
    <p:extLst>
      <p:ext uri="{BB962C8B-B14F-4D97-AF65-F5344CB8AC3E}">
        <p14:creationId xmlns:p14="http://schemas.microsoft.com/office/powerpoint/2010/main" val="6337625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对分娩，小儿肺炎的分析</a:t>
            </a:r>
            <a:endParaRPr lang="zh-CN" altLang="en-US" dirty="0"/>
          </a:p>
        </p:txBody>
      </p:sp>
      <p:sp>
        <p:nvSpPr>
          <p:cNvPr id="3" name="内容占位符 2"/>
          <p:cNvSpPr>
            <a:spLocks noGrp="1"/>
          </p:cNvSpPr>
          <p:nvPr>
            <p:ph idx="1"/>
          </p:nvPr>
        </p:nvSpPr>
        <p:spPr/>
        <p:txBody>
          <a:bodyPr/>
          <a:lstStyle/>
          <a:p>
            <a:r>
              <a:rPr lang="zh-CN" altLang="zh-CN" dirty="0"/>
              <a:t>在这里，我们选择了对分娩以及小儿肺炎在不同类型的医疗机构就医的床位需求进行预测。</a:t>
            </a:r>
          </a:p>
          <a:p>
            <a:r>
              <a:rPr lang="zh-CN" altLang="zh-CN" dirty="0"/>
              <a:t>第一步先求出分娩以及小儿肺炎在深圳市医疗机构就医的总床位需求，第二步再根据深圳市医疗服务信息简报（</a:t>
            </a:r>
            <a:r>
              <a:rPr lang="en-US" altLang="zh-CN" dirty="0"/>
              <a:t>2010</a:t>
            </a:r>
            <a:r>
              <a:rPr lang="zh-CN" altLang="zh-CN" dirty="0"/>
              <a:t>年全年）中分娩以及小儿肺炎在我们分出的三类医院的病例之比，进而求出分娩以及小儿肺炎在不同类型的医疗机构就医的床位需求</a:t>
            </a:r>
            <a:endParaRPr lang="zh-CN" altLang="en-US" dirty="0"/>
          </a:p>
        </p:txBody>
      </p:sp>
    </p:spTree>
    <p:extLst>
      <p:ext uri="{BB962C8B-B14F-4D97-AF65-F5344CB8AC3E}">
        <p14:creationId xmlns:p14="http://schemas.microsoft.com/office/powerpoint/2010/main" val="36238339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Effect transition="in" filter="fade">
                                      <p:cBhvr>
                                        <p:cTn id="20" dur="1000"/>
                                        <p:tgtEl>
                                          <p:spTgt spid="3">
                                            <p:txEl>
                                              <p:pRg st="1" end="1"/>
                                            </p:txEl>
                                          </p:spTgt>
                                        </p:tgtEl>
                                      </p:cBhvr>
                                    </p:animEffect>
                                    <p:anim calcmode="lin" valueType="num">
                                      <p:cBhvr>
                                        <p:cTn id="21"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2"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对分娩，小儿肺炎的分析</a:t>
            </a:r>
            <a:endParaRPr lang="zh-CN" altLang="en-US" dirty="0"/>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lstStyle/>
              <a:p>
                <a:r>
                  <a:rPr lang="zh-CN" altLang="zh-CN" sz="1800" dirty="0"/>
                  <a:t>首先，我们先对分娩进行分析，分娩在医院里大致可分为两类：剖宫产与顺产，根据数据，剖宫产占孕妇比例较大，所需住院天数比顺产更多，故我们把剖宫产与顺产分离开来，用计算机模拟的方法，求出它们所需最大病床数与平均所需病床数。</a:t>
                </a:r>
              </a:p>
              <a:p>
                <a:r>
                  <a:rPr lang="zh-CN" altLang="zh-CN" sz="1800" dirty="0"/>
                  <a:t>第二阶段年龄（</a:t>
                </a:r>
                <a:r>
                  <a:rPr lang="en-US" altLang="zh-CN" sz="1800" dirty="0"/>
                  <a:t>20</a:t>
                </a:r>
                <a:r>
                  <a:rPr lang="zh-CN" altLang="zh-CN" sz="1800" dirty="0"/>
                  <a:t>—</a:t>
                </a:r>
                <a:r>
                  <a:rPr lang="en-US" altLang="zh-CN" sz="1800" dirty="0"/>
                  <a:t>39</a:t>
                </a:r>
                <a:r>
                  <a:rPr lang="zh-CN" altLang="zh-CN" sz="1800" dirty="0"/>
                  <a:t>岁）在分娩人群中占主要地位，小儿肺炎患者基本属于第一阶段（</a:t>
                </a:r>
                <a:r>
                  <a:rPr lang="en-US" altLang="zh-CN" sz="1800" dirty="0"/>
                  <a:t>0</a:t>
                </a:r>
                <a:r>
                  <a:rPr lang="zh-CN" altLang="zh-CN" sz="1800" dirty="0"/>
                  <a:t>—</a:t>
                </a:r>
                <a:r>
                  <a:rPr lang="en-US" altLang="zh-CN" sz="1800" dirty="0"/>
                  <a:t>19</a:t>
                </a:r>
                <a:r>
                  <a:rPr lang="zh-CN" altLang="zh-CN" sz="1800" dirty="0"/>
                  <a:t>岁），由前面我们的假设有患病率不变，我们便可以近似求出每一年中分娩与小儿肺炎的患病人数。</a:t>
                </a:r>
              </a:p>
              <a:p>
                <a:r>
                  <a:rPr lang="en-US" altLang="zh-CN" sz="1800" dirty="0"/>
                  <a:t> 2010</a:t>
                </a:r>
                <a:r>
                  <a:rPr lang="zh-CN" altLang="zh-CN" sz="1800" dirty="0"/>
                  <a:t>年，第一年龄阶段的人数</a:t>
                </a:r>
                <a14:m>
                  <m:oMath xmlns:m="http://schemas.openxmlformats.org/officeDocument/2006/math">
                    <m:sSub>
                      <m:sSubPr>
                        <m:ctrlPr>
                          <a:rPr lang="zh-CN" altLang="zh-CN" sz="1800" i="1">
                            <a:latin typeface="Cambria Math"/>
                          </a:rPr>
                        </m:ctrlPr>
                      </m:sSubPr>
                      <m:e>
                        <m:r>
                          <a:rPr lang="en-US" altLang="zh-CN" sz="1800" i="1">
                            <a:latin typeface="Cambria Math"/>
                          </a:rPr>
                          <m:t>𝑄</m:t>
                        </m:r>
                      </m:e>
                      <m:sub>
                        <m:r>
                          <a:rPr lang="en-US" altLang="zh-CN" sz="1800" i="1">
                            <a:latin typeface="Cambria Math"/>
                          </a:rPr>
                          <m:t>2010</m:t>
                        </m:r>
                        <m:r>
                          <a:rPr lang="en-US" altLang="zh-CN" sz="1800">
                            <a:latin typeface="Cambria Math"/>
                          </a:rPr>
                          <m:t>,1</m:t>
                        </m:r>
                      </m:sub>
                    </m:sSub>
                    <m:r>
                      <a:rPr lang="en-US" altLang="zh-CN" sz="1800" i="1">
                        <a:latin typeface="Cambria Math"/>
                      </a:rPr>
                      <m:t>=1795880</m:t>
                    </m:r>
                  </m:oMath>
                </a14:m>
                <a:r>
                  <a:rPr lang="zh-CN" altLang="zh-CN" sz="1800" dirty="0"/>
                  <a:t>，第二年龄阶段的人数</a:t>
                </a:r>
                <a14:m>
                  <m:oMath xmlns:m="http://schemas.openxmlformats.org/officeDocument/2006/math">
                    <m:sSub>
                      <m:sSubPr>
                        <m:ctrlPr>
                          <a:rPr lang="zh-CN" altLang="zh-CN" sz="1800" i="1">
                            <a:latin typeface="Cambria Math"/>
                          </a:rPr>
                        </m:ctrlPr>
                      </m:sSubPr>
                      <m:e>
                        <m:r>
                          <a:rPr lang="en-US" altLang="zh-CN" sz="1800" i="1">
                            <a:latin typeface="Cambria Math"/>
                          </a:rPr>
                          <m:t>𝑄</m:t>
                        </m:r>
                      </m:e>
                      <m:sub>
                        <m:r>
                          <a:rPr lang="en-US" altLang="zh-CN" sz="1800" i="1">
                            <a:latin typeface="Cambria Math"/>
                          </a:rPr>
                          <m:t>2010</m:t>
                        </m:r>
                        <m:r>
                          <a:rPr lang="en-US" altLang="zh-CN" sz="1800">
                            <a:latin typeface="Cambria Math"/>
                          </a:rPr>
                          <m:t>,2</m:t>
                        </m:r>
                      </m:sub>
                    </m:sSub>
                    <m:r>
                      <a:rPr lang="en-US" altLang="zh-CN" sz="1800" i="1">
                        <a:latin typeface="Cambria Math"/>
                      </a:rPr>
                      <m:t>=6320809</m:t>
                    </m:r>
                  </m:oMath>
                </a14:m>
                <a:endParaRPr lang="zh-CN" altLang="zh-CN" sz="1800" dirty="0"/>
              </a:p>
              <a:p>
                <a:r>
                  <a:rPr lang="zh-CN" altLang="zh-CN" sz="1800" dirty="0"/>
                  <a:t>下表是</a:t>
                </a:r>
                <a:r>
                  <a:rPr lang="en-US" altLang="zh-CN" sz="1800" dirty="0"/>
                  <a:t>2010</a:t>
                </a:r>
                <a:r>
                  <a:rPr lang="zh-CN" altLang="zh-CN" sz="1800" dirty="0"/>
                  <a:t>中各类医院接诊各类病的病例数。</a:t>
                </a:r>
              </a:p>
              <a:p>
                <a:pPr marL="0" indent="0">
                  <a:buNone/>
                </a:pPr>
                <a:endParaRPr lang="zh-CN" altLang="en-US" sz="1800"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rotWithShape="1">
                <a:blip r:embed="rId2" cstate="print"/>
                <a:stretch>
                  <a:fillRect l="-444" t="-674" r="-593"/>
                </a:stretch>
              </a:blipFill>
            </p:spPr>
            <p:txBody>
              <a:bodyPr/>
              <a:lstStyle/>
              <a:p>
                <a:r>
                  <a:rPr lang="zh-CN" altLang="en-US">
                    <a:noFill/>
                  </a:rPr>
                  <a:t> </a:t>
                </a:r>
              </a:p>
            </p:txBody>
          </p:sp>
        </mc:Fallback>
      </mc:AlternateContent>
      <p:graphicFrame>
        <p:nvGraphicFramePr>
          <p:cNvPr id="4" name="表格 3"/>
          <p:cNvGraphicFramePr>
            <a:graphicFrameLocks noGrp="1"/>
          </p:cNvGraphicFramePr>
          <p:nvPr>
            <p:extLst>
              <p:ext uri="{D42A27DB-BD31-4B8C-83A1-F6EECF244321}">
                <p14:modId xmlns:p14="http://schemas.microsoft.com/office/powerpoint/2010/main" val="348492842"/>
              </p:ext>
            </p:extLst>
          </p:nvPr>
        </p:nvGraphicFramePr>
        <p:xfrm>
          <a:off x="107504" y="4869160"/>
          <a:ext cx="8928768" cy="1163568"/>
        </p:xfrm>
        <a:graphic>
          <a:graphicData uri="http://schemas.openxmlformats.org/drawingml/2006/table">
            <a:tbl>
              <a:tblPr firstRow="1" firstCol="1" bandRow="1">
                <a:tableStyleId>{5C22544A-7EE6-4342-B048-85BDC9FD1C3A}</a:tableStyleId>
              </a:tblPr>
              <a:tblGrid>
                <a:gridCol w="2291784"/>
                <a:gridCol w="1471631"/>
                <a:gridCol w="1721111"/>
                <a:gridCol w="1722121"/>
                <a:gridCol w="1722121"/>
              </a:tblGrid>
              <a:tr h="290892">
                <a:tc>
                  <a:txBody>
                    <a:bodyPr/>
                    <a:lstStyle/>
                    <a:p>
                      <a:pPr algn="just">
                        <a:spcAft>
                          <a:spcPts val="0"/>
                        </a:spcAft>
                      </a:pPr>
                      <a:r>
                        <a:rPr lang="zh-CN" sz="1900" kern="100" dirty="0">
                          <a:solidFill>
                            <a:schemeClr val="tx2"/>
                          </a:solidFill>
                          <a:effectLst/>
                        </a:rPr>
                        <a:t>疾病</a:t>
                      </a:r>
                      <a:r>
                        <a:rPr lang="en-US" sz="1900" kern="100" dirty="0">
                          <a:solidFill>
                            <a:schemeClr val="tx2"/>
                          </a:solidFill>
                          <a:effectLst/>
                        </a:rPr>
                        <a:t>          </a:t>
                      </a:r>
                      <a:r>
                        <a:rPr lang="zh-CN" sz="1900" kern="100" dirty="0">
                          <a:solidFill>
                            <a:schemeClr val="tx2"/>
                          </a:solidFill>
                          <a:effectLst/>
                        </a:rPr>
                        <a:t>类别</a:t>
                      </a:r>
                      <a:endParaRPr lang="zh-CN" sz="1700" kern="100" dirty="0">
                        <a:solidFill>
                          <a:schemeClr val="tx2"/>
                        </a:solidFill>
                        <a:effectLst/>
                        <a:latin typeface="Calibri"/>
                        <a:ea typeface="宋体"/>
                        <a:cs typeface="Times New Roman"/>
                      </a:endParaRPr>
                    </a:p>
                  </a:txBody>
                  <a:tcPr marL="109084" marR="109084" marT="0" marB="0" anchor="ctr"/>
                </a:tc>
                <a:tc>
                  <a:txBody>
                    <a:bodyPr/>
                    <a:lstStyle/>
                    <a:p>
                      <a:pPr indent="304800" algn="just">
                        <a:spcAft>
                          <a:spcPts val="0"/>
                        </a:spcAft>
                      </a:pPr>
                      <a:r>
                        <a:rPr lang="zh-CN" sz="1900" kern="100">
                          <a:solidFill>
                            <a:schemeClr val="tx2"/>
                          </a:solidFill>
                          <a:effectLst/>
                        </a:rPr>
                        <a:t>总数</a:t>
                      </a:r>
                      <a:endParaRPr lang="zh-CN" sz="1700" kern="100">
                        <a:solidFill>
                          <a:schemeClr val="tx2"/>
                        </a:solidFill>
                        <a:effectLst/>
                        <a:latin typeface="Calibri"/>
                        <a:ea typeface="宋体"/>
                        <a:cs typeface="Times New Roman"/>
                      </a:endParaRPr>
                    </a:p>
                  </a:txBody>
                  <a:tcPr marL="109084" marR="109084" marT="0" marB="0" anchor="ctr"/>
                </a:tc>
                <a:tc>
                  <a:txBody>
                    <a:bodyPr/>
                    <a:lstStyle/>
                    <a:p>
                      <a:pPr algn="ctr">
                        <a:spcAft>
                          <a:spcPts val="0"/>
                        </a:spcAft>
                      </a:pPr>
                      <a:r>
                        <a:rPr lang="zh-CN" sz="1900" kern="100">
                          <a:solidFill>
                            <a:schemeClr val="tx2"/>
                          </a:solidFill>
                          <a:effectLst/>
                        </a:rPr>
                        <a:t>综合医院</a:t>
                      </a:r>
                      <a:endParaRPr lang="zh-CN" sz="1700" kern="100">
                        <a:solidFill>
                          <a:schemeClr val="tx2"/>
                        </a:solidFill>
                        <a:effectLst/>
                        <a:latin typeface="Calibri"/>
                        <a:ea typeface="宋体"/>
                        <a:cs typeface="Times New Roman"/>
                      </a:endParaRPr>
                    </a:p>
                  </a:txBody>
                  <a:tcPr marL="109084" marR="109084" marT="0" marB="0" anchor="ctr"/>
                </a:tc>
                <a:tc>
                  <a:txBody>
                    <a:bodyPr/>
                    <a:lstStyle/>
                    <a:p>
                      <a:pPr algn="ctr">
                        <a:spcAft>
                          <a:spcPts val="0"/>
                        </a:spcAft>
                      </a:pPr>
                      <a:r>
                        <a:rPr lang="zh-CN" sz="1900" kern="100">
                          <a:solidFill>
                            <a:schemeClr val="tx2"/>
                          </a:solidFill>
                          <a:effectLst/>
                        </a:rPr>
                        <a:t>中医院</a:t>
                      </a:r>
                      <a:endParaRPr lang="zh-CN" sz="1700" kern="100">
                        <a:solidFill>
                          <a:schemeClr val="tx2"/>
                        </a:solidFill>
                        <a:effectLst/>
                        <a:latin typeface="Calibri"/>
                        <a:ea typeface="宋体"/>
                        <a:cs typeface="Times New Roman"/>
                      </a:endParaRPr>
                    </a:p>
                  </a:txBody>
                  <a:tcPr marL="109084" marR="109084" marT="0" marB="0" anchor="ctr"/>
                </a:tc>
                <a:tc>
                  <a:txBody>
                    <a:bodyPr/>
                    <a:lstStyle/>
                    <a:p>
                      <a:pPr algn="ctr">
                        <a:spcAft>
                          <a:spcPts val="0"/>
                        </a:spcAft>
                      </a:pPr>
                      <a:r>
                        <a:rPr lang="zh-CN" sz="1900" kern="100">
                          <a:solidFill>
                            <a:schemeClr val="tx2"/>
                          </a:solidFill>
                          <a:effectLst/>
                        </a:rPr>
                        <a:t>妇幼保健院</a:t>
                      </a:r>
                      <a:endParaRPr lang="zh-CN" sz="1700" kern="100">
                        <a:solidFill>
                          <a:schemeClr val="tx2"/>
                        </a:solidFill>
                        <a:effectLst/>
                        <a:latin typeface="Calibri"/>
                        <a:ea typeface="宋体"/>
                        <a:cs typeface="Times New Roman"/>
                      </a:endParaRPr>
                    </a:p>
                  </a:txBody>
                  <a:tcPr marL="109084" marR="109084" marT="0" marB="0" anchor="ctr"/>
                </a:tc>
              </a:tr>
              <a:tr h="290892">
                <a:tc>
                  <a:txBody>
                    <a:bodyPr/>
                    <a:lstStyle/>
                    <a:p>
                      <a:pPr algn="ctr">
                        <a:spcAft>
                          <a:spcPts val="0"/>
                        </a:spcAft>
                      </a:pPr>
                      <a:r>
                        <a:rPr lang="zh-CN" sz="1900" kern="100">
                          <a:solidFill>
                            <a:schemeClr val="tx2"/>
                          </a:solidFill>
                          <a:effectLst/>
                        </a:rPr>
                        <a:t>小儿肺炎</a:t>
                      </a:r>
                      <a:endParaRPr lang="zh-CN" sz="1700" kern="100">
                        <a:solidFill>
                          <a:schemeClr val="tx2"/>
                        </a:solidFill>
                        <a:effectLst/>
                        <a:latin typeface="Calibri"/>
                        <a:ea typeface="宋体"/>
                        <a:cs typeface="Times New Roman"/>
                      </a:endParaRPr>
                    </a:p>
                  </a:txBody>
                  <a:tcPr marL="109084" marR="109084" marT="0" marB="0" anchor="ctr"/>
                </a:tc>
                <a:tc>
                  <a:txBody>
                    <a:bodyPr/>
                    <a:lstStyle/>
                    <a:p>
                      <a:pPr algn="ctr">
                        <a:spcAft>
                          <a:spcPts val="0"/>
                        </a:spcAft>
                      </a:pPr>
                      <a:r>
                        <a:rPr lang="en-US" sz="1900" kern="100" dirty="0">
                          <a:solidFill>
                            <a:schemeClr val="tx2"/>
                          </a:solidFill>
                          <a:effectLst/>
                        </a:rPr>
                        <a:t>32644</a:t>
                      </a:r>
                      <a:endParaRPr lang="zh-CN" sz="1700" kern="100" dirty="0">
                        <a:solidFill>
                          <a:schemeClr val="tx2"/>
                        </a:solidFill>
                        <a:effectLst/>
                        <a:latin typeface="Calibri"/>
                        <a:ea typeface="宋体"/>
                        <a:cs typeface="Times New Roman"/>
                      </a:endParaRPr>
                    </a:p>
                  </a:txBody>
                  <a:tcPr marL="109084" marR="109084" marT="0" marB="0" anchor="ctr"/>
                </a:tc>
                <a:tc>
                  <a:txBody>
                    <a:bodyPr/>
                    <a:lstStyle/>
                    <a:p>
                      <a:pPr algn="ctr">
                        <a:spcAft>
                          <a:spcPts val="0"/>
                        </a:spcAft>
                      </a:pPr>
                      <a:r>
                        <a:rPr lang="en-US" sz="1900" kern="100">
                          <a:solidFill>
                            <a:schemeClr val="tx2"/>
                          </a:solidFill>
                          <a:effectLst/>
                        </a:rPr>
                        <a:t>21203</a:t>
                      </a:r>
                      <a:endParaRPr lang="zh-CN" sz="1700" kern="100">
                        <a:solidFill>
                          <a:schemeClr val="tx2"/>
                        </a:solidFill>
                        <a:effectLst/>
                        <a:latin typeface="Calibri"/>
                        <a:ea typeface="宋体"/>
                        <a:cs typeface="Times New Roman"/>
                      </a:endParaRPr>
                    </a:p>
                  </a:txBody>
                  <a:tcPr marL="109084" marR="109084" marT="0" marB="0" anchor="ctr"/>
                </a:tc>
                <a:tc>
                  <a:txBody>
                    <a:bodyPr/>
                    <a:lstStyle/>
                    <a:p>
                      <a:pPr algn="ctr">
                        <a:spcAft>
                          <a:spcPts val="0"/>
                        </a:spcAft>
                      </a:pPr>
                      <a:r>
                        <a:rPr lang="en-US" sz="1900" kern="100">
                          <a:solidFill>
                            <a:schemeClr val="tx2"/>
                          </a:solidFill>
                          <a:effectLst/>
                        </a:rPr>
                        <a:t>632</a:t>
                      </a:r>
                      <a:endParaRPr lang="zh-CN" sz="1700" kern="100">
                        <a:solidFill>
                          <a:schemeClr val="tx2"/>
                        </a:solidFill>
                        <a:effectLst/>
                        <a:latin typeface="Calibri"/>
                        <a:ea typeface="宋体"/>
                        <a:cs typeface="Times New Roman"/>
                      </a:endParaRPr>
                    </a:p>
                  </a:txBody>
                  <a:tcPr marL="109084" marR="109084" marT="0" marB="0" anchor="ctr"/>
                </a:tc>
                <a:tc>
                  <a:txBody>
                    <a:bodyPr/>
                    <a:lstStyle/>
                    <a:p>
                      <a:pPr algn="ctr">
                        <a:spcAft>
                          <a:spcPts val="0"/>
                        </a:spcAft>
                      </a:pPr>
                      <a:r>
                        <a:rPr lang="en-US" sz="1900" kern="100">
                          <a:solidFill>
                            <a:schemeClr val="tx2"/>
                          </a:solidFill>
                          <a:effectLst/>
                        </a:rPr>
                        <a:t>10809</a:t>
                      </a:r>
                      <a:endParaRPr lang="zh-CN" sz="1700" kern="100">
                        <a:solidFill>
                          <a:schemeClr val="tx2"/>
                        </a:solidFill>
                        <a:effectLst/>
                        <a:latin typeface="Calibri"/>
                        <a:ea typeface="宋体"/>
                        <a:cs typeface="Times New Roman"/>
                      </a:endParaRPr>
                    </a:p>
                  </a:txBody>
                  <a:tcPr marL="109084" marR="109084" marT="0" marB="0" anchor="ctr"/>
                </a:tc>
              </a:tr>
              <a:tr h="290892">
                <a:tc>
                  <a:txBody>
                    <a:bodyPr/>
                    <a:lstStyle/>
                    <a:p>
                      <a:pPr algn="ctr">
                        <a:spcAft>
                          <a:spcPts val="0"/>
                        </a:spcAft>
                      </a:pPr>
                      <a:r>
                        <a:rPr lang="zh-CN" sz="1900" kern="100">
                          <a:solidFill>
                            <a:schemeClr val="tx2"/>
                          </a:solidFill>
                          <a:effectLst/>
                        </a:rPr>
                        <a:t>顺产</a:t>
                      </a:r>
                      <a:endParaRPr lang="zh-CN" sz="1700" kern="100">
                        <a:solidFill>
                          <a:schemeClr val="tx2"/>
                        </a:solidFill>
                        <a:effectLst/>
                        <a:latin typeface="Calibri"/>
                        <a:ea typeface="宋体"/>
                        <a:cs typeface="Times New Roman"/>
                      </a:endParaRPr>
                    </a:p>
                  </a:txBody>
                  <a:tcPr marL="109084" marR="109084" marT="0" marB="0" anchor="ctr"/>
                </a:tc>
                <a:tc>
                  <a:txBody>
                    <a:bodyPr/>
                    <a:lstStyle/>
                    <a:p>
                      <a:pPr algn="ctr">
                        <a:spcAft>
                          <a:spcPts val="0"/>
                        </a:spcAft>
                      </a:pPr>
                      <a:r>
                        <a:rPr lang="en-US" sz="1900" kern="100">
                          <a:solidFill>
                            <a:schemeClr val="tx2"/>
                          </a:solidFill>
                          <a:effectLst/>
                        </a:rPr>
                        <a:t>20397</a:t>
                      </a:r>
                      <a:endParaRPr lang="zh-CN" sz="1700" kern="100">
                        <a:solidFill>
                          <a:schemeClr val="tx2"/>
                        </a:solidFill>
                        <a:effectLst/>
                        <a:latin typeface="Calibri"/>
                        <a:ea typeface="宋体"/>
                        <a:cs typeface="Times New Roman"/>
                      </a:endParaRPr>
                    </a:p>
                  </a:txBody>
                  <a:tcPr marL="109084" marR="109084" marT="0" marB="0" anchor="ctr"/>
                </a:tc>
                <a:tc>
                  <a:txBody>
                    <a:bodyPr/>
                    <a:lstStyle/>
                    <a:p>
                      <a:pPr algn="ctr">
                        <a:spcAft>
                          <a:spcPts val="0"/>
                        </a:spcAft>
                      </a:pPr>
                      <a:r>
                        <a:rPr lang="en-US" sz="1900" kern="100">
                          <a:solidFill>
                            <a:schemeClr val="tx2"/>
                          </a:solidFill>
                          <a:effectLst/>
                        </a:rPr>
                        <a:t>14848</a:t>
                      </a:r>
                      <a:endParaRPr lang="zh-CN" sz="1700" kern="100">
                        <a:solidFill>
                          <a:schemeClr val="tx2"/>
                        </a:solidFill>
                        <a:effectLst/>
                        <a:latin typeface="Calibri"/>
                        <a:ea typeface="宋体"/>
                        <a:cs typeface="Times New Roman"/>
                      </a:endParaRPr>
                    </a:p>
                  </a:txBody>
                  <a:tcPr marL="109084" marR="109084" marT="0" marB="0" anchor="ctr"/>
                </a:tc>
                <a:tc>
                  <a:txBody>
                    <a:bodyPr/>
                    <a:lstStyle/>
                    <a:p>
                      <a:pPr algn="ctr">
                        <a:spcAft>
                          <a:spcPts val="0"/>
                        </a:spcAft>
                      </a:pPr>
                      <a:r>
                        <a:rPr lang="en-US" sz="1900" kern="100">
                          <a:solidFill>
                            <a:schemeClr val="tx2"/>
                          </a:solidFill>
                          <a:effectLst/>
                        </a:rPr>
                        <a:t>238</a:t>
                      </a:r>
                      <a:endParaRPr lang="zh-CN" sz="1700" kern="100">
                        <a:solidFill>
                          <a:schemeClr val="tx2"/>
                        </a:solidFill>
                        <a:effectLst/>
                        <a:latin typeface="Calibri"/>
                        <a:ea typeface="宋体"/>
                        <a:cs typeface="Times New Roman"/>
                      </a:endParaRPr>
                    </a:p>
                  </a:txBody>
                  <a:tcPr marL="109084" marR="109084" marT="0" marB="0" anchor="ctr"/>
                </a:tc>
                <a:tc>
                  <a:txBody>
                    <a:bodyPr/>
                    <a:lstStyle/>
                    <a:p>
                      <a:pPr algn="ctr">
                        <a:spcAft>
                          <a:spcPts val="0"/>
                        </a:spcAft>
                      </a:pPr>
                      <a:r>
                        <a:rPr lang="en-US" sz="1900" kern="100">
                          <a:solidFill>
                            <a:schemeClr val="tx2"/>
                          </a:solidFill>
                          <a:effectLst/>
                        </a:rPr>
                        <a:t>5311</a:t>
                      </a:r>
                      <a:endParaRPr lang="zh-CN" sz="1700" kern="100">
                        <a:solidFill>
                          <a:schemeClr val="tx2"/>
                        </a:solidFill>
                        <a:effectLst/>
                        <a:latin typeface="Calibri"/>
                        <a:ea typeface="宋体"/>
                        <a:cs typeface="Times New Roman"/>
                      </a:endParaRPr>
                    </a:p>
                  </a:txBody>
                  <a:tcPr marL="109084" marR="109084" marT="0" marB="0" anchor="ctr"/>
                </a:tc>
              </a:tr>
              <a:tr h="290892">
                <a:tc>
                  <a:txBody>
                    <a:bodyPr/>
                    <a:lstStyle/>
                    <a:p>
                      <a:pPr algn="ctr">
                        <a:spcAft>
                          <a:spcPts val="0"/>
                        </a:spcAft>
                      </a:pPr>
                      <a:r>
                        <a:rPr lang="zh-CN" sz="1900" kern="100">
                          <a:solidFill>
                            <a:schemeClr val="tx2"/>
                          </a:solidFill>
                          <a:effectLst/>
                        </a:rPr>
                        <a:t>剖宫产</a:t>
                      </a:r>
                      <a:endParaRPr lang="zh-CN" sz="1700" kern="100">
                        <a:solidFill>
                          <a:schemeClr val="tx2"/>
                        </a:solidFill>
                        <a:effectLst/>
                        <a:latin typeface="Calibri"/>
                        <a:ea typeface="宋体"/>
                        <a:cs typeface="Times New Roman"/>
                      </a:endParaRPr>
                    </a:p>
                  </a:txBody>
                  <a:tcPr marL="109084" marR="109084" marT="0" marB="0" anchor="ctr"/>
                </a:tc>
                <a:tc>
                  <a:txBody>
                    <a:bodyPr/>
                    <a:lstStyle/>
                    <a:p>
                      <a:pPr algn="ctr">
                        <a:spcAft>
                          <a:spcPts val="0"/>
                        </a:spcAft>
                      </a:pPr>
                      <a:r>
                        <a:rPr lang="en-US" sz="1900" kern="100">
                          <a:solidFill>
                            <a:schemeClr val="tx2"/>
                          </a:solidFill>
                          <a:effectLst/>
                        </a:rPr>
                        <a:t>53513</a:t>
                      </a:r>
                      <a:endParaRPr lang="zh-CN" sz="1700" kern="100">
                        <a:solidFill>
                          <a:schemeClr val="tx2"/>
                        </a:solidFill>
                        <a:effectLst/>
                        <a:latin typeface="Calibri"/>
                        <a:ea typeface="宋体"/>
                        <a:cs typeface="Times New Roman"/>
                      </a:endParaRPr>
                    </a:p>
                  </a:txBody>
                  <a:tcPr marL="109084" marR="109084" marT="0" marB="0" anchor="ctr"/>
                </a:tc>
                <a:tc>
                  <a:txBody>
                    <a:bodyPr/>
                    <a:lstStyle/>
                    <a:p>
                      <a:pPr algn="ctr">
                        <a:spcAft>
                          <a:spcPts val="0"/>
                        </a:spcAft>
                      </a:pPr>
                      <a:r>
                        <a:rPr lang="en-US" sz="1900" kern="100">
                          <a:solidFill>
                            <a:schemeClr val="tx2"/>
                          </a:solidFill>
                          <a:effectLst/>
                        </a:rPr>
                        <a:t>35327</a:t>
                      </a:r>
                      <a:endParaRPr lang="zh-CN" sz="1700" kern="100">
                        <a:solidFill>
                          <a:schemeClr val="tx2"/>
                        </a:solidFill>
                        <a:effectLst/>
                        <a:latin typeface="Calibri"/>
                        <a:ea typeface="宋体"/>
                        <a:cs typeface="Times New Roman"/>
                      </a:endParaRPr>
                    </a:p>
                  </a:txBody>
                  <a:tcPr marL="109084" marR="109084" marT="0" marB="0" anchor="ctr"/>
                </a:tc>
                <a:tc>
                  <a:txBody>
                    <a:bodyPr/>
                    <a:lstStyle/>
                    <a:p>
                      <a:pPr algn="ctr">
                        <a:spcAft>
                          <a:spcPts val="0"/>
                        </a:spcAft>
                      </a:pPr>
                      <a:r>
                        <a:rPr lang="en-US" sz="1900" kern="100">
                          <a:solidFill>
                            <a:schemeClr val="tx2"/>
                          </a:solidFill>
                          <a:effectLst/>
                        </a:rPr>
                        <a:t>606</a:t>
                      </a:r>
                      <a:endParaRPr lang="zh-CN" sz="1700" kern="100">
                        <a:solidFill>
                          <a:schemeClr val="tx2"/>
                        </a:solidFill>
                        <a:effectLst/>
                        <a:latin typeface="Calibri"/>
                        <a:ea typeface="宋体"/>
                        <a:cs typeface="Times New Roman"/>
                      </a:endParaRPr>
                    </a:p>
                  </a:txBody>
                  <a:tcPr marL="109084" marR="109084" marT="0" marB="0" anchor="ctr"/>
                </a:tc>
                <a:tc>
                  <a:txBody>
                    <a:bodyPr/>
                    <a:lstStyle/>
                    <a:p>
                      <a:pPr algn="ctr">
                        <a:spcAft>
                          <a:spcPts val="0"/>
                        </a:spcAft>
                      </a:pPr>
                      <a:r>
                        <a:rPr lang="en-US" sz="1900" kern="100" dirty="0">
                          <a:solidFill>
                            <a:schemeClr val="tx2"/>
                          </a:solidFill>
                          <a:effectLst/>
                        </a:rPr>
                        <a:t>17580</a:t>
                      </a:r>
                      <a:endParaRPr lang="zh-CN" sz="1700" kern="100" dirty="0">
                        <a:solidFill>
                          <a:schemeClr val="tx2"/>
                        </a:solidFill>
                        <a:effectLst/>
                        <a:latin typeface="Calibri"/>
                        <a:ea typeface="宋体"/>
                        <a:cs typeface="Times New Roman"/>
                      </a:endParaRPr>
                    </a:p>
                  </a:txBody>
                  <a:tcPr marL="109084" marR="109084" marT="0" marB="0" anchor="ctr"/>
                </a:tc>
              </a:tr>
            </a:tbl>
          </a:graphicData>
        </a:graphic>
      </p:graphicFrame>
    </p:spTree>
    <p:extLst>
      <p:ext uri="{BB962C8B-B14F-4D97-AF65-F5344CB8AC3E}">
        <p14:creationId xmlns:p14="http://schemas.microsoft.com/office/powerpoint/2010/main" val="28624015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Effect transition="in" filter="fade">
                                      <p:cBhvr>
                                        <p:cTn id="20" dur="1000"/>
                                        <p:tgtEl>
                                          <p:spTgt spid="3">
                                            <p:txEl>
                                              <p:pRg st="1" end="1"/>
                                            </p:txEl>
                                          </p:spTgt>
                                        </p:tgtEl>
                                      </p:cBhvr>
                                    </p:animEffect>
                                    <p:anim calcmode="lin" valueType="num">
                                      <p:cBhvr>
                                        <p:cTn id="21"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2"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Effect transition="in" filter="fade">
                                      <p:cBhvr>
                                        <p:cTn id="27" dur="1000"/>
                                        <p:tgtEl>
                                          <p:spTgt spid="3">
                                            <p:txEl>
                                              <p:pRg st="2" end="2"/>
                                            </p:txEl>
                                          </p:spTgt>
                                        </p:tgtEl>
                                      </p:cBhvr>
                                    </p:animEffect>
                                    <p:anim calcmode="lin" valueType="num">
                                      <p:cBhvr>
                                        <p:cTn id="2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3">
                                            <p:txEl>
                                              <p:pRg st="3" end="3"/>
                                            </p:txEl>
                                          </p:spTgt>
                                        </p:tgtEl>
                                        <p:attrNameLst>
                                          <p:attrName>style.visibility</p:attrName>
                                        </p:attrNameLst>
                                      </p:cBhvr>
                                      <p:to>
                                        <p:strVal val="visible"/>
                                      </p:to>
                                    </p:set>
                                    <p:animEffect transition="in" filter="fade">
                                      <p:cBhvr>
                                        <p:cTn id="34" dur="1000"/>
                                        <p:tgtEl>
                                          <p:spTgt spid="3">
                                            <p:txEl>
                                              <p:pRg st="3" end="3"/>
                                            </p:txEl>
                                          </p:spTgt>
                                        </p:tgtEl>
                                      </p:cBhvr>
                                    </p:animEffect>
                                    <p:anim calcmode="lin" valueType="num">
                                      <p:cBhvr>
                                        <p:cTn id="3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6"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nodeType="clickEffect">
                                  <p:stCondLst>
                                    <p:cond delay="0"/>
                                  </p:stCondLst>
                                  <p:childTnLst>
                                    <p:set>
                                      <p:cBhvr>
                                        <p:cTn id="40" dur="1" fill="hold">
                                          <p:stCondLst>
                                            <p:cond delay="0"/>
                                          </p:stCondLst>
                                        </p:cTn>
                                        <p:tgtEl>
                                          <p:spTgt spid="4"/>
                                        </p:tgtEl>
                                        <p:attrNameLst>
                                          <p:attrName>style.visibility</p:attrName>
                                        </p:attrNameLst>
                                      </p:cBhvr>
                                      <p:to>
                                        <p:strVal val="visible"/>
                                      </p:to>
                                    </p:set>
                                    <p:animEffect transition="in" filter="fade">
                                      <p:cBhvr>
                                        <p:cTn id="41" dur="1000"/>
                                        <p:tgtEl>
                                          <p:spTgt spid="4"/>
                                        </p:tgtEl>
                                      </p:cBhvr>
                                    </p:animEffect>
                                    <p:anim calcmode="lin" valueType="num">
                                      <p:cBhvr>
                                        <p:cTn id="42" dur="1000" fill="hold"/>
                                        <p:tgtEl>
                                          <p:spTgt spid="4"/>
                                        </p:tgtEl>
                                        <p:attrNameLst>
                                          <p:attrName>ppt_x</p:attrName>
                                        </p:attrNameLst>
                                      </p:cBhvr>
                                      <p:tavLst>
                                        <p:tav tm="0">
                                          <p:val>
                                            <p:strVal val="#ppt_x"/>
                                          </p:val>
                                        </p:tav>
                                        <p:tav tm="100000">
                                          <p:val>
                                            <p:strVal val="#ppt_x"/>
                                          </p:val>
                                        </p:tav>
                                      </p:tavLst>
                                    </p:anim>
                                    <p:anim calcmode="lin" valueType="num">
                                      <p:cBhvr>
                                        <p:cTn id="4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对分娩，小儿肺炎的分析</a:t>
            </a:r>
          </a:p>
        </p:txBody>
      </p:sp>
      <p:sp>
        <p:nvSpPr>
          <p:cNvPr id="3" name="内容占位符 2"/>
          <p:cNvSpPr>
            <a:spLocks noGrp="1"/>
          </p:cNvSpPr>
          <p:nvPr>
            <p:ph idx="1"/>
          </p:nvPr>
        </p:nvSpPr>
        <p:spPr/>
        <p:txBody>
          <a:bodyPr/>
          <a:lstStyle/>
          <a:p>
            <a:r>
              <a:rPr lang="zh-CN" altLang="zh-CN" sz="1800" dirty="0"/>
              <a:t>这张表格是各家医院接诊各类病例所占深圳市同种病的比例。</a:t>
            </a:r>
          </a:p>
          <a:p>
            <a:endParaRPr lang="en-US" altLang="zh-CN" sz="1800" dirty="0" smtClean="0"/>
          </a:p>
          <a:p>
            <a:endParaRPr lang="en-US" altLang="zh-CN" sz="1800" dirty="0"/>
          </a:p>
          <a:p>
            <a:endParaRPr lang="en-US" altLang="zh-CN" sz="1800" dirty="0" smtClean="0"/>
          </a:p>
          <a:p>
            <a:endParaRPr lang="en-US" altLang="zh-CN" sz="1800" dirty="0"/>
          </a:p>
          <a:p>
            <a:endParaRPr lang="en-US" altLang="zh-CN" sz="1800" dirty="0" smtClean="0"/>
          </a:p>
          <a:p>
            <a:endParaRPr lang="en-US" altLang="zh-CN" sz="1800" dirty="0"/>
          </a:p>
          <a:p>
            <a:r>
              <a:rPr lang="zh-CN" altLang="en-US" sz="1800" dirty="0" smtClean="0"/>
              <a:t>小儿肺炎</a:t>
            </a:r>
            <a:endParaRPr lang="zh-CN" altLang="en-US" sz="1800" dirty="0"/>
          </a:p>
        </p:txBody>
      </p:sp>
      <p:graphicFrame>
        <p:nvGraphicFramePr>
          <p:cNvPr id="6" name="表格 5"/>
          <p:cNvGraphicFramePr>
            <a:graphicFrameLocks noGrp="1"/>
          </p:cNvGraphicFramePr>
          <p:nvPr>
            <p:extLst>
              <p:ext uri="{D42A27DB-BD31-4B8C-83A1-F6EECF244321}">
                <p14:modId xmlns:p14="http://schemas.microsoft.com/office/powerpoint/2010/main" val="2138375284"/>
              </p:ext>
            </p:extLst>
          </p:nvPr>
        </p:nvGraphicFramePr>
        <p:xfrm>
          <a:off x="1403648" y="2132856"/>
          <a:ext cx="5613400" cy="1106170"/>
        </p:xfrm>
        <a:graphic>
          <a:graphicData uri="http://schemas.openxmlformats.org/drawingml/2006/table">
            <a:tbl>
              <a:tblPr firstRow="1" firstCol="1" bandRow="1">
                <a:tableStyleId>{5C22544A-7EE6-4342-B048-85BDC9FD1C3A}</a:tableStyleId>
              </a:tblPr>
              <a:tblGrid>
                <a:gridCol w="1506855"/>
                <a:gridCol w="1422400"/>
                <a:gridCol w="1261745"/>
                <a:gridCol w="1422400"/>
              </a:tblGrid>
              <a:tr h="557530">
                <a:tc>
                  <a:txBody>
                    <a:bodyPr/>
                    <a:lstStyle/>
                    <a:p>
                      <a:pPr algn="just">
                        <a:spcAft>
                          <a:spcPts val="0"/>
                        </a:spcAft>
                      </a:pPr>
                      <a:r>
                        <a:rPr lang="zh-CN" sz="1200" kern="100" dirty="0">
                          <a:solidFill>
                            <a:schemeClr val="tx2"/>
                          </a:solidFill>
                          <a:effectLst/>
                        </a:rPr>
                        <a:t>疾病</a:t>
                      </a:r>
                      <a:r>
                        <a:rPr lang="en-US" sz="1200" kern="100" dirty="0">
                          <a:solidFill>
                            <a:schemeClr val="tx2"/>
                          </a:solidFill>
                          <a:effectLst/>
                        </a:rPr>
                        <a:t>        </a:t>
                      </a:r>
                      <a:r>
                        <a:rPr lang="zh-CN" sz="1200" kern="100" dirty="0">
                          <a:solidFill>
                            <a:schemeClr val="tx2"/>
                          </a:solidFill>
                          <a:effectLst/>
                        </a:rPr>
                        <a:t>类别</a:t>
                      </a:r>
                      <a:endParaRPr lang="zh-CN" sz="1050" kern="100" dirty="0">
                        <a:solidFill>
                          <a:schemeClr val="tx2"/>
                        </a:solidFill>
                        <a:effectLst/>
                        <a:latin typeface="Calibri"/>
                        <a:ea typeface="宋体"/>
                        <a:cs typeface="Times New Roman"/>
                      </a:endParaRPr>
                    </a:p>
                  </a:txBody>
                  <a:tcPr marL="68580" marR="68580" marT="0" marB="0" anchor="ctr"/>
                </a:tc>
                <a:tc>
                  <a:txBody>
                    <a:bodyPr/>
                    <a:lstStyle/>
                    <a:p>
                      <a:pPr algn="ctr">
                        <a:spcAft>
                          <a:spcPts val="0"/>
                        </a:spcAft>
                      </a:pPr>
                      <a:r>
                        <a:rPr lang="zh-CN" sz="1200" kern="100" dirty="0">
                          <a:solidFill>
                            <a:schemeClr val="tx2"/>
                          </a:solidFill>
                          <a:effectLst/>
                        </a:rPr>
                        <a:t>综合医院</a:t>
                      </a:r>
                      <a:endParaRPr lang="zh-CN" sz="1050" kern="100" dirty="0">
                        <a:solidFill>
                          <a:schemeClr val="tx2"/>
                        </a:solidFill>
                        <a:effectLst/>
                        <a:latin typeface="Calibri"/>
                        <a:ea typeface="宋体"/>
                        <a:cs typeface="Times New Roman"/>
                      </a:endParaRPr>
                    </a:p>
                  </a:txBody>
                  <a:tcPr marL="68580" marR="68580" marT="0" marB="0" anchor="ctr"/>
                </a:tc>
                <a:tc>
                  <a:txBody>
                    <a:bodyPr/>
                    <a:lstStyle/>
                    <a:p>
                      <a:pPr algn="ctr">
                        <a:spcAft>
                          <a:spcPts val="0"/>
                        </a:spcAft>
                      </a:pPr>
                      <a:r>
                        <a:rPr lang="zh-CN" sz="1200" kern="100">
                          <a:solidFill>
                            <a:schemeClr val="tx2"/>
                          </a:solidFill>
                          <a:effectLst/>
                        </a:rPr>
                        <a:t>中医院</a:t>
                      </a:r>
                      <a:endParaRPr lang="zh-CN" sz="1050" kern="100">
                        <a:solidFill>
                          <a:schemeClr val="tx2"/>
                        </a:solidFill>
                        <a:effectLst/>
                        <a:latin typeface="Calibri"/>
                        <a:ea typeface="宋体"/>
                        <a:cs typeface="Times New Roman"/>
                      </a:endParaRPr>
                    </a:p>
                  </a:txBody>
                  <a:tcPr marL="68580" marR="68580" marT="0" marB="0" anchor="ctr"/>
                </a:tc>
                <a:tc>
                  <a:txBody>
                    <a:bodyPr/>
                    <a:lstStyle/>
                    <a:p>
                      <a:pPr algn="ctr">
                        <a:spcAft>
                          <a:spcPts val="0"/>
                        </a:spcAft>
                      </a:pPr>
                      <a:r>
                        <a:rPr lang="zh-CN" sz="1200" kern="100" dirty="0">
                          <a:solidFill>
                            <a:schemeClr val="tx2"/>
                          </a:solidFill>
                          <a:effectLst/>
                        </a:rPr>
                        <a:t>妇幼保健院</a:t>
                      </a:r>
                      <a:endParaRPr lang="zh-CN" sz="1050" kern="100" dirty="0">
                        <a:solidFill>
                          <a:schemeClr val="tx2"/>
                        </a:solidFill>
                        <a:effectLst/>
                        <a:latin typeface="Calibri"/>
                        <a:ea typeface="宋体"/>
                        <a:cs typeface="Times New Roman"/>
                      </a:endParaRPr>
                    </a:p>
                  </a:txBody>
                  <a:tcPr marL="68580" marR="68580" marT="0" marB="0" anchor="ctr"/>
                </a:tc>
              </a:tr>
              <a:tr h="0">
                <a:tc>
                  <a:txBody>
                    <a:bodyPr/>
                    <a:lstStyle/>
                    <a:p>
                      <a:pPr algn="ctr">
                        <a:spcAft>
                          <a:spcPts val="0"/>
                        </a:spcAft>
                      </a:pPr>
                      <a:r>
                        <a:rPr lang="zh-CN" sz="1200" kern="100">
                          <a:solidFill>
                            <a:schemeClr val="tx2"/>
                          </a:solidFill>
                          <a:effectLst/>
                        </a:rPr>
                        <a:t>小儿肺炎</a:t>
                      </a:r>
                      <a:endParaRPr lang="zh-CN" sz="1050" kern="100">
                        <a:solidFill>
                          <a:schemeClr val="tx2"/>
                        </a:solidFill>
                        <a:effectLst/>
                        <a:latin typeface="Calibri"/>
                        <a:ea typeface="宋体"/>
                        <a:cs typeface="Times New Roman"/>
                      </a:endParaRPr>
                    </a:p>
                  </a:txBody>
                  <a:tcPr marL="68580" marR="68580" marT="0" marB="0" anchor="ctr"/>
                </a:tc>
                <a:tc>
                  <a:txBody>
                    <a:bodyPr/>
                    <a:lstStyle/>
                    <a:p>
                      <a:pPr algn="ctr">
                        <a:spcAft>
                          <a:spcPts val="0"/>
                        </a:spcAft>
                      </a:pPr>
                      <a:r>
                        <a:rPr lang="en-US" sz="1200" kern="100">
                          <a:solidFill>
                            <a:schemeClr val="tx2"/>
                          </a:solidFill>
                          <a:effectLst/>
                        </a:rPr>
                        <a:t>0.6495</a:t>
                      </a:r>
                      <a:endParaRPr lang="zh-CN" sz="1050" kern="100">
                        <a:solidFill>
                          <a:schemeClr val="tx2"/>
                        </a:solidFill>
                        <a:effectLst/>
                        <a:latin typeface="Calibri"/>
                        <a:ea typeface="宋体"/>
                        <a:cs typeface="Times New Roman"/>
                      </a:endParaRPr>
                    </a:p>
                  </a:txBody>
                  <a:tcPr marL="68580" marR="68580" marT="0" marB="0" anchor="ctr"/>
                </a:tc>
                <a:tc>
                  <a:txBody>
                    <a:bodyPr/>
                    <a:lstStyle/>
                    <a:p>
                      <a:pPr algn="ctr">
                        <a:spcAft>
                          <a:spcPts val="0"/>
                        </a:spcAft>
                      </a:pPr>
                      <a:r>
                        <a:rPr lang="en-US" sz="1200" kern="100">
                          <a:solidFill>
                            <a:schemeClr val="tx2"/>
                          </a:solidFill>
                          <a:effectLst/>
                        </a:rPr>
                        <a:t>0.0194</a:t>
                      </a:r>
                      <a:endParaRPr lang="zh-CN" sz="1050" kern="100">
                        <a:solidFill>
                          <a:schemeClr val="tx2"/>
                        </a:solidFill>
                        <a:effectLst/>
                        <a:latin typeface="Calibri"/>
                        <a:ea typeface="宋体"/>
                        <a:cs typeface="Times New Roman"/>
                      </a:endParaRPr>
                    </a:p>
                  </a:txBody>
                  <a:tcPr marL="68580" marR="68580" marT="0" marB="0" anchor="ctr"/>
                </a:tc>
                <a:tc>
                  <a:txBody>
                    <a:bodyPr/>
                    <a:lstStyle/>
                    <a:p>
                      <a:pPr algn="ctr">
                        <a:spcAft>
                          <a:spcPts val="0"/>
                        </a:spcAft>
                      </a:pPr>
                      <a:r>
                        <a:rPr lang="en-US" sz="1200" kern="100">
                          <a:solidFill>
                            <a:schemeClr val="tx2"/>
                          </a:solidFill>
                          <a:effectLst/>
                        </a:rPr>
                        <a:t>0.3311</a:t>
                      </a:r>
                      <a:endParaRPr lang="zh-CN" sz="1050" kern="100">
                        <a:solidFill>
                          <a:schemeClr val="tx2"/>
                        </a:solidFill>
                        <a:effectLst/>
                        <a:latin typeface="Calibri"/>
                        <a:ea typeface="宋体"/>
                        <a:cs typeface="Times New Roman"/>
                      </a:endParaRPr>
                    </a:p>
                  </a:txBody>
                  <a:tcPr marL="68580" marR="68580" marT="0" marB="0" anchor="ctr"/>
                </a:tc>
              </a:tr>
              <a:tr h="0">
                <a:tc>
                  <a:txBody>
                    <a:bodyPr/>
                    <a:lstStyle/>
                    <a:p>
                      <a:pPr algn="ctr">
                        <a:spcAft>
                          <a:spcPts val="0"/>
                        </a:spcAft>
                      </a:pPr>
                      <a:r>
                        <a:rPr lang="zh-CN" sz="1200" kern="100">
                          <a:solidFill>
                            <a:schemeClr val="tx2"/>
                          </a:solidFill>
                          <a:effectLst/>
                        </a:rPr>
                        <a:t>顺产</a:t>
                      </a:r>
                      <a:endParaRPr lang="zh-CN" sz="1050" kern="100">
                        <a:solidFill>
                          <a:schemeClr val="tx2"/>
                        </a:solidFill>
                        <a:effectLst/>
                        <a:latin typeface="Calibri"/>
                        <a:ea typeface="宋体"/>
                        <a:cs typeface="Times New Roman"/>
                      </a:endParaRPr>
                    </a:p>
                  </a:txBody>
                  <a:tcPr marL="68580" marR="68580" marT="0" marB="0" anchor="ctr"/>
                </a:tc>
                <a:tc>
                  <a:txBody>
                    <a:bodyPr/>
                    <a:lstStyle/>
                    <a:p>
                      <a:pPr algn="ctr">
                        <a:spcAft>
                          <a:spcPts val="0"/>
                        </a:spcAft>
                      </a:pPr>
                      <a:r>
                        <a:rPr lang="en-US" sz="1200" kern="100">
                          <a:solidFill>
                            <a:schemeClr val="tx2"/>
                          </a:solidFill>
                          <a:effectLst/>
                        </a:rPr>
                        <a:t>0.728</a:t>
                      </a:r>
                      <a:endParaRPr lang="zh-CN" sz="1050" kern="100">
                        <a:solidFill>
                          <a:schemeClr val="tx2"/>
                        </a:solidFill>
                        <a:effectLst/>
                        <a:latin typeface="Calibri"/>
                        <a:ea typeface="宋体"/>
                        <a:cs typeface="Times New Roman"/>
                      </a:endParaRPr>
                    </a:p>
                  </a:txBody>
                  <a:tcPr marL="68580" marR="68580" marT="0" marB="0" anchor="ctr"/>
                </a:tc>
                <a:tc>
                  <a:txBody>
                    <a:bodyPr/>
                    <a:lstStyle/>
                    <a:p>
                      <a:pPr algn="ctr">
                        <a:spcAft>
                          <a:spcPts val="0"/>
                        </a:spcAft>
                      </a:pPr>
                      <a:r>
                        <a:rPr lang="en-US" sz="1200" kern="100">
                          <a:solidFill>
                            <a:schemeClr val="tx2"/>
                          </a:solidFill>
                          <a:effectLst/>
                        </a:rPr>
                        <a:t>0.0117</a:t>
                      </a:r>
                      <a:endParaRPr lang="zh-CN" sz="1050" kern="100">
                        <a:solidFill>
                          <a:schemeClr val="tx2"/>
                        </a:solidFill>
                        <a:effectLst/>
                        <a:latin typeface="Calibri"/>
                        <a:ea typeface="宋体"/>
                        <a:cs typeface="Times New Roman"/>
                      </a:endParaRPr>
                    </a:p>
                  </a:txBody>
                  <a:tcPr marL="68580" marR="68580" marT="0" marB="0" anchor="ctr"/>
                </a:tc>
                <a:tc>
                  <a:txBody>
                    <a:bodyPr/>
                    <a:lstStyle/>
                    <a:p>
                      <a:pPr algn="ctr">
                        <a:spcAft>
                          <a:spcPts val="0"/>
                        </a:spcAft>
                      </a:pPr>
                      <a:r>
                        <a:rPr lang="en-US" sz="1200" kern="100">
                          <a:solidFill>
                            <a:schemeClr val="tx2"/>
                          </a:solidFill>
                          <a:effectLst/>
                        </a:rPr>
                        <a:t>0.2604</a:t>
                      </a:r>
                      <a:endParaRPr lang="zh-CN" sz="1050" kern="100">
                        <a:solidFill>
                          <a:schemeClr val="tx2"/>
                        </a:solidFill>
                        <a:effectLst/>
                        <a:latin typeface="Calibri"/>
                        <a:ea typeface="宋体"/>
                        <a:cs typeface="Times New Roman"/>
                      </a:endParaRPr>
                    </a:p>
                  </a:txBody>
                  <a:tcPr marL="68580" marR="68580" marT="0" marB="0" anchor="ctr"/>
                </a:tc>
              </a:tr>
              <a:tr h="0">
                <a:tc>
                  <a:txBody>
                    <a:bodyPr/>
                    <a:lstStyle/>
                    <a:p>
                      <a:pPr algn="ctr">
                        <a:spcAft>
                          <a:spcPts val="0"/>
                        </a:spcAft>
                      </a:pPr>
                      <a:r>
                        <a:rPr lang="zh-CN" sz="1200" kern="100">
                          <a:solidFill>
                            <a:schemeClr val="tx2"/>
                          </a:solidFill>
                          <a:effectLst/>
                        </a:rPr>
                        <a:t>剖宫产</a:t>
                      </a:r>
                      <a:endParaRPr lang="zh-CN" sz="1050" kern="100">
                        <a:solidFill>
                          <a:schemeClr val="tx2"/>
                        </a:solidFill>
                        <a:effectLst/>
                        <a:latin typeface="Calibri"/>
                        <a:ea typeface="宋体"/>
                        <a:cs typeface="Times New Roman"/>
                      </a:endParaRPr>
                    </a:p>
                  </a:txBody>
                  <a:tcPr marL="68580" marR="68580" marT="0" marB="0" anchor="ctr"/>
                </a:tc>
                <a:tc>
                  <a:txBody>
                    <a:bodyPr/>
                    <a:lstStyle/>
                    <a:p>
                      <a:pPr algn="ctr">
                        <a:spcAft>
                          <a:spcPts val="0"/>
                        </a:spcAft>
                      </a:pPr>
                      <a:r>
                        <a:rPr lang="en-US" sz="1200" kern="100">
                          <a:solidFill>
                            <a:schemeClr val="tx2"/>
                          </a:solidFill>
                          <a:effectLst/>
                        </a:rPr>
                        <a:t>0.6602</a:t>
                      </a:r>
                      <a:endParaRPr lang="zh-CN" sz="1050" kern="100">
                        <a:solidFill>
                          <a:schemeClr val="tx2"/>
                        </a:solidFill>
                        <a:effectLst/>
                        <a:latin typeface="Calibri"/>
                        <a:ea typeface="宋体"/>
                        <a:cs typeface="Times New Roman"/>
                      </a:endParaRPr>
                    </a:p>
                  </a:txBody>
                  <a:tcPr marL="68580" marR="68580" marT="0" marB="0" anchor="ctr"/>
                </a:tc>
                <a:tc>
                  <a:txBody>
                    <a:bodyPr/>
                    <a:lstStyle/>
                    <a:p>
                      <a:pPr algn="ctr">
                        <a:spcAft>
                          <a:spcPts val="0"/>
                        </a:spcAft>
                      </a:pPr>
                      <a:r>
                        <a:rPr lang="en-US" sz="1200" kern="100">
                          <a:solidFill>
                            <a:schemeClr val="tx2"/>
                          </a:solidFill>
                          <a:effectLst/>
                        </a:rPr>
                        <a:t>0.113</a:t>
                      </a:r>
                      <a:endParaRPr lang="zh-CN" sz="1050" kern="100">
                        <a:solidFill>
                          <a:schemeClr val="tx2"/>
                        </a:solidFill>
                        <a:effectLst/>
                        <a:latin typeface="Calibri"/>
                        <a:ea typeface="宋体"/>
                        <a:cs typeface="Times New Roman"/>
                      </a:endParaRPr>
                    </a:p>
                  </a:txBody>
                  <a:tcPr marL="68580" marR="68580" marT="0" marB="0" anchor="ctr"/>
                </a:tc>
                <a:tc>
                  <a:txBody>
                    <a:bodyPr/>
                    <a:lstStyle/>
                    <a:p>
                      <a:pPr algn="ctr">
                        <a:spcAft>
                          <a:spcPts val="0"/>
                        </a:spcAft>
                      </a:pPr>
                      <a:r>
                        <a:rPr lang="en-US" sz="1200" kern="100" dirty="0">
                          <a:solidFill>
                            <a:schemeClr val="tx2"/>
                          </a:solidFill>
                          <a:effectLst/>
                        </a:rPr>
                        <a:t>0.3285</a:t>
                      </a:r>
                      <a:endParaRPr lang="zh-CN" sz="1050" kern="100" dirty="0">
                        <a:solidFill>
                          <a:schemeClr val="tx2"/>
                        </a:solidFill>
                        <a:effectLst/>
                        <a:latin typeface="Calibri"/>
                        <a:ea typeface="宋体"/>
                        <a:cs typeface="Times New Roman"/>
                      </a:endParaRPr>
                    </a:p>
                  </a:txBody>
                  <a:tcPr marL="68580" marR="68580" marT="0" marB="0" anchor="ctr"/>
                </a:tc>
              </a:tr>
            </a:tbl>
          </a:graphicData>
        </a:graphic>
      </p:graphicFrame>
      <p:graphicFrame>
        <p:nvGraphicFramePr>
          <p:cNvPr id="11" name="表格 10"/>
          <p:cNvGraphicFramePr>
            <a:graphicFrameLocks noGrp="1"/>
          </p:cNvGraphicFramePr>
          <p:nvPr>
            <p:extLst>
              <p:ext uri="{D42A27DB-BD31-4B8C-83A1-F6EECF244321}">
                <p14:modId xmlns:p14="http://schemas.microsoft.com/office/powerpoint/2010/main" val="1528343122"/>
              </p:ext>
            </p:extLst>
          </p:nvPr>
        </p:nvGraphicFramePr>
        <p:xfrm>
          <a:off x="755576" y="4437112"/>
          <a:ext cx="6783070" cy="914400"/>
        </p:xfrm>
        <a:graphic>
          <a:graphicData uri="http://schemas.openxmlformats.org/drawingml/2006/table">
            <a:tbl>
              <a:tblPr firstRow="1" firstCol="1" bandRow="1">
                <a:tableStyleId>{5C22544A-7EE6-4342-B048-85BDC9FD1C3A}</a:tableStyleId>
              </a:tblPr>
              <a:tblGrid>
                <a:gridCol w="879087"/>
                <a:gridCol w="990243"/>
                <a:gridCol w="2071317"/>
                <a:gridCol w="1438679"/>
                <a:gridCol w="1403744"/>
              </a:tblGrid>
              <a:tr h="0">
                <a:tc>
                  <a:txBody>
                    <a:bodyPr/>
                    <a:lstStyle/>
                    <a:p>
                      <a:pPr algn="ctr">
                        <a:spcAft>
                          <a:spcPts val="0"/>
                        </a:spcAft>
                      </a:pPr>
                      <a:r>
                        <a:rPr lang="en-US" sz="1200" kern="100" dirty="0">
                          <a:solidFill>
                            <a:schemeClr val="tx2"/>
                          </a:solidFill>
                          <a:effectLst/>
                        </a:rPr>
                        <a:t> </a:t>
                      </a:r>
                      <a:endParaRPr lang="zh-CN" sz="1050" kern="100" dirty="0">
                        <a:solidFill>
                          <a:schemeClr val="tx2"/>
                        </a:solidFill>
                        <a:effectLst/>
                        <a:latin typeface="Calibri"/>
                        <a:ea typeface="宋体"/>
                        <a:cs typeface="Times New Roman"/>
                      </a:endParaRPr>
                    </a:p>
                  </a:txBody>
                  <a:tcPr marL="68580" marR="68580" marT="0" marB="0" anchor="ctr"/>
                </a:tc>
                <a:tc>
                  <a:txBody>
                    <a:bodyPr/>
                    <a:lstStyle/>
                    <a:p>
                      <a:pPr algn="ctr">
                        <a:spcAft>
                          <a:spcPts val="0"/>
                        </a:spcAft>
                      </a:pPr>
                      <a:r>
                        <a:rPr lang="zh-CN" sz="1200" kern="100">
                          <a:solidFill>
                            <a:schemeClr val="tx2"/>
                          </a:solidFill>
                          <a:effectLst/>
                        </a:rPr>
                        <a:t>病例数</a:t>
                      </a:r>
                      <a:endParaRPr lang="zh-CN" sz="1050" kern="100">
                        <a:solidFill>
                          <a:schemeClr val="tx2"/>
                        </a:solidFill>
                        <a:effectLst/>
                        <a:latin typeface="Calibri"/>
                        <a:ea typeface="宋体"/>
                        <a:cs typeface="Times New Roman"/>
                      </a:endParaRPr>
                    </a:p>
                  </a:txBody>
                  <a:tcPr marL="68580" marR="68580" marT="0" marB="0" anchor="ctr"/>
                </a:tc>
                <a:tc>
                  <a:txBody>
                    <a:bodyPr/>
                    <a:lstStyle/>
                    <a:p>
                      <a:pPr algn="ctr">
                        <a:spcAft>
                          <a:spcPts val="0"/>
                        </a:spcAft>
                      </a:pPr>
                      <a:r>
                        <a:rPr lang="zh-CN" sz="1200" kern="100">
                          <a:solidFill>
                            <a:schemeClr val="tx2"/>
                          </a:solidFill>
                          <a:effectLst/>
                        </a:rPr>
                        <a:t>各季度所占病例数的比例</a:t>
                      </a:r>
                      <a:endParaRPr lang="zh-CN" sz="1050" kern="100">
                        <a:solidFill>
                          <a:schemeClr val="tx2"/>
                        </a:solidFill>
                        <a:effectLst/>
                        <a:latin typeface="Calibri"/>
                        <a:ea typeface="宋体"/>
                        <a:cs typeface="Times New Roman"/>
                      </a:endParaRPr>
                    </a:p>
                  </a:txBody>
                  <a:tcPr marL="68580" marR="68580" marT="0" marB="0"/>
                </a:tc>
                <a:tc>
                  <a:txBody>
                    <a:bodyPr/>
                    <a:lstStyle/>
                    <a:p>
                      <a:pPr algn="ctr">
                        <a:spcAft>
                          <a:spcPts val="0"/>
                        </a:spcAft>
                      </a:pPr>
                      <a:r>
                        <a:rPr lang="zh-CN" sz="1200" kern="100">
                          <a:solidFill>
                            <a:schemeClr val="tx2"/>
                          </a:solidFill>
                          <a:effectLst/>
                        </a:rPr>
                        <a:t>平均住院天数</a:t>
                      </a:r>
                      <a:endParaRPr lang="zh-CN" sz="1050" kern="100">
                        <a:solidFill>
                          <a:schemeClr val="tx2"/>
                        </a:solidFill>
                        <a:effectLst/>
                        <a:latin typeface="Calibri"/>
                        <a:ea typeface="宋体"/>
                        <a:cs typeface="Times New Roman"/>
                      </a:endParaRPr>
                    </a:p>
                  </a:txBody>
                  <a:tcPr marL="68580" marR="68580" marT="0" marB="0" anchor="ctr"/>
                </a:tc>
                <a:tc>
                  <a:txBody>
                    <a:bodyPr/>
                    <a:lstStyle/>
                    <a:p>
                      <a:pPr algn="ctr">
                        <a:spcAft>
                          <a:spcPts val="0"/>
                        </a:spcAft>
                      </a:pPr>
                      <a:r>
                        <a:rPr lang="zh-CN" sz="1200" kern="100">
                          <a:solidFill>
                            <a:schemeClr val="tx2"/>
                          </a:solidFill>
                          <a:effectLst/>
                        </a:rPr>
                        <a:t>平均每天的病例数</a:t>
                      </a:r>
                      <a:endParaRPr lang="zh-CN" sz="1050" kern="100">
                        <a:solidFill>
                          <a:schemeClr val="tx2"/>
                        </a:solidFill>
                        <a:effectLst/>
                        <a:latin typeface="Calibri"/>
                        <a:ea typeface="宋体"/>
                        <a:cs typeface="Times New Roman"/>
                      </a:endParaRPr>
                    </a:p>
                  </a:txBody>
                  <a:tcPr marL="68580" marR="68580" marT="0" marB="0" anchor="ctr"/>
                </a:tc>
              </a:tr>
              <a:tr h="0">
                <a:tc>
                  <a:txBody>
                    <a:bodyPr/>
                    <a:lstStyle/>
                    <a:p>
                      <a:pPr algn="ctr">
                        <a:spcAft>
                          <a:spcPts val="0"/>
                        </a:spcAft>
                      </a:pPr>
                      <a:r>
                        <a:rPr lang="zh-CN" sz="1200" kern="100">
                          <a:solidFill>
                            <a:schemeClr val="tx2"/>
                          </a:solidFill>
                          <a:effectLst/>
                        </a:rPr>
                        <a:t>第一季度</a:t>
                      </a:r>
                      <a:endParaRPr lang="zh-CN" sz="1050" kern="100">
                        <a:solidFill>
                          <a:schemeClr val="tx2"/>
                        </a:solidFill>
                        <a:effectLst/>
                        <a:latin typeface="Calibri"/>
                        <a:ea typeface="宋体"/>
                        <a:cs typeface="Times New Roman"/>
                      </a:endParaRPr>
                    </a:p>
                  </a:txBody>
                  <a:tcPr marL="68580" marR="68580" marT="0" marB="0" anchor="ctr"/>
                </a:tc>
                <a:tc>
                  <a:txBody>
                    <a:bodyPr/>
                    <a:lstStyle/>
                    <a:p>
                      <a:pPr algn="ctr">
                        <a:spcAft>
                          <a:spcPts val="0"/>
                        </a:spcAft>
                      </a:pPr>
                      <a:r>
                        <a:rPr lang="en-US" sz="1200" kern="100">
                          <a:solidFill>
                            <a:schemeClr val="tx2"/>
                          </a:solidFill>
                          <a:effectLst/>
                        </a:rPr>
                        <a:t>8225</a:t>
                      </a:r>
                      <a:endParaRPr lang="zh-CN" sz="1050" kern="100">
                        <a:solidFill>
                          <a:schemeClr val="tx2"/>
                        </a:solidFill>
                        <a:effectLst/>
                        <a:latin typeface="Calibri"/>
                        <a:ea typeface="宋体"/>
                        <a:cs typeface="Times New Roman"/>
                      </a:endParaRPr>
                    </a:p>
                  </a:txBody>
                  <a:tcPr marL="68580" marR="68580" marT="0" marB="0" anchor="ctr"/>
                </a:tc>
                <a:tc>
                  <a:txBody>
                    <a:bodyPr/>
                    <a:lstStyle/>
                    <a:p>
                      <a:pPr algn="just">
                        <a:spcAft>
                          <a:spcPts val="0"/>
                        </a:spcAft>
                      </a:pPr>
                      <a:r>
                        <a:rPr lang="en-US" sz="1200" kern="100">
                          <a:solidFill>
                            <a:schemeClr val="tx2"/>
                          </a:solidFill>
                          <a:effectLst/>
                        </a:rPr>
                        <a:t>            0.2579</a:t>
                      </a:r>
                      <a:endParaRPr lang="zh-CN" sz="1050" kern="100">
                        <a:solidFill>
                          <a:schemeClr val="tx2"/>
                        </a:solidFill>
                        <a:effectLst/>
                        <a:latin typeface="Calibri"/>
                        <a:ea typeface="宋体"/>
                        <a:cs typeface="Times New Roman"/>
                      </a:endParaRPr>
                    </a:p>
                  </a:txBody>
                  <a:tcPr marL="68580" marR="68580" marT="0" marB="0"/>
                </a:tc>
                <a:tc>
                  <a:txBody>
                    <a:bodyPr/>
                    <a:lstStyle/>
                    <a:p>
                      <a:pPr algn="ctr">
                        <a:spcAft>
                          <a:spcPts val="0"/>
                        </a:spcAft>
                      </a:pPr>
                      <a:r>
                        <a:rPr lang="en-US" sz="1200" kern="100">
                          <a:solidFill>
                            <a:schemeClr val="tx2"/>
                          </a:solidFill>
                          <a:effectLst/>
                        </a:rPr>
                        <a:t>6.3</a:t>
                      </a:r>
                      <a:endParaRPr lang="zh-CN" sz="1050" kern="100">
                        <a:solidFill>
                          <a:schemeClr val="tx2"/>
                        </a:solidFill>
                        <a:effectLst/>
                        <a:latin typeface="Calibri"/>
                        <a:ea typeface="宋体"/>
                        <a:cs typeface="Times New Roman"/>
                      </a:endParaRPr>
                    </a:p>
                  </a:txBody>
                  <a:tcPr marL="68580" marR="68580" marT="0" marB="0" anchor="ctr"/>
                </a:tc>
                <a:tc>
                  <a:txBody>
                    <a:bodyPr/>
                    <a:lstStyle/>
                    <a:p>
                      <a:pPr algn="ctr">
                        <a:spcAft>
                          <a:spcPts val="0"/>
                        </a:spcAft>
                      </a:pPr>
                      <a:r>
                        <a:rPr lang="en-US" sz="1200" kern="100">
                          <a:solidFill>
                            <a:schemeClr val="tx2"/>
                          </a:solidFill>
                          <a:effectLst/>
                        </a:rPr>
                        <a:t>90.3846</a:t>
                      </a:r>
                      <a:endParaRPr lang="zh-CN" sz="1050" kern="100">
                        <a:solidFill>
                          <a:schemeClr val="tx2"/>
                        </a:solidFill>
                        <a:effectLst/>
                        <a:latin typeface="Calibri"/>
                        <a:ea typeface="宋体"/>
                        <a:cs typeface="Times New Roman"/>
                      </a:endParaRPr>
                    </a:p>
                  </a:txBody>
                  <a:tcPr marL="68580" marR="68580" marT="0" marB="0" anchor="ctr"/>
                </a:tc>
              </a:tr>
              <a:tr h="0">
                <a:tc>
                  <a:txBody>
                    <a:bodyPr/>
                    <a:lstStyle/>
                    <a:p>
                      <a:pPr algn="ctr">
                        <a:spcAft>
                          <a:spcPts val="0"/>
                        </a:spcAft>
                      </a:pPr>
                      <a:r>
                        <a:rPr lang="zh-CN" sz="1200" kern="100">
                          <a:solidFill>
                            <a:schemeClr val="tx2"/>
                          </a:solidFill>
                          <a:effectLst/>
                        </a:rPr>
                        <a:t>第二季度</a:t>
                      </a:r>
                      <a:endParaRPr lang="zh-CN" sz="1050" kern="100">
                        <a:solidFill>
                          <a:schemeClr val="tx2"/>
                        </a:solidFill>
                        <a:effectLst/>
                        <a:latin typeface="Calibri"/>
                        <a:ea typeface="宋体"/>
                        <a:cs typeface="Times New Roman"/>
                      </a:endParaRPr>
                    </a:p>
                  </a:txBody>
                  <a:tcPr marL="68580" marR="68580" marT="0" marB="0" anchor="ctr"/>
                </a:tc>
                <a:tc>
                  <a:txBody>
                    <a:bodyPr/>
                    <a:lstStyle/>
                    <a:p>
                      <a:pPr algn="ctr">
                        <a:spcAft>
                          <a:spcPts val="0"/>
                        </a:spcAft>
                      </a:pPr>
                      <a:r>
                        <a:rPr lang="en-US" sz="1200" kern="100">
                          <a:solidFill>
                            <a:schemeClr val="tx2"/>
                          </a:solidFill>
                          <a:effectLst/>
                        </a:rPr>
                        <a:t>8725</a:t>
                      </a:r>
                      <a:endParaRPr lang="zh-CN" sz="1050" kern="100">
                        <a:solidFill>
                          <a:schemeClr val="tx2"/>
                        </a:solidFill>
                        <a:effectLst/>
                        <a:latin typeface="Calibri"/>
                        <a:ea typeface="宋体"/>
                        <a:cs typeface="Times New Roman"/>
                      </a:endParaRPr>
                    </a:p>
                  </a:txBody>
                  <a:tcPr marL="68580" marR="68580" marT="0" marB="0" anchor="ctr"/>
                </a:tc>
                <a:tc>
                  <a:txBody>
                    <a:bodyPr/>
                    <a:lstStyle/>
                    <a:p>
                      <a:pPr algn="just">
                        <a:spcAft>
                          <a:spcPts val="0"/>
                        </a:spcAft>
                      </a:pPr>
                      <a:r>
                        <a:rPr lang="en-US" sz="1200" kern="100">
                          <a:solidFill>
                            <a:schemeClr val="tx2"/>
                          </a:solidFill>
                          <a:effectLst/>
                        </a:rPr>
                        <a:t>            0.2736</a:t>
                      </a:r>
                      <a:endParaRPr lang="zh-CN" sz="1050" kern="100">
                        <a:solidFill>
                          <a:schemeClr val="tx2"/>
                        </a:solidFill>
                        <a:effectLst/>
                        <a:latin typeface="Calibri"/>
                        <a:ea typeface="宋体"/>
                        <a:cs typeface="Times New Roman"/>
                      </a:endParaRPr>
                    </a:p>
                  </a:txBody>
                  <a:tcPr marL="68580" marR="68580" marT="0" marB="0"/>
                </a:tc>
                <a:tc>
                  <a:txBody>
                    <a:bodyPr/>
                    <a:lstStyle/>
                    <a:p>
                      <a:pPr algn="ctr">
                        <a:spcAft>
                          <a:spcPts val="0"/>
                        </a:spcAft>
                      </a:pPr>
                      <a:r>
                        <a:rPr lang="en-US" sz="1200" kern="100">
                          <a:solidFill>
                            <a:schemeClr val="tx2"/>
                          </a:solidFill>
                          <a:effectLst/>
                        </a:rPr>
                        <a:t>6.4</a:t>
                      </a:r>
                      <a:endParaRPr lang="zh-CN" sz="1050" kern="100">
                        <a:solidFill>
                          <a:schemeClr val="tx2"/>
                        </a:solidFill>
                        <a:effectLst/>
                        <a:latin typeface="Calibri"/>
                        <a:ea typeface="宋体"/>
                        <a:cs typeface="Times New Roman"/>
                      </a:endParaRPr>
                    </a:p>
                  </a:txBody>
                  <a:tcPr marL="68580" marR="68580" marT="0" marB="0" anchor="ctr"/>
                </a:tc>
                <a:tc>
                  <a:txBody>
                    <a:bodyPr/>
                    <a:lstStyle/>
                    <a:p>
                      <a:pPr algn="ctr">
                        <a:spcAft>
                          <a:spcPts val="0"/>
                        </a:spcAft>
                      </a:pPr>
                      <a:r>
                        <a:rPr lang="en-US" sz="1200" kern="100">
                          <a:solidFill>
                            <a:schemeClr val="tx2"/>
                          </a:solidFill>
                          <a:effectLst/>
                        </a:rPr>
                        <a:t>95.8751</a:t>
                      </a:r>
                      <a:endParaRPr lang="zh-CN" sz="1050" kern="100">
                        <a:solidFill>
                          <a:schemeClr val="tx2"/>
                        </a:solidFill>
                        <a:effectLst/>
                        <a:latin typeface="Calibri"/>
                        <a:ea typeface="宋体"/>
                        <a:cs typeface="Times New Roman"/>
                      </a:endParaRPr>
                    </a:p>
                  </a:txBody>
                  <a:tcPr marL="68580" marR="68580" marT="0" marB="0" anchor="ctr"/>
                </a:tc>
              </a:tr>
              <a:tr h="0">
                <a:tc>
                  <a:txBody>
                    <a:bodyPr/>
                    <a:lstStyle/>
                    <a:p>
                      <a:pPr algn="ctr">
                        <a:spcAft>
                          <a:spcPts val="0"/>
                        </a:spcAft>
                      </a:pPr>
                      <a:r>
                        <a:rPr lang="zh-CN" sz="1200" kern="100">
                          <a:solidFill>
                            <a:schemeClr val="tx2"/>
                          </a:solidFill>
                          <a:effectLst/>
                        </a:rPr>
                        <a:t>第三季度</a:t>
                      </a:r>
                      <a:endParaRPr lang="zh-CN" sz="1050" kern="100">
                        <a:solidFill>
                          <a:schemeClr val="tx2"/>
                        </a:solidFill>
                        <a:effectLst/>
                        <a:latin typeface="Calibri"/>
                        <a:ea typeface="宋体"/>
                        <a:cs typeface="Times New Roman"/>
                      </a:endParaRPr>
                    </a:p>
                  </a:txBody>
                  <a:tcPr marL="68580" marR="68580" marT="0" marB="0" anchor="ctr"/>
                </a:tc>
                <a:tc>
                  <a:txBody>
                    <a:bodyPr/>
                    <a:lstStyle/>
                    <a:p>
                      <a:pPr algn="ctr">
                        <a:spcAft>
                          <a:spcPts val="0"/>
                        </a:spcAft>
                      </a:pPr>
                      <a:r>
                        <a:rPr lang="en-US" sz="1200" kern="100">
                          <a:solidFill>
                            <a:schemeClr val="tx2"/>
                          </a:solidFill>
                          <a:effectLst/>
                        </a:rPr>
                        <a:t>7605</a:t>
                      </a:r>
                      <a:endParaRPr lang="zh-CN" sz="1050" kern="100">
                        <a:solidFill>
                          <a:schemeClr val="tx2"/>
                        </a:solidFill>
                        <a:effectLst/>
                        <a:latin typeface="Calibri"/>
                        <a:ea typeface="宋体"/>
                        <a:cs typeface="Times New Roman"/>
                      </a:endParaRPr>
                    </a:p>
                  </a:txBody>
                  <a:tcPr marL="68580" marR="68580" marT="0" marB="0" anchor="ctr"/>
                </a:tc>
                <a:tc>
                  <a:txBody>
                    <a:bodyPr/>
                    <a:lstStyle/>
                    <a:p>
                      <a:pPr algn="just">
                        <a:spcAft>
                          <a:spcPts val="0"/>
                        </a:spcAft>
                      </a:pPr>
                      <a:r>
                        <a:rPr lang="en-US" sz="1200" kern="100">
                          <a:solidFill>
                            <a:schemeClr val="tx2"/>
                          </a:solidFill>
                          <a:effectLst/>
                        </a:rPr>
                        <a:t>            0.2385</a:t>
                      </a:r>
                      <a:endParaRPr lang="zh-CN" sz="1050" kern="100">
                        <a:solidFill>
                          <a:schemeClr val="tx2"/>
                        </a:solidFill>
                        <a:effectLst/>
                        <a:latin typeface="Calibri"/>
                        <a:ea typeface="宋体"/>
                        <a:cs typeface="Times New Roman"/>
                      </a:endParaRPr>
                    </a:p>
                  </a:txBody>
                  <a:tcPr marL="68580" marR="68580" marT="0" marB="0"/>
                </a:tc>
                <a:tc>
                  <a:txBody>
                    <a:bodyPr/>
                    <a:lstStyle/>
                    <a:p>
                      <a:pPr algn="ctr">
                        <a:spcAft>
                          <a:spcPts val="0"/>
                        </a:spcAft>
                      </a:pPr>
                      <a:r>
                        <a:rPr lang="en-US" sz="1200" kern="100">
                          <a:solidFill>
                            <a:schemeClr val="tx2"/>
                          </a:solidFill>
                          <a:effectLst/>
                        </a:rPr>
                        <a:t>6.5</a:t>
                      </a:r>
                      <a:endParaRPr lang="zh-CN" sz="1050" kern="100">
                        <a:solidFill>
                          <a:schemeClr val="tx2"/>
                        </a:solidFill>
                        <a:effectLst/>
                        <a:latin typeface="Calibri"/>
                        <a:ea typeface="宋体"/>
                        <a:cs typeface="Times New Roman"/>
                      </a:endParaRPr>
                    </a:p>
                  </a:txBody>
                  <a:tcPr marL="68580" marR="68580" marT="0" marB="0" anchor="ctr"/>
                </a:tc>
                <a:tc>
                  <a:txBody>
                    <a:bodyPr/>
                    <a:lstStyle/>
                    <a:p>
                      <a:pPr algn="ctr">
                        <a:spcAft>
                          <a:spcPts val="0"/>
                        </a:spcAft>
                      </a:pPr>
                      <a:r>
                        <a:rPr lang="en-US" sz="1200" kern="100">
                          <a:solidFill>
                            <a:schemeClr val="tx2"/>
                          </a:solidFill>
                          <a:effectLst/>
                        </a:rPr>
                        <a:t>83.5714</a:t>
                      </a:r>
                      <a:endParaRPr lang="zh-CN" sz="1050" kern="100">
                        <a:solidFill>
                          <a:schemeClr val="tx2"/>
                        </a:solidFill>
                        <a:effectLst/>
                        <a:latin typeface="Calibri"/>
                        <a:ea typeface="宋体"/>
                        <a:cs typeface="Times New Roman"/>
                      </a:endParaRPr>
                    </a:p>
                  </a:txBody>
                  <a:tcPr marL="68580" marR="68580" marT="0" marB="0" anchor="ctr"/>
                </a:tc>
              </a:tr>
              <a:tr h="0">
                <a:tc>
                  <a:txBody>
                    <a:bodyPr/>
                    <a:lstStyle/>
                    <a:p>
                      <a:pPr algn="ctr">
                        <a:spcAft>
                          <a:spcPts val="0"/>
                        </a:spcAft>
                      </a:pPr>
                      <a:r>
                        <a:rPr lang="zh-CN" sz="1200" kern="100">
                          <a:solidFill>
                            <a:schemeClr val="tx2"/>
                          </a:solidFill>
                          <a:effectLst/>
                        </a:rPr>
                        <a:t>第四季度</a:t>
                      </a:r>
                      <a:endParaRPr lang="zh-CN" sz="1050" kern="100">
                        <a:solidFill>
                          <a:schemeClr val="tx2"/>
                        </a:solidFill>
                        <a:effectLst/>
                        <a:latin typeface="Calibri"/>
                        <a:ea typeface="宋体"/>
                        <a:cs typeface="Times New Roman"/>
                      </a:endParaRPr>
                    </a:p>
                  </a:txBody>
                  <a:tcPr marL="68580" marR="68580" marT="0" marB="0" anchor="ctr"/>
                </a:tc>
                <a:tc>
                  <a:txBody>
                    <a:bodyPr/>
                    <a:lstStyle/>
                    <a:p>
                      <a:pPr algn="ctr">
                        <a:spcAft>
                          <a:spcPts val="0"/>
                        </a:spcAft>
                      </a:pPr>
                      <a:r>
                        <a:rPr lang="en-US" sz="1200" kern="100">
                          <a:solidFill>
                            <a:schemeClr val="tx2"/>
                          </a:solidFill>
                          <a:effectLst/>
                        </a:rPr>
                        <a:t>7334</a:t>
                      </a:r>
                      <a:endParaRPr lang="zh-CN" sz="1050" kern="100">
                        <a:solidFill>
                          <a:schemeClr val="tx2"/>
                        </a:solidFill>
                        <a:effectLst/>
                        <a:latin typeface="Calibri"/>
                        <a:ea typeface="宋体"/>
                        <a:cs typeface="Times New Roman"/>
                      </a:endParaRPr>
                    </a:p>
                  </a:txBody>
                  <a:tcPr marL="68580" marR="68580" marT="0" marB="0" anchor="ctr"/>
                </a:tc>
                <a:tc>
                  <a:txBody>
                    <a:bodyPr/>
                    <a:lstStyle/>
                    <a:p>
                      <a:pPr algn="just">
                        <a:spcAft>
                          <a:spcPts val="0"/>
                        </a:spcAft>
                      </a:pPr>
                      <a:r>
                        <a:rPr lang="en-US" sz="1200" kern="100">
                          <a:solidFill>
                            <a:schemeClr val="tx2"/>
                          </a:solidFill>
                          <a:effectLst/>
                        </a:rPr>
                        <a:t>            0.2300</a:t>
                      </a:r>
                      <a:endParaRPr lang="zh-CN" sz="1050" kern="100">
                        <a:solidFill>
                          <a:schemeClr val="tx2"/>
                        </a:solidFill>
                        <a:effectLst/>
                        <a:latin typeface="Calibri"/>
                        <a:ea typeface="宋体"/>
                        <a:cs typeface="Times New Roman"/>
                      </a:endParaRPr>
                    </a:p>
                  </a:txBody>
                  <a:tcPr marL="68580" marR="68580" marT="0" marB="0"/>
                </a:tc>
                <a:tc>
                  <a:txBody>
                    <a:bodyPr/>
                    <a:lstStyle/>
                    <a:p>
                      <a:pPr algn="ctr">
                        <a:spcAft>
                          <a:spcPts val="0"/>
                        </a:spcAft>
                      </a:pPr>
                      <a:r>
                        <a:rPr lang="en-US" sz="1200" kern="100">
                          <a:solidFill>
                            <a:schemeClr val="tx2"/>
                          </a:solidFill>
                          <a:effectLst/>
                        </a:rPr>
                        <a:t>6.3</a:t>
                      </a:r>
                      <a:endParaRPr lang="zh-CN" sz="1050" kern="100">
                        <a:solidFill>
                          <a:schemeClr val="tx2"/>
                        </a:solidFill>
                        <a:effectLst/>
                        <a:latin typeface="Calibri"/>
                        <a:ea typeface="宋体"/>
                        <a:cs typeface="Times New Roman"/>
                      </a:endParaRPr>
                    </a:p>
                  </a:txBody>
                  <a:tcPr marL="68580" marR="68580" marT="0" marB="0" anchor="ctr"/>
                </a:tc>
                <a:tc>
                  <a:txBody>
                    <a:bodyPr/>
                    <a:lstStyle/>
                    <a:p>
                      <a:pPr algn="ctr">
                        <a:spcAft>
                          <a:spcPts val="0"/>
                        </a:spcAft>
                      </a:pPr>
                      <a:r>
                        <a:rPr lang="en-US" sz="1200" kern="100" dirty="0">
                          <a:solidFill>
                            <a:schemeClr val="tx2"/>
                          </a:solidFill>
                          <a:effectLst/>
                        </a:rPr>
                        <a:t>79.7174</a:t>
                      </a:r>
                      <a:endParaRPr lang="zh-CN" sz="1050" kern="100" dirty="0">
                        <a:solidFill>
                          <a:schemeClr val="tx2"/>
                        </a:solidFill>
                        <a:effectLst/>
                        <a:latin typeface="Calibri"/>
                        <a:ea typeface="宋体"/>
                        <a:cs typeface="Times New Roman"/>
                      </a:endParaRPr>
                    </a:p>
                  </a:txBody>
                  <a:tcPr marL="68580" marR="68580" marT="0" marB="0" anchor="ctr"/>
                </a:tc>
              </a:tr>
            </a:tbl>
          </a:graphicData>
        </a:graphic>
      </p:graphicFrame>
    </p:spTree>
    <p:extLst>
      <p:ext uri="{BB962C8B-B14F-4D97-AF65-F5344CB8AC3E}">
        <p14:creationId xmlns:p14="http://schemas.microsoft.com/office/powerpoint/2010/main" val="10813816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anim calcmode="lin" valueType="num">
                                      <p:cBhvr additive="base">
                                        <p:cTn id="1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1000"/>
                                        <p:tgtEl>
                                          <p:spTgt spid="6"/>
                                        </p:tgtEl>
                                      </p:cBhvr>
                                    </p:animEffect>
                                    <p:anim calcmode="lin" valueType="num">
                                      <p:cBhvr>
                                        <p:cTn id="26" dur="1000" fill="hold"/>
                                        <p:tgtEl>
                                          <p:spTgt spid="6"/>
                                        </p:tgtEl>
                                        <p:attrNameLst>
                                          <p:attrName>ppt_x</p:attrName>
                                        </p:attrNameLst>
                                      </p:cBhvr>
                                      <p:tavLst>
                                        <p:tav tm="0">
                                          <p:val>
                                            <p:strVal val="#ppt_x"/>
                                          </p:val>
                                        </p:tav>
                                        <p:tav tm="100000">
                                          <p:val>
                                            <p:strVal val="#ppt_x"/>
                                          </p:val>
                                        </p:tav>
                                      </p:tavLst>
                                    </p:anim>
                                    <p:anim calcmode="lin" valueType="num">
                                      <p:cBhvr>
                                        <p:cTn id="27" dur="1000" fill="hold"/>
                                        <p:tgtEl>
                                          <p:spTgt spid="6"/>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1000"/>
                                        <p:tgtEl>
                                          <p:spTgt spid="11"/>
                                        </p:tgtEl>
                                      </p:cBhvr>
                                    </p:animEffect>
                                    <p:anim calcmode="lin" valueType="num">
                                      <p:cBhvr>
                                        <p:cTn id="31" dur="1000" fill="hold"/>
                                        <p:tgtEl>
                                          <p:spTgt spid="11"/>
                                        </p:tgtEl>
                                        <p:attrNameLst>
                                          <p:attrName>ppt_x</p:attrName>
                                        </p:attrNameLst>
                                      </p:cBhvr>
                                      <p:tavLst>
                                        <p:tav tm="0">
                                          <p:val>
                                            <p:strVal val="#ppt_x"/>
                                          </p:val>
                                        </p:tav>
                                        <p:tav tm="100000">
                                          <p:val>
                                            <p:strVal val="#ppt_x"/>
                                          </p:val>
                                        </p:tav>
                                      </p:tavLst>
                                    </p:anim>
                                    <p:anim calcmode="lin" valueType="num">
                                      <p:cBhvr>
                                        <p:cTn id="32"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对分娩，小儿肺炎的分析</a:t>
            </a:r>
          </a:p>
        </p:txBody>
      </p:sp>
      <p:sp>
        <p:nvSpPr>
          <p:cNvPr id="3" name="内容占位符 2"/>
          <p:cNvSpPr>
            <a:spLocks noGrp="1"/>
          </p:cNvSpPr>
          <p:nvPr>
            <p:ph idx="1"/>
          </p:nvPr>
        </p:nvSpPr>
        <p:spPr/>
        <p:txBody>
          <a:bodyPr/>
          <a:lstStyle/>
          <a:p>
            <a:r>
              <a:rPr lang="zh-CN" altLang="en-US" sz="1800" dirty="0" smtClean="0"/>
              <a:t>顺产</a:t>
            </a:r>
            <a:endParaRPr lang="en-US" altLang="zh-CN" sz="1800" dirty="0" smtClean="0"/>
          </a:p>
          <a:p>
            <a:endParaRPr lang="en-US" altLang="zh-CN" sz="1800" dirty="0"/>
          </a:p>
          <a:p>
            <a:endParaRPr lang="en-US" altLang="zh-CN" sz="1800" dirty="0" smtClean="0"/>
          </a:p>
          <a:p>
            <a:endParaRPr lang="en-US" altLang="zh-CN" sz="1800" dirty="0" smtClean="0"/>
          </a:p>
          <a:p>
            <a:endParaRPr lang="en-US" altLang="zh-CN" sz="1800" dirty="0"/>
          </a:p>
          <a:p>
            <a:r>
              <a:rPr lang="zh-CN" altLang="en-US" sz="1800" dirty="0" smtClean="0"/>
              <a:t>剖</a:t>
            </a:r>
            <a:r>
              <a:rPr lang="zh-CN" altLang="en-US" sz="1800" dirty="0"/>
              <a:t>宫</a:t>
            </a:r>
            <a:r>
              <a:rPr lang="zh-CN" altLang="en-US" sz="1800" dirty="0" smtClean="0"/>
              <a:t>产</a:t>
            </a:r>
            <a:endParaRPr lang="en-US" altLang="zh-CN" sz="1800" dirty="0" smtClean="0"/>
          </a:p>
          <a:p>
            <a:endParaRPr lang="zh-CN" altLang="en-US" sz="1800" dirty="0"/>
          </a:p>
        </p:txBody>
      </p:sp>
      <p:graphicFrame>
        <p:nvGraphicFramePr>
          <p:cNvPr id="4" name="表格 3"/>
          <p:cNvGraphicFramePr>
            <a:graphicFrameLocks noGrp="1"/>
          </p:cNvGraphicFramePr>
          <p:nvPr>
            <p:extLst>
              <p:ext uri="{D42A27DB-BD31-4B8C-83A1-F6EECF244321}">
                <p14:modId xmlns:p14="http://schemas.microsoft.com/office/powerpoint/2010/main" val="2899623653"/>
              </p:ext>
            </p:extLst>
          </p:nvPr>
        </p:nvGraphicFramePr>
        <p:xfrm>
          <a:off x="1043608" y="1988840"/>
          <a:ext cx="6781165" cy="914400"/>
        </p:xfrm>
        <a:graphic>
          <a:graphicData uri="http://schemas.openxmlformats.org/drawingml/2006/table">
            <a:tbl>
              <a:tblPr firstRow="1" firstCol="1" bandRow="1">
                <a:tableStyleId>{5C22544A-7EE6-4342-B048-85BDC9FD1C3A}</a:tableStyleId>
              </a:tblPr>
              <a:tblGrid>
                <a:gridCol w="878840"/>
                <a:gridCol w="989965"/>
                <a:gridCol w="2070735"/>
                <a:gridCol w="1438275"/>
                <a:gridCol w="1403350"/>
              </a:tblGrid>
              <a:tr h="0">
                <a:tc>
                  <a:txBody>
                    <a:bodyPr/>
                    <a:lstStyle/>
                    <a:p>
                      <a:pPr algn="ctr">
                        <a:spcAft>
                          <a:spcPts val="0"/>
                        </a:spcAft>
                      </a:pPr>
                      <a:r>
                        <a:rPr lang="en-US" sz="1200" kern="100" dirty="0">
                          <a:solidFill>
                            <a:schemeClr val="tx2"/>
                          </a:solidFill>
                          <a:effectLst/>
                        </a:rPr>
                        <a:t> </a:t>
                      </a:r>
                      <a:endParaRPr lang="zh-CN" sz="1050" kern="100" dirty="0">
                        <a:solidFill>
                          <a:schemeClr val="tx2"/>
                        </a:solidFill>
                        <a:effectLst/>
                        <a:latin typeface="Calibri"/>
                        <a:ea typeface="宋体"/>
                        <a:cs typeface="Times New Roman"/>
                      </a:endParaRPr>
                    </a:p>
                  </a:txBody>
                  <a:tcPr marL="68580" marR="68580" marT="0" marB="0" anchor="ctr"/>
                </a:tc>
                <a:tc>
                  <a:txBody>
                    <a:bodyPr/>
                    <a:lstStyle/>
                    <a:p>
                      <a:pPr algn="ctr">
                        <a:spcAft>
                          <a:spcPts val="0"/>
                        </a:spcAft>
                      </a:pPr>
                      <a:r>
                        <a:rPr lang="zh-CN" sz="1200" kern="100">
                          <a:solidFill>
                            <a:schemeClr val="tx2"/>
                          </a:solidFill>
                          <a:effectLst/>
                        </a:rPr>
                        <a:t>病例数</a:t>
                      </a:r>
                      <a:endParaRPr lang="zh-CN" sz="1050" kern="100">
                        <a:solidFill>
                          <a:schemeClr val="tx2"/>
                        </a:solidFill>
                        <a:effectLst/>
                        <a:latin typeface="Calibri"/>
                        <a:ea typeface="宋体"/>
                        <a:cs typeface="Times New Roman"/>
                      </a:endParaRPr>
                    </a:p>
                  </a:txBody>
                  <a:tcPr marL="68580" marR="68580" marT="0" marB="0" anchor="ctr"/>
                </a:tc>
                <a:tc>
                  <a:txBody>
                    <a:bodyPr/>
                    <a:lstStyle/>
                    <a:p>
                      <a:pPr algn="ctr">
                        <a:spcAft>
                          <a:spcPts val="0"/>
                        </a:spcAft>
                      </a:pPr>
                      <a:r>
                        <a:rPr lang="zh-CN" sz="1200" kern="100">
                          <a:solidFill>
                            <a:schemeClr val="tx2"/>
                          </a:solidFill>
                          <a:effectLst/>
                        </a:rPr>
                        <a:t>各季度所占病例数的比例</a:t>
                      </a:r>
                      <a:endParaRPr lang="zh-CN" sz="1050" kern="100">
                        <a:solidFill>
                          <a:schemeClr val="tx2"/>
                        </a:solidFill>
                        <a:effectLst/>
                        <a:latin typeface="Calibri"/>
                        <a:ea typeface="宋体"/>
                        <a:cs typeface="Times New Roman"/>
                      </a:endParaRPr>
                    </a:p>
                  </a:txBody>
                  <a:tcPr marL="68580" marR="68580" marT="0" marB="0"/>
                </a:tc>
                <a:tc>
                  <a:txBody>
                    <a:bodyPr/>
                    <a:lstStyle/>
                    <a:p>
                      <a:pPr algn="ctr">
                        <a:spcAft>
                          <a:spcPts val="0"/>
                        </a:spcAft>
                      </a:pPr>
                      <a:r>
                        <a:rPr lang="zh-CN" sz="1200" kern="100">
                          <a:solidFill>
                            <a:schemeClr val="tx2"/>
                          </a:solidFill>
                          <a:effectLst/>
                        </a:rPr>
                        <a:t>平均住院天数</a:t>
                      </a:r>
                      <a:endParaRPr lang="zh-CN" sz="1050" kern="100">
                        <a:solidFill>
                          <a:schemeClr val="tx2"/>
                        </a:solidFill>
                        <a:effectLst/>
                        <a:latin typeface="Calibri"/>
                        <a:ea typeface="宋体"/>
                        <a:cs typeface="Times New Roman"/>
                      </a:endParaRPr>
                    </a:p>
                  </a:txBody>
                  <a:tcPr marL="68580" marR="68580" marT="0" marB="0" anchor="ctr"/>
                </a:tc>
                <a:tc>
                  <a:txBody>
                    <a:bodyPr/>
                    <a:lstStyle/>
                    <a:p>
                      <a:pPr algn="ctr">
                        <a:spcAft>
                          <a:spcPts val="0"/>
                        </a:spcAft>
                      </a:pPr>
                      <a:r>
                        <a:rPr lang="zh-CN" sz="1200" kern="100">
                          <a:solidFill>
                            <a:schemeClr val="tx2"/>
                          </a:solidFill>
                          <a:effectLst/>
                        </a:rPr>
                        <a:t>平均每天的病例数</a:t>
                      </a:r>
                      <a:endParaRPr lang="zh-CN" sz="1050" kern="100">
                        <a:solidFill>
                          <a:schemeClr val="tx2"/>
                        </a:solidFill>
                        <a:effectLst/>
                        <a:latin typeface="Calibri"/>
                        <a:ea typeface="宋体"/>
                        <a:cs typeface="Times New Roman"/>
                      </a:endParaRPr>
                    </a:p>
                  </a:txBody>
                  <a:tcPr marL="68580" marR="68580" marT="0" marB="0" anchor="ctr"/>
                </a:tc>
              </a:tr>
              <a:tr h="0">
                <a:tc>
                  <a:txBody>
                    <a:bodyPr/>
                    <a:lstStyle/>
                    <a:p>
                      <a:pPr algn="ctr">
                        <a:spcAft>
                          <a:spcPts val="0"/>
                        </a:spcAft>
                      </a:pPr>
                      <a:r>
                        <a:rPr lang="zh-CN" sz="1200" kern="100">
                          <a:solidFill>
                            <a:schemeClr val="tx2"/>
                          </a:solidFill>
                          <a:effectLst/>
                        </a:rPr>
                        <a:t>第一季度</a:t>
                      </a:r>
                      <a:endParaRPr lang="zh-CN" sz="1050" kern="100">
                        <a:solidFill>
                          <a:schemeClr val="tx2"/>
                        </a:solidFill>
                        <a:effectLst/>
                        <a:latin typeface="Calibri"/>
                        <a:ea typeface="宋体"/>
                        <a:cs typeface="Times New Roman"/>
                      </a:endParaRPr>
                    </a:p>
                  </a:txBody>
                  <a:tcPr marL="68580" marR="68580" marT="0" marB="0" anchor="ctr"/>
                </a:tc>
                <a:tc>
                  <a:txBody>
                    <a:bodyPr/>
                    <a:lstStyle/>
                    <a:p>
                      <a:pPr algn="ctr">
                        <a:spcAft>
                          <a:spcPts val="0"/>
                        </a:spcAft>
                      </a:pPr>
                      <a:r>
                        <a:rPr lang="en-US" sz="1200" kern="100">
                          <a:solidFill>
                            <a:schemeClr val="tx2"/>
                          </a:solidFill>
                          <a:effectLst/>
                        </a:rPr>
                        <a:t>4581</a:t>
                      </a:r>
                      <a:endParaRPr lang="zh-CN" sz="1050" kern="100">
                        <a:solidFill>
                          <a:schemeClr val="tx2"/>
                        </a:solidFill>
                        <a:effectLst/>
                        <a:latin typeface="Calibri"/>
                        <a:ea typeface="宋体"/>
                        <a:cs typeface="Times New Roman"/>
                      </a:endParaRPr>
                    </a:p>
                  </a:txBody>
                  <a:tcPr marL="68580" marR="68580" marT="0" marB="0" anchor="ctr"/>
                </a:tc>
                <a:tc>
                  <a:txBody>
                    <a:bodyPr/>
                    <a:lstStyle/>
                    <a:p>
                      <a:pPr algn="just">
                        <a:spcAft>
                          <a:spcPts val="0"/>
                        </a:spcAft>
                      </a:pPr>
                      <a:r>
                        <a:rPr lang="en-US" sz="1200" kern="100">
                          <a:solidFill>
                            <a:schemeClr val="tx2"/>
                          </a:solidFill>
                          <a:effectLst/>
                        </a:rPr>
                        <a:t>            0.2279</a:t>
                      </a:r>
                      <a:endParaRPr lang="zh-CN" sz="1050" kern="100">
                        <a:solidFill>
                          <a:schemeClr val="tx2"/>
                        </a:solidFill>
                        <a:effectLst/>
                        <a:latin typeface="Calibri"/>
                        <a:ea typeface="宋体"/>
                        <a:cs typeface="Times New Roman"/>
                      </a:endParaRPr>
                    </a:p>
                  </a:txBody>
                  <a:tcPr marL="68580" marR="68580" marT="0" marB="0"/>
                </a:tc>
                <a:tc>
                  <a:txBody>
                    <a:bodyPr/>
                    <a:lstStyle/>
                    <a:p>
                      <a:pPr algn="ctr">
                        <a:spcAft>
                          <a:spcPts val="0"/>
                        </a:spcAft>
                      </a:pPr>
                      <a:r>
                        <a:rPr lang="en-US" sz="1200" kern="100">
                          <a:solidFill>
                            <a:schemeClr val="tx2"/>
                          </a:solidFill>
                          <a:effectLst/>
                        </a:rPr>
                        <a:t>3.8</a:t>
                      </a:r>
                      <a:endParaRPr lang="zh-CN" sz="1050" kern="100">
                        <a:solidFill>
                          <a:schemeClr val="tx2"/>
                        </a:solidFill>
                        <a:effectLst/>
                        <a:latin typeface="Calibri"/>
                        <a:ea typeface="宋体"/>
                        <a:cs typeface="Times New Roman"/>
                      </a:endParaRPr>
                    </a:p>
                  </a:txBody>
                  <a:tcPr marL="68580" marR="68580" marT="0" marB="0" anchor="ctr"/>
                </a:tc>
                <a:tc>
                  <a:txBody>
                    <a:bodyPr/>
                    <a:lstStyle/>
                    <a:p>
                      <a:pPr algn="ctr">
                        <a:spcAft>
                          <a:spcPts val="0"/>
                        </a:spcAft>
                      </a:pPr>
                      <a:r>
                        <a:rPr lang="en-US" sz="1200" kern="100">
                          <a:solidFill>
                            <a:schemeClr val="tx2"/>
                          </a:solidFill>
                          <a:effectLst/>
                        </a:rPr>
                        <a:t>50.3407</a:t>
                      </a:r>
                      <a:endParaRPr lang="zh-CN" sz="1050" kern="100">
                        <a:solidFill>
                          <a:schemeClr val="tx2"/>
                        </a:solidFill>
                        <a:effectLst/>
                        <a:latin typeface="Calibri"/>
                        <a:ea typeface="宋体"/>
                        <a:cs typeface="Times New Roman"/>
                      </a:endParaRPr>
                    </a:p>
                  </a:txBody>
                  <a:tcPr marL="68580" marR="68580" marT="0" marB="0" anchor="ctr"/>
                </a:tc>
              </a:tr>
              <a:tr h="0">
                <a:tc>
                  <a:txBody>
                    <a:bodyPr/>
                    <a:lstStyle/>
                    <a:p>
                      <a:pPr algn="ctr">
                        <a:spcAft>
                          <a:spcPts val="0"/>
                        </a:spcAft>
                      </a:pPr>
                      <a:r>
                        <a:rPr lang="zh-CN" sz="1200" kern="100">
                          <a:solidFill>
                            <a:schemeClr val="tx2"/>
                          </a:solidFill>
                          <a:effectLst/>
                        </a:rPr>
                        <a:t>第二季度</a:t>
                      </a:r>
                      <a:endParaRPr lang="zh-CN" sz="1050" kern="100">
                        <a:solidFill>
                          <a:schemeClr val="tx2"/>
                        </a:solidFill>
                        <a:effectLst/>
                        <a:latin typeface="Calibri"/>
                        <a:ea typeface="宋体"/>
                        <a:cs typeface="Times New Roman"/>
                      </a:endParaRPr>
                    </a:p>
                  </a:txBody>
                  <a:tcPr marL="68580" marR="68580" marT="0" marB="0" anchor="ctr"/>
                </a:tc>
                <a:tc>
                  <a:txBody>
                    <a:bodyPr/>
                    <a:lstStyle/>
                    <a:p>
                      <a:pPr algn="ctr">
                        <a:spcAft>
                          <a:spcPts val="0"/>
                        </a:spcAft>
                      </a:pPr>
                      <a:r>
                        <a:rPr lang="en-US" sz="1200" kern="100">
                          <a:solidFill>
                            <a:schemeClr val="tx2"/>
                          </a:solidFill>
                          <a:effectLst/>
                        </a:rPr>
                        <a:t>4569</a:t>
                      </a:r>
                      <a:endParaRPr lang="zh-CN" sz="1050" kern="100">
                        <a:solidFill>
                          <a:schemeClr val="tx2"/>
                        </a:solidFill>
                        <a:effectLst/>
                        <a:latin typeface="Calibri"/>
                        <a:ea typeface="宋体"/>
                        <a:cs typeface="Times New Roman"/>
                      </a:endParaRPr>
                    </a:p>
                  </a:txBody>
                  <a:tcPr marL="68580" marR="68580" marT="0" marB="0" anchor="ctr"/>
                </a:tc>
                <a:tc>
                  <a:txBody>
                    <a:bodyPr/>
                    <a:lstStyle/>
                    <a:p>
                      <a:pPr algn="just">
                        <a:spcAft>
                          <a:spcPts val="0"/>
                        </a:spcAft>
                      </a:pPr>
                      <a:r>
                        <a:rPr lang="en-US" sz="1200" kern="100">
                          <a:solidFill>
                            <a:schemeClr val="tx2"/>
                          </a:solidFill>
                          <a:effectLst/>
                        </a:rPr>
                        <a:t>            0.2273</a:t>
                      </a:r>
                      <a:endParaRPr lang="zh-CN" sz="1050" kern="100">
                        <a:solidFill>
                          <a:schemeClr val="tx2"/>
                        </a:solidFill>
                        <a:effectLst/>
                        <a:latin typeface="Calibri"/>
                        <a:ea typeface="宋体"/>
                        <a:cs typeface="Times New Roman"/>
                      </a:endParaRPr>
                    </a:p>
                  </a:txBody>
                  <a:tcPr marL="68580" marR="68580" marT="0" marB="0"/>
                </a:tc>
                <a:tc>
                  <a:txBody>
                    <a:bodyPr/>
                    <a:lstStyle/>
                    <a:p>
                      <a:pPr algn="ctr">
                        <a:spcAft>
                          <a:spcPts val="0"/>
                        </a:spcAft>
                      </a:pPr>
                      <a:r>
                        <a:rPr lang="en-US" sz="1200" kern="100">
                          <a:solidFill>
                            <a:schemeClr val="tx2"/>
                          </a:solidFill>
                          <a:effectLst/>
                        </a:rPr>
                        <a:t>3.9</a:t>
                      </a:r>
                      <a:endParaRPr lang="zh-CN" sz="1050" kern="100">
                        <a:solidFill>
                          <a:schemeClr val="tx2"/>
                        </a:solidFill>
                        <a:effectLst/>
                        <a:latin typeface="Calibri"/>
                        <a:ea typeface="宋体"/>
                        <a:cs typeface="Times New Roman"/>
                      </a:endParaRPr>
                    </a:p>
                  </a:txBody>
                  <a:tcPr marL="68580" marR="68580" marT="0" marB="0" anchor="ctr"/>
                </a:tc>
                <a:tc>
                  <a:txBody>
                    <a:bodyPr/>
                    <a:lstStyle/>
                    <a:p>
                      <a:pPr algn="ctr">
                        <a:spcAft>
                          <a:spcPts val="0"/>
                        </a:spcAft>
                      </a:pPr>
                      <a:r>
                        <a:rPr lang="en-US" sz="1200" kern="100">
                          <a:solidFill>
                            <a:schemeClr val="tx2"/>
                          </a:solidFill>
                          <a:effectLst/>
                        </a:rPr>
                        <a:t>50.2088</a:t>
                      </a:r>
                      <a:endParaRPr lang="zh-CN" sz="1050" kern="100">
                        <a:solidFill>
                          <a:schemeClr val="tx2"/>
                        </a:solidFill>
                        <a:effectLst/>
                        <a:latin typeface="Calibri"/>
                        <a:ea typeface="宋体"/>
                        <a:cs typeface="Times New Roman"/>
                      </a:endParaRPr>
                    </a:p>
                  </a:txBody>
                  <a:tcPr marL="68580" marR="68580" marT="0" marB="0" anchor="ctr"/>
                </a:tc>
              </a:tr>
              <a:tr h="0">
                <a:tc>
                  <a:txBody>
                    <a:bodyPr/>
                    <a:lstStyle/>
                    <a:p>
                      <a:pPr algn="ctr">
                        <a:spcAft>
                          <a:spcPts val="0"/>
                        </a:spcAft>
                      </a:pPr>
                      <a:r>
                        <a:rPr lang="zh-CN" sz="1200" kern="100">
                          <a:solidFill>
                            <a:schemeClr val="tx2"/>
                          </a:solidFill>
                          <a:effectLst/>
                        </a:rPr>
                        <a:t>第三季度</a:t>
                      </a:r>
                      <a:endParaRPr lang="zh-CN" sz="1050" kern="100">
                        <a:solidFill>
                          <a:schemeClr val="tx2"/>
                        </a:solidFill>
                        <a:effectLst/>
                        <a:latin typeface="Calibri"/>
                        <a:ea typeface="宋体"/>
                        <a:cs typeface="Times New Roman"/>
                      </a:endParaRPr>
                    </a:p>
                  </a:txBody>
                  <a:tcPr marL="68580" marR="68580" marT="0" marB="0" anchor="ctr"/>
                </a:tc>
                <a:tc>
                  <a:txBody>
                    <a:bodyPr/>
                    <a:lstStyle/>
                    <a:p>
                      <a:pPr algn="ctr">
                        <a:spcAft>
                          <a:spcPts val="0"/>
                        </a:spcAft>
                      </a:pPr>
                      <a:r>
                        <a:rPr lang="en-US" sz="1200" kern="100">
                          <a:solidFill>
                            <a:schemeClr val="tx2"/>
                          </a:solidFill>
                          <a:effectLst/>
                        </a:rPr>
                        <a:t>5244</a:t>
                      </a:r>
                      <a:endParaRPr lang="zh-CN" sz="1050" kern="100">
                        <a:solidFill>
                          <a:schemeClr val="tx2"/>
                        </a:solidFill>
                        <a:effectLst/>
                        <a:latin typeface="Calibri"/>
                        <a:ea typeface="宋体"/>
                        <a:cs typeface="Times New Roman"/>
                      </a:endParaRPr>
                    </a:p>
                  </a:txBody>
                  <a:tcPr marL="68580" marR="68580" marT="0" marB="0" anchor="ctr"/>
                </a:tc>
                <a:tc>
                  <a:txBody>
                    <a:bodyPr/>
                    <a:lstStyle/>
                    <a:p>
                      <a:pPr algn="just">
                        <a:spcAft>
                          <a:spcPts val="0"/>
                        </a:spcAft>
                      </a:pPr>
                      <a:r>
                        <a:rPr lang="en-US" sz="1200" kern="100">
                          <a:solidFill>
                            <a:schemeClr val="tx2"/>
                          </a:solidFill>
                          <a:effectLst/>
                        </a:rPr>
                        <a:t>            0.2608</a:t>
                      </a:r>
                      <a:endParaRPr lang="zh-CN" sz="1050" kern="100">
                        <a:solidFill>
                          <a:schemeClr val="tx2"/>
                        </a:solidFill>
                        <a:effectLst/>
                        <a:latin typeface="Calibri"/>
                        <a:ea typeface="宋体"/>
                        <a:cs typeface="Times New Roman"/>
                      </a:endParaRPr>
                    </a:p>
                  </a:txBody>
                  <a:tcPr marL="68580" marR="68580" marT="0" marB="0"/>
                </a:tc>
                <a:tc>
                  <a:txBody>
                    <a:bodyPr/>
                    <a:lstStyle/>
                    <a:p>
                      <a:pPr algn="ctr">
                        <a:spcAft>
                          <a:spcPts val="0"/>
                        </a:spcAft>
                      </a:pPr>
                      <a:r>
                        <a:rPr lang="en-US" sz="1200" kern="100">
                          <a:solidFill>
                            <a:schemeClr val="tx2"/>
                          </a:solidFill>
                          <a:effectLst/>
                        </a:rPr>
                        <a:t>3.8</a:t>
                      </a:r>
                      <a:endParaRPr lang="zh-CN" sz="1050" kern="100">
                        <a:solidFill>
                          <a:schemeClr val="tx2"/>
                        </a:solidFill>
                        <a:effectLst/>
                        <a:latin typeface="Calibri"/>
                        <a:ea typeface="宋体"/>
                        <a:cs typeface="Times New Roman"/>
                      </a:endParaRPr>
                    </a:p>
                  </a:txBody>
                  <a:tcPr marL="68580" marR="68580" marT="0" marB="0" anchor="ctr"/>
                </a:tc>
                <a:tc>
                  <a:txBody>
                    <a:bodyPr/>
                    <a:lstStyle/>
                    <a:p>
                      <a:pPr algn="ctr">
                        <a:spcAft>
                          <a:spcPts val="0"/>
                        </a:spcAft>
                      </a:pPr>
                      <a:r>
                        <a:rPr lang="en-US" sz="1200" kern="100">
                          <a:solidFill>
                            <a:schemeClr val="tx2"/>
                          </a:solidFill>
                          <a:effectLst/>
                        </a:rPr>
                        <a:t>57.6264</a:t>
                      </a:r>
                      <a:endParaRPr lang="zh-CN" sz="1050" kern="100">
                        <a:solidFill>
                          <a:schemeClr val="tx2"/>
                        </a:solidFill>
                        <a:effectLst/>
                        <a:latin typeface="Calibri"/>
                        <a:ea typeface="宋体"/>
                        <a:cs typeface="Times New Roman"/>
                      </a:endParaRPr>
                    </a:p>
                  </a:txBody>
                  <a:tcPr marL="68580" marR="68580" marT="0" marB="0" anchor="ctr"/>
                </a:tc>
              </a:tr>
              <a:tr h="0">
                <a:tc>
                  <a:txBody>
                    <a:bodyPr/>
                    <a:lstStyle/>
                    <a:p>
                      <a:pPr algn="ctr">
                        <a:spcAft>
                          <a:spcPts val="0"/>
                        </a:spcAft>
                      </a:pPr>
                      <a:r>
                        <a:rPr lang="zh-CN" sz="1200" kern="100">
                          <a:solidFill>
                            <a:schemeClr val="tx2"/>
                          </a:solidFill>
                          <a:effectLst/>
                        </a:rPr>
                        <a:t>第四季度</a:t>
                      </a:r>
                      <a:endParaRPr lang="zh-CN" sz="1050" kern="100">
                        <a:solidFill>
                          <a:schemeClr val="tx2"/>
                        </a:solidFill>
                        <a:effectLst/>
                        <a:latin typeface="Calibri"/>
                        <a:ea typeface="宋体"/>
                        <a:cs typeface="Times New Roman"/>
                      </a:endParaRPr>
                    </a:p>
                  </a:txBody>
                  <a:tcPr marL="68580" marR="68580" marT="0" marB="0" anchor="ctr"/>
                </a:tc>
                <a:tc>
                  <a:txBody>
                    <a:bodyPr/>
                    <a:lstStyle/>
                    <a:p>
                      <a:pPr algn="ctr">
                        <a:spcAft>
                          <a:spcPts val="0"/>
                        </a:spcAft>
                      </a:pPr>
                      <a:r>
                        <a:rPr lang="en-US" sz="1200" kern="100">
                          <a:solidFill>
                            <a:schemeClr val="tx2"/>
                          </a:solidFill>
                          <a:effectLst/>
                        </a:rPr>
                        <a:t>5711</a:t>
                      </a:r>
                      <a:endParaRPr lang="zh-CN" sz="1050" kern="100">
                        <a:solidFill>
                          <a:schemeClr val="tx2"/>
                        </a:solidFill>
                        <a:effectLst/>
                        <a:latin typeface="Calibri"/>
                        <a:ea typeface="宋体"/>
                        <a:cs typeface="Times New Roman"/>
                      </a:endParaRPr>
                    </a:p>
                  </a:txBody>
                  <a:tcPr marL="68580" marR="68580" marT="0" marB="0" anchor="ctr"/>
                </a:tc>
                <a:tc>
                  <a:txBody>
                    <a:bodyPr/>
                    <a:lstStyle/>
                    <a:p>
                      <a:pPr algn="just">
                        <a:spcAft>
                          <a:spcPts val="0"/>
                        </a:spcAft>
                      </a:pPr>
                      <a:r>
                        <a:rPr lang="en-US" sz="1200" kern="100" dirty="0">
                          <a:solidFill>
                            <a:schemeClr val="tx2"/>
                          </a:solidFill>
                          <a:effectLst/>
                        </a:rPr>
                        <a:t>            0.2841</a:t>
                      </a:r>
                      <a:endParaRPr lang="zh-CN" sz="1050" kern="100" dirty="0">
                        <a:solidFill>
                          <a:schemeClr val="tx2"/>
                        </a:solidFill>
                        <a:effectLst/>
                        <a:latin typeface="Calibri"/>
                        <a:ea typeface="宋体"/>
                        <a:cs typeface="Times New Roman"/>
                      </a:endParaRPr>
                    </a:p>
                  </a:txBody>
                  <a:tcPr marL="68580" marR="68580" marT="0" marB="0"/>
                </a:tc>
                <a:tc>
                  <a:txBody>
                    <a:bodyPr/>
                    <a:lstStyle/>
                    <a:p>
                      <a:pPr algn="ctr">
                        <a:spcAft>
                          <a:spcPts val="0"/>
                        </a:spcAft>
                      </a:pPr>
                      <a:r>
                        <a:rPr lang="en-US" sz="1200" kern="100">
                          <a:solidFill>
                            <a:schemeClr val="tx2"/>
                          </a:solidFill>
                          <a:effectLst/>
                        </a:rPr>
                        <a:t>4.2</a:t>
                      </a:r>
                      <a:endParaRPr lang="zh-CN" sz="1050" kern="100">
                        <a:solidFill>
                          <a:schemeClr val="tx2"/>
                        </a:solidFill>
                        <a:effectLst/>
                        <a:latin typeface="Calibri"/>
                        <a:ea typeface="宋体"/>
                        <a:cs typeface="Times New Roman"/>
                      </a:endParaRPr>
                    </a:p>
                  </a:txBody>
                  <a:tcPr marL="68580" marR="68580" marT="0" marB="0" anchor="ctr"/>
                </a:tc>
                <a:tc>
                  <a:txBody>
                    <a:bodyPr/>
                    <a:lstStyle/>
                    <a:p>
                      <a:pPr algn="ctr">
                        <a:spcAft>
                          <a:spcPts val="0"/>
                        </a:spcAft>
                      </a:pPr>
                      <a:r>
                        <a:rPr lang="en-US" sz="1200" kern="100" dirty="0">
                          <a:solidFill>
                            <a:schemeClr val="tx2"/>
                          </a:solidFill>
                          <a:effectLst/>
                        </a:rPr>
                        <a:t>62.0761</a:t>
                      </a:r>
                      <a:endParaRPr lang="zh-CN" sz="1050" kern="100" dirty="0">
                        <a:solidFill>
                          <a:schemeClr val="tx2"/>
                        </a:solidFill>
                        <a:effectLst/>
                        <a:latin typeface="Calibri"/>
                        <a:ea typeface="宋体"/>
                        <a:cs typeface="Times New Roman"/>
                      </a:endParaRPr>
                    </a:p>
                  </a:txBody>
                  <a:tcPr marL="68580" marR="68580" marT="0" marB="0" anchor="ctr"/>
                </a:tc>
              </a:tr>
            </a:tbl>
          </a:graphicData>
        </a:graphic>
      </p:graphicFrame>
      <p:graphicFrame>
        <p:nvGraphicFramePr>
          <p:cNvPr id="5" name="表格 4"/>
          <p:cNvGraphicFramePr>
            <a:graphicFrameLocks noGrp="1"/>
          </p:cNvGraphicFramePr>
          <p:nvPr>
            <p:extLst>
              <p:ext uri="{D42A27DB-BD31-4B8C-83A1-F6EECF244321}">
                <p14:modId xmlns:p14="http://schemas.microsoft.com/office/powerpoint/2010/main" val="2642981516"/>
              </p:ext>
            </p:extLst>
          </p:nvPr>
        </p:nvGraphicFramePr>
        <p:xfrm>
          <a:off x="971600" y="3861048"/>
          <a:ext cx="6781165" cy="914400"/>
        </p:xfrm>
        <a:graphic>
          <a:graphicData uri="http://schemas.openxmlformats.org/drawingml/2006/table">
            <a:tbl>
              <a:tblPr firstRow="1" firstCol="1" bandRow="1">
                <a:tableStyleId>{5C22544A-7EE6-4342-B048-85BDC9FD1C3A}</a:tableStyleId>
              </a:tblPr>
              <a:tblGrid>
                <a:gridCol w="878840"/>
                <a:gridCol w="989965"/>
                <a:gridCol w="2070735"/>
                <a:gridCol w="1438275"/>
                <a:gridCol w="1403350"/>
              </a:tblGrid>
              <a:tr h="0">
                <a:tc>
                  <a:txBody>
                    <a:bodyPr/>
                    <a:lstStyle/>
                    <a:p>
                      <a:pPr algn="ctr">
                        <a:spcAft>
                          <a:spcPts val="0"/>
                        </a:spcAft>
                      </a:pPr>
                      <a:r>
                        <a:rPr lang="en-US" sz="1200" kern="100" dirty="0">
                          <a:solidFill>
                            <a:schemeClr val="tx2"/>
                          </a:solidFill>
                          <a:effectLst/>
                        </a:rPr>
                        <a:t> </a:t>
                      </a:r>
                      <a:endParaRPr lang="zh-CN" sz="1050" kern="100" dirty="0">
                        <a:solidFill>
                          <a:schemeClr val="tx2"/>
                        </a:solidFill>
                        <a:effectLst/>
                        <a:latin typeface="Calibri"/>
                        <a:ea typeface="宋体"/>
                        <a:cs typeface="Times New Roman"/>
                      </a:endParaRPr>
                    </a:p>
                  </a:txBody>
                  <a:tcPr marL="68580" marR="68580" marT="0" marB="0" anchor="ctr"/>
                </a:tc>
                <a:tc>
                  <a:txBody>
                    <a:bodyPr/>
                    <a:lstStyle/>
                    <a:p>
                      <a:pPr algn="ctr">
                        <a:spcAft>
                          <a:spcPts val="0"/>
                        </a:spcAft>
                      </a:pPr>
                      <a:r>
                        <a:rPr lang="zh-CN" sz="1200" kern="100">
                          <a:solidFill>
                            <a:schemeClr val="tx2"/>
                          </a:solidFill>
                          <a:effectLst/>
                        </a:rPr>
                        <a:t>病例数</a:t>
                      </a:r>
                      <a:endParaRPr lang="zh-CN" sz="1050" kern="100">
                        <a:solidFill>
                          <a:schemeClr val="tx2"/>
                        </a:solidFill>
                        <a:effectLst/>
                        <a:latin typeface="Calibri"/>
                        <a:ea typeface="宋体"/>
                        <a:cs typeface="Times New Roman"/>
                      </a:endParaRPr>
                    </a:p>
                  </a:txBody>
                  <a:tcPr marL="68580" marR="68580" marT="0" marB="0" anchor="ctr"/>
                </a:tc>
                <a:tc>
                  <a:txBody>
                    <a:bodyPr/>
                    <a:lstStyle/>
                    <a:p>
                      <a:pPr algn="ctr">
                        <a:spcAft>
                          <a:spcPts val="0"/>
                        </a:spcAft>
                      </a:pPr>
                      <a:r>
                        <a:rPr lang="zh-CN" sz="1200" kern="100">
                          <a:solidFill>
                            <a:schemeClr val="tx2"/>
                          </a:solidFill>
                          <a:effectLst/>
                        </a:rPr>
                        <a:t>各季度所占病例数的比例</a:t>
                      </a:r>
                      <a:endParaRPr lang="zh-CN" sz="1050" kern="100">
                        <a:solidFill>
                          <a:schemeClr val="tx2"/>
                        </a:solidFill>
                        <a:effectLst/>
                        <a:latin typeface="Calibri"/>
                        <a:ea typeface="宋体"/>
                        <a:cs typeface="Times New Roman"/>
                      </a:endParaRPr>
                    </a:p>
                  </a:txBody>
                  <a:tcPr marL="68580" marR="68580" marT="0" marB="0"/>
                </a:tc>
                <a:tc>
                  <a:txBody>
                    <a:bodyPr/>
                    <a:lstStyle/>
                    <a:p>
                      <a:pPr algn="ctr">
                        <a:spcAft>
                          <a:spcPts val="0"/>
                        </a:spcAft>
                      </a:pPr>
                      <a:r>
                        <a:rPr lang="zh-CN" sz="1200" kern="100">
                          <a:solidFill>
                            <a:schemeClr val="tx2"/>
                          </a:solidFill>
                          <a:effectLst/>
                        </a:rPr>
                        <a:t>平均住院天数</a:t>
                      </a:r>
                      <a:endParaRPr lang="zh-CN" sz="1050" kern="100">
                        <a:solidFill>
                          <a:schemeClr val="tx2"/>
                        </a:solidFill>
                        <a:effectLst/>
                        <a:latin typeface="Calibri"/>
                        <a:ea typeface="宋体"/>
                        <a:cs typeface="Times New Roman"/>
                      </a:endParaRPr>
                    </a:p>
                  </a:txBody>
                  <a:tcPr marL="68580" marR="68580" marT="0" marB="0" anchor="ctr"/>
                </a:tc>
                <a:tc>
                  <a:txBody>
                    <a:bodyPr/>
                    <a:lstStyle/>
                    <a:p>
                      <a:pPr algn="ctr">
                        <a:spcAft>
                          <a:spcPts val="0"/>
                        </a:spcAft>
                      </a:pPr>
                      <a:r>
                        <a:rPr lang="zh-CN" sz="1200" kern="100" dirty="0">
                          <a:solidFill>
                            <a:schemeClr val="tx2"/>
                          </a:solidFill>
                          <a:effectLst/>
                        </a:rPr>
                        <a:t>平均每天的病例数</a:t>
                      </a:r>
                      <a:endParaRPr lang="zh-CN" sz="1050" kern="100" dirty="0">
                        <a:solidFill>
                          <a:schemeClr val="tx2"/>
                        </a:solidFill>
                        <a:effectLst/>
                        <a:latin typeface="Calibri"/>
                        <a:ea typeface="宋体"/>
                        <a:cs typeface="Times New Roman"/>
                      </a:endParaRPr>
                    </a:p>
                  </a:txBody>
                  <a:tcPr marL="68580" marR="68580" marT="0" marB="0" anchor="ctr"/>
                </a:tc>
              </a:tr>
              <a:tr h="0">
                <a:tc>
                  <a:txBody>
                    <a:bodyPr/>
                    <a:lstStyle/>
                    <a:p>
                      <a:pPr algn="ctr">
                        <a:spcAft>
                          <a:spcPts val="0"/>
                        </a:spcAft>
                      </a:pPr>
                      <a:r>
                        <a:rPr lang="zh-CN" sz="1200" kern="100">
                          <a:solidFill>
                            <a:schemeClr val="tx2"/>
                          </a:solidFill>
                          <a:effectLst/>
                        </a:rPr>
                        <a:t>第一季度</a:t>
                      </a:r>
                      <a:endParaRPr lang="zh-CN" sz="1050" kern="100">
                        <a:solidFill>
                          <a:schemeClr val="tx2"/>
                        </a:solidFill>
                        <a:effectLst/>
                        <a:latin typeface="Calibri"/>
                        <a:ea typeface="宋体"/>
                        <a:cs typeface="Times New Roman"/>
                      </a:endParaRPr>
                    </a:p>
                  </a:txBody>
                  <a:tcPr marL="68580" marR="68580" marT="0" marB="0" anchor="ctr"/>
                </a:tc>
                <a:tc>
                  <a:txBody>
                    <a:bodyPr/>
                    <a:lstStyle/>
                    <a:p>
                      <a:pPr algn="ctr">
                        <a:spcAft>
                          <a:spcPts val="0"/>
                        </a:spcAft>
                      </a:pPr>
                      <a:r>
                        <a:rPr lang="en-US" sz="1200" kern="100">
                          <a:solidFill>
                            <a:schemeClr val="tx2"/>
                          </a:solidFill>
                          <a:effectLst/>
                        </a:rPr>
                        <a:t>12543</a:t>
                      </a:r>
                      <a:endParaRPr lang="zh-CN" sz="1050" kern="100">
                        <a:solidFill>
                          <a:schemeClr val="tx2"/>
                        </a:solidFill>
                        <a:effectLst/>
                        <a:latin typeface="Calibri"/>
                        <a:ea typeface="宋体"/>
                        <a:cs typeface="Times New Roman"/>
                      </a:endParaRPr>
                    </a:p>
                  </a:txBody>
                  <a:tcPr marL="68580" marR="68580" marT="0" marB="0" anchor="ctr"/>
                </a:tc>
                <a:tc>
                  <a:txBody>
                    <a:bodyPr/>
                    <a:lstStyle/>
                    <a:p>
                      <a:pPr algn="just">
                        <a:spcAft>
                          <a:spcPts val="0"/>
                        </a:spcAft>
                      </a:pPr>
                      <a:r>
                        <a:rPr lang="en-US" sz="1200" kern="100">
                          <a:solidFill>
                            <a:schemeClr val="tx2"/>
                          </a:solidFill>
                          <a:effectLst/>
                        </a:rPr>
                        <a:t>            0.2362</a:t>
                      </a:r>
                      <a:endParaRPr lang="zh-CN" sz="1050" kern="100">
                        <a:solidFill>
                          <a:schemeClr val="tx2"/>
                        </a:solidFill>
                        <a:effectLst/>
                        <a:latin typeface="Calibri"/>
                        <a:ea typeface="宋体"/>
                        <a:cs typeface="Times New Roman"/>
                      </a:endParaRPr>
                    </a:p>
                  </a:txBody>
                  <a:tcPr marL="68580" marR="68580" marT="0" marB="0"/>
                </a:tc>
                <a:tc>
                  <a:txBody>
                    <a:bodyPr/>
                    <a:lstStyle/>
                    <a:p>
                      <a:pPr algn="ctr">
                        <a:spcAft>
                          <a:spcPts val="0"/>
                        </a:spcAft>
                      </a:pPr>
                      <a:r>
                        <a:rPr lang="en-US" sz="1200" kern="100">
                          <a:solidFill>
                            <a:schemeClr val="tx2"/>
                          </a:solidFill>
                          <a:effectLst/>
                        </a:rPr>
                        <a:t>6.8</a:t>
                      </a:r>
                      <a:endParaRPr lang="zh-CN" sz="1050" kern="100">
                        <a:solidFill>
                          <a:schemeClr val="tx2"/>
                        </a:solidFill>
                        <a:effectLst/>
                        <a:latin typeface="Calibri"/>
                        <a:ea typeface="宋体"/>
                        <a:cs typeface="Times New Roman"/>
                      </a:endParaRPr>
                    </a:p>
                  </a:txBody>
                  <a:tcPr marL="68580" marR="68580" marT="0" marB="0" anchor="ctr"/>
                </a:tc>
                <a:tc>
                  <a:txBody>
                    <a:bodyPr/>
                    <a:lstStyle/>
                    <a:p>
                      <a:pPr algn="ctr">
                        <a:spcAft>
                          <a:spcPts val="0"/>
                        </a:spcAft>
                      </a:pPr>
                      <a:r>
                        <a:rPr lang="en-US" sz="1200" kern="100" dirty="0">
                          <a:solidFill>
                            <a:schemeClr val="tx2"/>
                          </a:solidFill>
                          <a:effectLst/>
                        </a:rPr>
                        <a:t>137.8352</a:t>
                      </a:r>
                      <a:endParaRPr lang="zh-CN" sz="1050" kern="100" dirty="0">
                        <a:solidFill>
                          <a:schemeClr val="tx2"/>
                        </a:solidFill>
                        <a:effectLst/>
                        <a:latin typeface="Calibri"/>
                        <a:ea typeface="宋体"/>
                        <a:cs typeface="Times New Roman"/>
                      </a:endParaRPr>
                    </a:p>
                  </a:txBody>
                  <a:tcPr marL="68580" marR="68580" marT="0" marB="0" anchor="ctr"/>
                </a:tc>
              </a:tr>
              <a:tr h="0">
                <a:tc>
                  <a:txBody>
                    <a:bodyPr/>
                    <a:lstStyle/>
                    <a:p>
                      <a:pPr algn="ctr">
                        <a:spcAft>
                          <a:spcPts val="0"/>
                        </a:spcAft>
                      </a:pPr>
                      <a:r>
                        <a:rPr lang="zh-CN" sz="1200" kern="100">
                          <a:solidFill>
                            <a:schemeClr val="tx2"/>
                          </a:solidFill>
                          <a:effectLst/>
                        </a:rPr>
                        <a:t>第二季度</a:t>
                      </a:r>
                      <a:endParaRPr lang="zh-CN" sz="1050" kern="100">
                        <a:solidFill>
                          <a:schemeClr val="tx2"/>
                        </a:solidFill>
                        <a:effectLst/>
                        <a:latin typeface="Calibri"/>
                        <a:ea typeface="宋体"/>
                        <a:cs typeface="Times New Roman"/>
                      </a:endParaRPr>
                    </a:p>
                  </a:txBody>
                  <a:tcPr marL="68580" marR="68580" marT="0" marB="0" anchor="ctr"/>
                </a:tc>
                <a:tc>
                  <a:txBody>
                    <a:bodyPr/>
                    <a:lstStyle/>
                    <a:p>
                      <a:pPr algn="ctr">
                        <a:spcAft>
                          <a:spcPts val="0"/>
                        </a:spcAft>
                      </a:pPr>
                      <a:r>
                        <a:rPr lang="en-US" sz="1200" kern="100">
                          <a:solidFill>
                            <a:schemeClr val="tx2"/>
                          </a:solidFill>
                          <a:effectLst/>
                        </a:rPr>
                        <a:t>12381</a:t>
                      </a:r>
                      <a:endParaRPr lang="zh-CN" sz="1050" kern="100">
                        <a:solidFill>
                          <a:schemeClr val="tx2"/>
                        </a:solidFill>
                        <a:effectLst/>
                        <a:latin typeface="Calibri"/>
                        <a:ea typeface="宋体"/>
                        <a:cs typeface="Times New Roman"/>
                      </a:endParaRPr>
                    </a:p>
                  </a:txBody>
                  <a:tcPr marL="68580" marR="68580" marT="0" marB="0" anchor="ctr"/>
                </a:tc>
                <a:tc>
                  <a:txBody>
                    <a:bodyPr/>
                    <a:lstStyle/>
                    <a:p>
                      <a:pPr algn="just">
                        <a:spcAft>
                          <a:spcPts val="0"/>
                        </a:spcAft>
                      </a:pPr>
                      <a:r>
                        <a:rPr lang="en-US" sz="1200" kern="100">
                          <a:solidFill>
                            <a:schemeClr val="tx2"/>
                          </a:solidFill>
                          <a:effectLst/>
                        </a:rPr>
                        <a:t>            0.2332</a:t>
                      </a:r>
                      <a:endParaRPr lang="zh-CN" sz="1050" kern="100">
                        <a:solidFill>
                          <a:schemeClr val="tx2"/>
                        </a:solidFill>
                        <a:effectLst/>
                        <a:latin typeface="Calibri"/>
                        <a:ea typeface="宋体"/>
                        <a:cs typeface="Times New Roman"/>
                      </a:endParaRPr>
                    </a:p>
                  </a:txBody>
                  <a:tcPr marL="68580" marR="68580" marT="0" marB="0"/>
                </a:tc>
                <a:tc>
                  <a:txBody>
                    <a:bodyPr/>
                    <a:lstStyle/>
                    <a:p>
                      <a:pPr algn="ctr">
                        <a:spcAft>
                          <a:spcPts val="0"/>
                        </a:spcAft>
                      </a:pPr>
                      <a:r>
                        <a:rPr lang="en-US" sz="1200" kern="100">
                          <a:solidFill>
                            <a:schemeClr val="tx2"/>
                          </a:solidFill>
                          <a:effectLst/>
                        </a:rPr>
                        <a:t>7.1</a:t>
                      </a:r>
                      <a:endParaRPr lang="zh-CN" sz="1050" kern="100">
                        <a:solidFill>
                          <a:schemeClr val="tx2"/>
                        </a:solidFill>
                        <a:effectLst/>
                        <a:latin typeface="Calibri"/>
                        <a:ea typeface="宋体"/>
                        <a:cs typeface="Times New Roman"/>
                      </a:endParaRPr>
                    </a:p>
                  </a:txBody>
                  <a:tcPr marL="68580" marR="68580" marT="0" marB="0" anchor="ctr"/>
                </a:tc>
                <a:tc>
                  <a:txBody>
                    <a:bodyPr/>
                    <a:lstStyle/>
                    <a:p>
                      <a:pPr algn="ctr">
                        <a:spcAft>
                          <a:spcPts val="0"/>
                        </a:spcAft>
                      </a:pPr>
                      <a:r>
                        <a:rPr lang="en-US" sz="1200" kern="100">
                          <a:solidFill>
                            <a:schemeClr val="tx2"/>
                          </a:solidFill>
                          <a:effectLst/>
                        </a:rPr>
                        <a:t>136.0549</a:t>
                      </a:r>
                      <a:endParaRPr lang="zh-CN" sz="1050" kern="100">
                        <a:solidFill>
                          <a:schemeClr val="tx2"/>
                        </a:solidFill>
                        <a:effectLst/>
                        <a:latin typeface="Calibri"/>
                        <a:ea typeface="宋体"/>
                        <a:cs typeface="Times New Roman"/>
                      </a:endParaRPr>
                    </a:p>
                  </a:txBody>
                  <a:tcPr marL="68580" marR="68580" marT="0" marB="0" anchor="ctr"/>
                </a:tc>
              </a:tr>
              <a:tr h="0">
                <a:tc>
                  <a:txBody>
                    <a:bodyPr/>
                    <a:lstStyle/>
                    <a:p>
                      <a:pPr algn="ctr">
                        <a:spcAft>
                          <a:spcPts val="0"/>
                        </a:spcAft>
                      </a:pPr>
                      <a:r>
                        <a:rPr lang="zh-CN" sz="1200" kern="100">
                          <a:solidFill>
                            <a:schemeClr val="tx2"/>
                          </a:solidFill>
                          <a:effectLst/>
                        </a:rPr>
                        <a:t>第三季度</a:t>
                      </a:r>
                      <a:endParaRPr lang="zh-CN" sz="1050" kern="100">
                        <a:solidFill>
                          <a:schemeClr val="tx2"/>
                        </a:solidFill>
                        <a:effectLst/>
                        <a:latin typeface="Calibri"/>
                        <a:ea typeface="宋体"/>
                        <a:cs typeface="Times New Roman"/>
                      </a:endParaRPr>
                    </a:p>
                  </a:txBody>
                  <a:tcPr marL="68580" marR="68580" marT="0" marB="0" anchor="ctr"/>
                </a:tc>
                <a:tc>
                  <a:txBody>
                    <a:bodyPr/>
                    <a:lstStyle/>
                    <a:p>
                      <a:pPr algn="ctr">
                        <a:spcAft>
                          <a:spcPts val="0"/>
                        </a:spcAft>
                      </a:pPr>
                      <a:r>
                        <a:rPr lang="en-US" sz="1200" kern="100">
                          <a:solidFill>
                            <a:schemeClr val="tx2"/>
                          </a:solidFill>
                          <a:effectLst/>
                        </a:rPr>
                        <a:t>13694</a:t>
                      </a:r>
                      <a:endParaRPr lang="zh-CN" sz="1050" kern="100">
                        <a:solidFill>
                          <a:schemeClr val="tx2"/>
                        </a:solidFill>
                        <a:effectLst/>
                        <a:latin typeface="Calibri"/>
                        <a:ea typeface="宋体"/>
                        <a:cs typeface="Times New Roman"/>
                      </a:endParaRPr>
                    </a:p>
                  </a:txBody>
                  <a:tcPr marL="68580" marR="68580" marT="0" marB="0" anchor="ctr"/>
                </a:tc>
                <a:tc>
                  <a:txBody>
                    <a:bodyPr/>
                    <a:lstStyle/>
                    <a:p>
                      <a:pPr algn="just">
                        <a:spcAft>
                          <a:spcPts val="0"/>
                        </a:spcAft>
                      </a:pPr>
                      <a:r>
                        <a:rPr lang="en-US" sz="1200" kern="100">
                          <a:solidFill>
                            <a:schemeClr val="tx2"/>
                          </a:solidFill>
                          <a:effectLst/>
                        </a:rPr>
                        <a:t>            0.2579</a:t>
                      </a:r>
                      <a:endParaRPr lang="zh-CN" sz="1050" kern="100">
                        <a:solidFill>
                          <a:schemeClr val="tx2"/>
                        </a:solidFill>
                        <a:effectLst/>
                        <a:latin typeface="Calibri"/>
                        <a:ea typeface="宋体"/>
                        <a:cs typeface="Times New Roman"/>
                      </a:endParaRPr>
                    </a:p>
                  </a:txBody>
                  <a:tcPr marL="68580" marR="68580" marT="0" marB="0"/>
                </a:tc>
                <a:tc>
                  <a:txBody>
                    <a:bodyPr/>
                    <a:lstStyle/>
                    <a:p>
                      <a:pPr algn="ctr">
                        <a:spcAft>
                          <a:spcPts val="0"/>
                        </a:spcAft>
                      </a:pPr>
                      <a:r>
                        <a:rPr lang="en-US" sz="1200" kern="100">
                          <a:solidFill>
                            <a:schemeClr val="tx2"/>
                          </a:solidFill>
                          <a:effectLst/>
                        </a:rPr>
                        <a:t>7.1</a:t>
                      </a:r>
                      <a:endParaRPr lang="zh-CN" sz="1050" kern="100">
                        <a:solidFill>
                          <a:schemeClr val="tx2"/>
                        </a:solidFill>
                        <a:effectLst/>
                        <a:latin typeface="Calibri"/>
                        <a:ea typeface="宋体"/>
                        <a:cs typeface="Times New Roman"/>
                      </a:endParaRPr>
                    </a:p>
                  </a:txBody>
                  <a:tcPr marL="68580" marR="68580" marT="0" marB="0" anchor="ctr"/>
                </a:tc>
                <a:tc>
                  <a:txBody>
                    <a:bodyPr/>
                    <a:lstStyle/>
                    <a:p>
                      <a:pPr algn="ctr">
                        <a:spcAft>
                          <a:spcPts val="0"/>
                        </a:spcAft>
                      </a:pPr>
                      <a:r>
                        <a:rPr lang="en-US" sz="1200" kern="100">
                          <a:solidFill>
                            <a:schemeClr val="tx2"/>
                          </a:solidFill>
                          <a:effectLst/>
                        </a:rPr>
                        <a:t>150.4835</a:t>
                      </a:r>
                      <a:endParaRPr lang="zh-CN" sz="1050" kern="100">
                        <a:solidFill>
                          <a:schemeClr val="tx2"/>
                        </a:solidFill>
                        <a:effectLst/>
                        <a:latin typeface="Calibri"/>
                        <a:ea typeface="宋体"/>
                        <a:cs typeface="Times New Roman"/>
                      </a:endParaRPr>
                    </a:p>
                  </a:txBody>
                  <a:tcPr marL="68580" marR="68580" marT="0" marB="0" anchor="ctr"/>
                </a:tc>
              </a:tr>
              <a:tr h="0">
                <a:tc>
                  <a:txBody>
                    <a:bodyPr/>
                    <a:lstStyle/>
                    <a:p>
                      <a:pPr algn="ctr">
                        <a:spcAft>
                          <a:spcPts val="0"/>
                        </a:spcAft>
                      </a:pPr>
                      <a:r>
                        <a:rPr lang="zh-CN" sz="1200" kern="100">
                          <a:solidFill>
                            <a:schemeClr val="tx2"/>
                          </a:solidFill>
                          <a:effectLst/>
                        </a:rPr>
                        <a:t>第四季度</a:t>
                      </a:r>
                      <a:endParaRPr lang="zh-CN" sz="1050" kern="100">
                        <a:solidFill>
                          <a:schemeClr val="tx2"/>
                        </a:solidFill>
                        <a:effectLst/>
                        <a:latin typeface="Calibri"/>
                        <a:ea typeface="宋体"/>
                        <a:cs typeface="Times New Roman"/>
                      </a:endParaRPr>
                    </a:p>
                  </a:txBody>
                  <a:tcPr marL="68580" marR="68580" marT="0" marB="0" anchor="ctr"/>
                </a:tc>
                <a:tc>
                  <a:txBody>
                    <a:bodyPr/>
                    <a:lstStyle/>
                    <a:p>
                      <a:pPr algn="ctr">
                        <a:spcAft>
                          <a:spcPts val="0"/>
                        </a:spcAft>
                      </a:pPr>
                      <a:r>
                        <a:rPr lang="en-US" sz="1200" kern="100">
                          <a:solidFill>
                            <a:schemeClr val="tx2"/>
                          </a:solidFill>
                          <a:effectLst/>
                        </a:rPr>
                        <a:t>14476</a:t>
                      </a:r>
                      <a:endParaRPr lang="zh-CN" sz="1050" kern="100">
                        <a:solidFill>
                          <a:schemeClr val="tx2"/>
                        </a:solidFill>
                        <a:effectLst/>
                        <a:latin typeface="Calibri"/>
                        <a:ea typeface="宋体"/>
                        <a:cs typeface="Times New Roman"/>
                      </a:endParaRPr>
                    </a:p>
                  </a:txBody>
                  <a:tcPr marL="68580" marR="68580" marT="0" marB="0" anchor="ctr"/>
                </a:tc>
                <a:tc>
                  <a:txBody>
                    <a:bodyPr/>
                    <a:lstStyle/>
                    <a:p>
                      <a:pPr algn="just">
                        <a:spcAft>
                          <a:spcPts val="0"/>
                        </a:spcAft>
                      </a:pPr>
                      <a:r>
                        <a:rPr lang="en-US" sz="1200" kern="100">
                          <a:solidFill>
                            <a:schemeClr val="tx2"/>
                          </a:solidFill>
                          <a:effectLst/>
                        </a:rPr>
                        <a:t>            0.2726</a:t>
                      </a:r>
                      <a:endParaRPr lang="zh-CN" sz="1050" kern="100">
                        <a:solidFill>
                          <a:schemeClr val="tx2"/>
                        </a:solidFill>
                        <a:effectLst/>
                        <a:latin typeface="Calibri"/>
                        <a:ea typeface="宋体"/>
                        <a:cs typeface="Times New Roman"/>
                      </a:endParaRPr>
                    </a:p>
                  </a:txBody>
                  <a:tcPr marL="68580" marR="68580" marT="0" marB="0"/>
                </a:tc>
                <a:tc>
                  <a:txBody>
                    <a:bodyPr/>
                    <a:lstStyle/>
                    <a:p>
                      <a:pPr algn="ctr">
                        <a:spcAft>
                          <a:spcPts val="0"/>
                        </a:spcAft>
                      </a:pPr>
                      <a:r>
                        <a:rPr lang="en-US" sz="1200" kern="100">
                          <a:solidFill>
                            <a:schemeClr val="tx2"/>
                          </a:solidFill>
                          <a:effectLst/>
                        </a:rPr>
                        <a:t>6.9</a:t>
                      </a:r>
                      <a:endParaRPr lang="zh-CN" sz="1050" kern="100">
                        <a:solidFill>
                          <a:schemeClr val="tx2"/>
                        </a:solidFill>
                        <a:effectLst/>
                        <a:latin typeface="Calibri"/>
                        <a:ea typeface="宋体"/>
                        <a:cs typeface="Times New Roman"/>
                      </a:endParaRPr>
                    </a:p>
                  </a:txBody>
                  <a:tcPr marL="68580" marR="68580" marT="0" marB="0" anchor="ctr"/>
                </a:tc>
                <a:tc>
                  <a:txBody>
                    <a:bodyPr/>
                    <a:lstStyle/>
                    <a:p>
                      <a:pPr algn="ctr">
                        <a:spcAft>
                          <a:spcPts val="0"/>
                        </a:spcAft>
                      </a:pPr>
                      <a:r>
                        <a:rPr lang="en-US" sz="1200" kern="100" dirty="0">
                          <a:solidFill>
                            <a:schemeClr val="tx2"/>
                          </a:solidFill>
                          <a:effectLst/>
                        </a:rPr>
                        <a:t>157.3478</a:t>
                      </a:r>
                      <a:endParaRPr lang="zh-CN" sz="1050" kern="100" dirty="0">
                        <a:solidFill>
                          <a:schemeClr val="tx2"/>
                        </a:solidFill>
                        <a:effectLst/>
                        <a:latin typeface="Calibri"/>
                        <a:ea typeface="宋体"/>
                        <a:cs typeface="Times New Roman"/>
                      </a:endParaRPr>
                    </a:p>
                  </a:txBody>
                  <a:tcPr marL="68580" marR="68580" marT="0" marB="0" anchor="ctr"/>
                </a:tc>
              </a:tr>
            </a:tbl>
          </a:graphicData>
        </a:graphic>
      </p:graphicFrame>
    </p:spTree>
    <p:extLst>
      <p:ext uri="{BB962C8B-B14F-4D97-AF65-F5344CB8AC3E}">
        <p14:creationId xmlns:p14="http://schemas.microsoft.com/office/powerpoint/2010/main" val="1287233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3">
                                            <p:txEl>
                                              <p:pRg st="5" end="5"/>
                                            </p:txEl>
                                          </p:spTgt>
                                        </p:tgtEl>
                                        <p:attrNameLst>
                                          <p:attrName>style.visibility</p:attrName>
                                        </p:attrNameLst>
                                      </p:cBhvr>
                                      <p:to>
                                        <p:strVal val="visible"/>
                                      </p:to>
                                    </p:set>
                                    <p:animEffect transition="in" filter="fade">
                                      <p:cBhvr>
                                        <p:cTn id="20" dur="1000"/>
                                        <p:tgtEl>
                                          <p:spTgt spid="3">
                                            <p:txEl>
                                              <p:pRg st="5" end="5"/>
                                            </p:txEl>
                                          </p:spTgt>
                                        </p:tgtEl>
                                      </p:cBhvr>
                                    </p:animEffect>
                                    <p:anim calcmode="lin" valueType="num">
                                      <p:cBhvr>
                                        <p:cTn id="21"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22"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1000"/>
                                        <p:tgtEl>
                                          <p:spTgt spid="4"/>
                                        </p:tgtEl>
                                      </p:cBhvr>
                                    </p:animEffect>
                                    <p:anim calcmode="lin" valueType="num">
                                      <p:cBhvr>
                                        <p:cTn id="28" dur="1000" fill="hold"/>
                                        <p:tgtEl>
                                          <p:spTgt spid="4"/>
                                        </p:tgtEl>
                                        <p:attrNameLst>
                                          <p:attrName>ppt_x</p:attrName>
                                        </p:attrNameLst>
                                      </p:cBhvr>
                                      <p:tavLst>
                                        <p:tav tm="0">
                                          <p:val>
                                            <p:strVal val="#ppt_x"/>
                                          </p:val>
                                        </p:tav>
                                        <p:tav tm="100000">
                                          <p:val>
                                            <p:strVal val="#ppt_x"/>
                                          </p:val>
                                        </p:tav>
                                      </p:tavLst>
                                    </p:anim>
                                    <p:anim calcmode="lin" valueType="num">
                                      <p:cBhvr>
                                        <p:cTn id="29" dur="1000" fill="hold"/>
                                        <p:tgtEl>
                                          <p:spTgt spid="4"/>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fade">
                                      <p:cBhvr>
                                        <p:cTn id="32" dur="1000"/>
                                        <p:tgtEl>
                                          <p:spTgt spid="5"/>
                                        </p:tgtEl>
                                      </p:cBhvr>
                                    </p:animEffect>
                                    <p:anim calcmode="lin" valueType="num">
                                      <p:cBhvr>
                                        <p:cTn id="33" dur="1000" fill="hold"/>
                                        <p:tgtEl>
                                          <p:spTgt spid="5"/>
                                        </p:tgtEl>
                                        <p:attrNameLst>
                                          <p:attrName>ppt_x</p:attrName>
                                        </p:attrNameLst>
                                      </p:cBhvr>
                                      <p:tavLst>
                                        <p:tav tm="0">
                                          <p:val>
                                            <p:strVal val="#ppt_x"/>
                                          </p:val>
                                        </p:tav>
                                        <p:tav tm="100000">
                                          <p:val>
                                            <p:strVal val="#ppt_x"/>
                                          </p:val>
                                        </p:tav>
                                      </p:tavLst>
                                    </p:anim>
                                    <p:anim calcmode="lin" valueType="num">
                                      <p:cBhvr>
                                        <p:cTn id="3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zh-CN" altLang="en-US" sz="4000" dirty="0" smtClean="0"/>
              <a:t>第一部分：户籍人口变化的预测</a:t>
            </a:r>
            <a:endParaRPr lang="zh-CN" altLang="en-US" sz="4000" dirty="0"/>
          </a:p>
        </p:txBody>
      </p:sp>
      <p:sp>
        <p:nvSpPr>
          <p:cNvPr id="6147" name="Rectangle 3"/>
          <p:cNvSpPr>
            <a:spLocks noGrp="1" noChangeArrowheads="1"/>
          </p:cNvSpPr>
          <p:nvPr>
            <p:ph type="body" idx="1"/>
          </p:nvPr>
        </p:nvSpPr>
        <p:spPr>
          <a:xfrm>
            <a:off x="395536" y="1340768"/>
            <a:ext cx="8229600" cy="4525963"/>
          </a:xfrm>
        </p:spPr>
        <p:txBody>
          <a:bodyPr/>
          <a:lstStyle/>
          <a:p>
            <a:pPr>
              <a:lnSpc>
                <a:spcPct val="90000"/>
              </a:lnSpc>
              <a:buFontTx/>
              <a:buNone/>
            </a:pPr>
            <a:r>
              <a:rPr lang="zh-CN" altLang="en-US" dirty="0" smtClean="0"/>
              <a:t>灰色系统一阶线性微分方程模型：</a:t>
            </a:r>
            <a:endParaRPr lang="en-US" altLang="zh-CN" dirty="0" smtClean="0"/>
          </a:p>
          <a:p>
            <a:pPr>
              <a:lnSpc>
                <a:spcPct val="90000"/>
              </a:lnSpc>
            </a:pPr>
            <a:r>
              <a:rPr lang="zh-CN" altLang="en-US" dirty="0" smtClean="0"/>
              <a:t>原始数据</a:t>
            </a:r>
            <a:r>
              <a:rPr lang="zh-CN" altLang="en-US" dirty="0"/>
              <a:t>累加弱化随机性</a:t>
            </a:r>
            <a:r>
              <a:rPr lang="zh-CN" altLang="en-US" dirty="0" smtClean="0"/>
              <a:t>波动性</a:t>
            </a:r>
            <a:endParaRPr lang="en-US" altLang="zh-CN" dirty="0"/>
          </a:p>
          <a:p>
            <a:pPr>
              <a:lnSpc>
                <a:spcPct val="90000"/>
              </a:lnSpc>
            </a:pPr>
            <a:r>
              <a:rPr lang="zh-CN" altLang="en-US" dirty="0" smtClean="0"/>
              <a:t>建立</a:t>
            </a:r>
            <a:r>
              <a:rPr lang="zh-CN" altLang="en-US" dirty="0"/>
              <a:t>一阶线性微分方程</a:t>
            </a:r>
          </a:p>
          <a:p>
            <a:pPr>
              <a:lnSpc>
                <a:spcPct val="90000"/>
              </a:lnSpc>
            </a:pPr>
            <a:r>
              <a:rPr lang="zh-CN" altLang="en-US" dirty="0"/>
              <a:t>做均值生成恰当矩阵用最小二乘法求灰色参数</a:t>
            </a:r>
            <a:endParaRPr lang="en-US" altLang="zh-CN" dirty="0" smtClean="0"/>
          </a:p>
          <a:p>
            <a:pPr>
              <a:lnSpc>
                <a:spcPct val="90000"/>
              </a:lnSpc>
            </a:pPr>
            <a:r>
              <a:rPr lang="zh-CN" altLang="en-US" dirty="0" smtClean="0"/>
              <a:t>代</a:t>
            </a:r>
            <a:r>
              <a:rPr lang="zh-CN" altLang="en-US" dirty="0"/>
              <a:t>回求解</a:t>
            </a:r>
          </a:p>
          <a:p>
            <a:pPr>
              <a:lnSpc>
                <a:spcPct val="90000"/>
              </a:lnSpc>
            </a:pPr>
            <a:r>
              <a:rPr lang="zh-CN" altLang="en-US" dirty="0"/>
              <a:t>对结果离散并作差还原原</a:t>
            </a:r>
            <a:r>
              <a:rPr lang="zh-CN" altLang="en-US" dirty="0" smtClean="0"/>
              <a:t>序列</a:t>
            </a:r>
            <a:endParaRPr lang="en-US" altLang="zh-CN" dirty="0" smtClean="0"/>
          </a:p>
          <a:p>
            <a:pPr>
              <a:lnSpc>
                <a:spcPct val="90000"/>
              </a:lnSpc>
            </a:pPr>
            <a:r>
              <a:rPr lang="zh-CN" altLang="en-US" dirty="0" smtClean="0"/>
              <a:t>检验</a:t>
            </a:r>
            <a:r>
              <a:rPr lang="zh-CN" altLang="en-US" dirty="0"/>
              <a:t>灰色</a:t>
            </a:r>
            <a:r>
              <a:rPr lang="zh-CN" altLang="en-US" dirty="0" smtClean="0"/>
              <a:t>模型</a:t>
            </a:r>
            <a:endParaRPr lang="zh-CN" altLang="en-US" dirty="0"/>
          </a:p>
          <a:p>
            <a:pPr>
              <a:lnSpc>
                <a:spcPct val="90000"/>
              </a:lnSpc>
              <a:buFontTx/>
              <a:buNone/>
            </a:pPr>
            <a:endParaRPr lang="zh-CN" altLang="en-US" dirty="0"/>
          </a:p>
          <a:p>
            <a:pPr>
              <a:lnSpc>
                <a:spcPct val="90000"/>
              </a:lnSpc>
              <a:buFontTx/>
              <a:buNone/>
            </a:pPr>
            <a:endParaRPr lang="zh-CN" altLang="en-US" dirty="0"/>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95516" y="1949268"/>
            <a:ext cx="5058481" cy="447738"/>
          </a:xfrm>
          <a:prstGeom prst="rect">
            <a:avLst/>
          </a:prstGeom>
        </p:spPr>
      </p:pic>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67944" y="2364570"/>
            <a:ext cx="2267267" cy="647790"/>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07704" y="1429868"/>
            <a:ext cx="6096851" cy="342948"/>
          </a:xfrm>
          <a:prstGeom prst="rect">
            <a:avLst/>
          </a:prstGeom>
        </p:spPr>
      </p:pic>
      <p:pic>
        <p:nvPicPr>
          <p:cNvPr id="7" name="图片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895516" y="1402409"/>
            <a:ext cx="5010850" cy="1476581"/>
          </a:xfrm>
          <a:prstGeom prst="rect">
            <a:avLst/>
          </a:prstGeom>
        </p:spPr>
      </p:pic>
      <p:pic>
        <p:nvPicPr>
          <p:cNvPr id="8" name="图片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907704" y="2878990"/>
            <a:ext cx="2810267" cy="543001"/>
          </a:xfrm>
          <a:prstGeom prst="rect">
            <a:avLst/>
          </a:prstGeom>
        </p:spPr>
      </p:pic>
      <p:pic>
        <p:nvPicPr>
          <p:cNvPr id="9" name="图片 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906411" y="3421991"/>
            <a:ext cx="3877216" cy="590632"/>
          </a:xfrm>
          <a:prstGeom prst="rect">
            <a:avLst/>
          </a:prstGeom>
        </p:spPr>
      </p:pic>
      <p:pic>
        <p:nvPicPr>
          <p:cNvPr id="13" name="图片 1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933186" y="2878990"/>
            <a:ext cx="4391638" cy="419159"/>
          </a:xfrm>
          <a:prstGeom prst="rect">
            <a:avLst/>
          </a:prstGeom>
        </p:spPr>
      </p:pic>
      <p:pic>
        <p:nvPicPr>
          <p:cNvPr id="14" name="图片 13"/>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933186" y="3298149"/>
            <a:ext cx="5296640" cy="609685"/>
          </a:xfrm>
          <a:prstGeom prst="rect">
            <a:avLst/>
          </a:prstGeom>
        </p:spPr>
      </p:pic>
      <p:pic>
        <p:nvPicPr>
          <p:cNvPr id="15" name="图片 14"/>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876615" y="3933056"/>
            <a:ext cx="4267796" cy="213389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146"/>
                                        </p:tgtEl>
                                        <p:attrNameLst>
                                          <p:attrName>style.visibility</p:attrName>
                                        </p:attrNameLst>
                                      </p:cBhvr>
                                      <p:to>
                                        <p:strVal val="visible"/>
                                      </p:to>
                                    </p:set>
                                    <p:anim calcmode="lin" valueType="num">
                                      <p:cBhvr additive="base">
                                        <p:cTn id="7" dur="500" fill="hold"/>
                                        <p:tgtEl>
                                          <p:spTgt spid="6146"/>
                                        </p:tgtEl>
                                        <p:attrNameLst>
                                          <p:attrName>ppt_x</p:attrName>
                                        </p:attrNameLst>
                                      </p:cBhvr>
                                      <p:tavLst>
                                        <p:tav tm="0">
                                          <p:val>
                                            <p:strVal val="#ppt_x"/>
                                          </p:val>
                                        </p:tav>
                                        <p:tav tm="100000">
                                          <p:val>
                                            <p:strVal val="#ppt_x"/>
                                          </p:val>
                                        </p:tav>
                                      </p:tavLst>
                                    </p:anim>
                                    <p:anim calcmode="lin" valueType="num">
                                      <p:cBhvr additive="base">
                                        <p:cTn id="8" dur="500" fill="hold"/>
                                        <p:tgtEl>
                                          <p:spTgt spid="614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6147">
                                            <p:txEl>
                                              <p:pRg st="0" end="0"/>
                                            </p:txEl>
                                          </p:spTgt>
                                        </p:tgtEl>
                                        <p:attrNameLst>
                                          <p:attrName>style.visibility</p:attrName>
                                        </p:attrNameLst>
                                      </p:cBhvr>
                                      <p:to>
                                        <p:strVal val="visible"/>
                                      </p:to>
                                    </p:set>
                                    <p:animEffect transition="in" filter="fade">
                                      <p:cBhvr>
                                        <p:cTn id="13" dur="1000"/>
                                        <p:tgtEl>
                                          <p:spTgt spid="6147">
                                            <p:txEl>
                                              <p:pRg st="0" end="0"/>
                                            </p:txEl>
                                          </p:spTgt>
                                        </p:tgtEl>
                                      </p:cBhvr>
                                    </p:animEffect>
                                    <p:anim calcmode="lin" valueType="num">
                                      <p:cBhvr>
                                        <p:cTn id="14" dur="1000" fill="hold"/>
                                        <p:tgtEl>
                                          <p:spTgt spid="6147">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614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6147">
                                            <p:txEl>
                                              <p:pRg st="1" end="1"/>
                                            </p:txEl>
                                          </p:spTgt>
                                        </p:tgtEl>
                                        <p:attrNameLst>
                                          <p:attrName>style.visibility</p:attrName>
                                        </p:attrNameLst>
                                      </p:cBhvr>
                                      <p:to>
                                        <p:strVal val="visible"/>
                                      </p:to>
                                    </p:set>
                                    <p:animEffect transition="in" filter="fade">
                                      <p:cBhvr>
                                        <p:cTn id="20" dur="1000"/>
                                        <p:tgtEl>
                                          <p:spTgt spid="6147">
                                            <p:txEl>
                                              <p:pRg st="1" end="1"/>
                                            </p:txEl>
                                          </p:spTgt>
                                        </p:tgtEl>
                                      </p:cBhvr>
                                    </p:animEffect>
                                    <p:anim calcmode="lin" valueType="num">
                                      <p:cBhvr>
                                        <p:cTn id="21" dur="1000" fill="hold"/>
                                        <p:tgtEl>
                                          <p:spTgt spid="6147">
                                            <p:txEl>
                                              <p:pRg st="1" end="1"/>
                                            </p:txEl>
                                          </p:spTgt>
                                        </p:tgtEl>
                                        <p:attrNameLst>
                                          <p:attrName>ppt_x</p:attrName>
                                        </p:attrNameLst>
                                      </p:cBhvr>
                                      <p:tavLst>
                                        <p:tav tm="0">
                                          <p:val>
                                            <p:strVal val="#ppt_x"/>
                                          </p:val>
                                        </p:tav>
                                        <p:tav tm="100000">
                                          <p:val>
                                            <p:strVal val="#ppt_x"/>
                                          </p:val>
                                        </p:tav>
                                      </p:tavLst>
                                    </p:anim>
                                    <p:anim calcmode="lin" valueType="num">
                                      <p:cBhvr>
                                        <p:cTn id="22" dur="1000" fill="hold"/>
                                        <p:tgtEl>
                                          <p:spTgt spid="6147">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1000"/>
                                        <p:tgtEl>
                                          <p:spTgt spid="6"/>
                                        </p:tgtEl>
                                      </p:cBhvr>
                                    </p:animEffect>
                                    <p:anim calcmode="lin" valueType="num">
                                      <p:cBhvr>
                                        <p:cTn id="28" dur="1000" fill="hold"/>
                                        <p:tgtEl>
                                          <p:spTgt spid="6"/>
                                        </p:tgtEl>
                                        <p:attrNameLst>
                                          <p:attrName>ppt_x</p:attrName>
                                        </p:attrNameLst>
                                      </p:cBhvr>
                                      <p:tavLst>
                                        <p:tav tm="0">
                                          <p:val>
                                            <p:strVal val="#ppt_x"/>
                                          </p:val>
                                        </p:tav>
                                        <p:tav tm="100000">
                                          <p:val>
                                            <p:strVal val="#ppt_x"/>
                                          </p:val>
                                        </p:tav>
                                      </p:tavLst>
                                    </p:anim>
                                    <p:anim calcmode="lin" valueType="num">
                                      <p:cBhvr>
                                        <p:cTn id="2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nodeType="click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fade">
                                      <p:cBhvr>
                                        <p:cTn id="34" dur="1000"/>
                                        <p:tgtEl>
                                          <p:spTgt spid="4"/>
                                        </p:tgtEl>
                                      </p:cBhvr>
                                    </p:animEffect>
                                    <p:anim calcmode="lin" valueType="num">
                                      <p:cBhvr>
                                        <p:cTn id="35" dur="1000" fill="hold"/>
                                        <p:tgtEl>
                                          <p:spTgt spid="4"/>
                                        </p:tgtEl>
                                        <p:attrNameLst>
                                          <p:attrName>ppt_x</p:attrName>
                                        </p:attrNameLst>
                                      </p:cBhvr>
                                      <p:tavLst>
                                        <p:tav tm="0">
                                          <p:val>
                                            <p:strVal val="#ppt_x"/>
                                          </p:val>
                                        </p:tav>
                                        <p:tav tm="100000">
                                          <p:val>
                                            <p:strVal val="#ppt_x"/>
                                          </p:val>
                                        </p:tav>
                                      </p:tavLst>
                                    </p:anim>
                                    <p:anim calcmode="lin" valueType="num">
                                      <p:cBhvr>
                                        <p:cTn id="3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6147">
                                            <p:txEl>
                                              <p:pRg st="2" end="2"/>
                                            </p:txEl>
                                          </p:spTgt>
                                        </p:tgtEl>
                                        <p:attrNameLst>
                                          <p:attrName>style.visibility</p:attrName>
                                        </p:attrNameLst>
                                      </p:cBhvr>
                                      <p:to>
                                        <p:strVal val="visible"/>
                                      </p:to>
                                    </p:set>
                                    <p:animEffect transition="in" filter="fade">
                                      <p:cBhvr>
                                        <p:cTn id="41" dur="1000"/>
                                        <p:tgtEl>
                                          <p:spTgt spid="6147">
                                            <p:txEl>
                                              <p:pRg st="2" end="2"/>
                                            </p:txEl>
                                          </p:spTgt>
                                        </p:tgtEl>
                                      </p:cBhvr>
                                    </p:animEffect>
                                    <p:anim calcmode="lin" valueType="num">
                                      <p:cBhvr>
                                        <p:cTn id="42" dur="1000" fill="hold"/>
                                        <p:tgtEl>
                                          <p:spTgt spid="6147">
                                            <p:txEl>
                                              <p:pRg st="2" end="2"/>
                                            </p:txEl>
                                          </p:spTgt>
                                        </p:tgtEl>
                                        <p:attrNameLst>
                                          <p:attrName>ppt_x</p:attrName>
                                        </p:attrNameLst>
                                      </p:cBhvr>
                                      <p:tavLst>
                                        <p:tav tm="0">
                                          <p:val>
                                            <p:strVal val="#ppt_x"/>
                                          </p:val>
                                        </p:tav>
                                        <p:tav tm="100000">
                                          <p:val>
                                            <p:strVal val="#ppt_x"/>
                                          </p:val>
                                        </p:tav>
                                      </p:tavLst>
                                    </p:anim>
                                    <p:anim calcmode="lin" valueType="num">
                                      <p:cBhvr>
                                        <p:cTn id="43" dur="1000" fill="hold"/>
                                        <p:tgtEl>
                                          <p:spTgt spid="6147">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nodeType="clickEffect">
                                  <p:stCondLst>
                                    <p:cond delay="0"/>
                                  </p:stCondLst>
                                  <p:childTnLst>
                                    <p:set>
                                      <p:cBhvr>
                                        <p:cTn id="47" dur="1" fill="hold">
                                          <p:stCondLst>
                                            <p:cond delay="0"/>
                                          </p:stCondLst>
                                        </p:cTn>
                                        <p:tgtEl>
                                          <p:spTgt spid="5"/>
                                        </p:tgtEl>
                                        <p:attrNameLst>
                                          <p:attrName>style.visibility</p:attrName>
                                        </p:attrNameLst>
                                      </p:cBhvr>
                                      <p:to>
                                        <p:strVal val="visible"/>
                                      </p:to>
                                    </p:set>
                                    <p:animEffect transition="in" filter="fade">
                                      <p:cBhvr>
                                        <p:cTn id="48" dur="1000"/>
                                        <p:tgtEl>
                                          <p:spTgt spid="5"/>
                                        </p:tgtEl>
                                      </p:cBhvr>
                                    </p:animEffect>
                                    <p:anim calcmode="lin" valueType="num">
                                      <p:cBhvr>
                                        <p:cTn id="49" dur="1000" fill="hold"/>
                                        <p:tgtEl>
                                          <p:spTgt spid="5"/>
                                        </p:tgtEl>
                                        <p:attrNameLst>
                                          <p:attrName>ppt_x</p:attrName>
                                        </p:attrNameLst>
                                      </p:cBhvr>
                                      <p:tavLst>
                                        <p:tav tm="0">
                                          <p:val>
                                            <p:strVal val="#ppt_x"/>
                                          </p:val>
                                        </p:tav>
                                        <p:tav tm="100000">
                                          <p:val>
                                            <p:strVal val="#ppt_x"/>
                                          </p:val>
                                        </p:tav>
                                      </p:tavLst>
                                    </p:anim>
                                    <p:anim calcmode="lin" valueType="num">
                                      <p:cBhvr>
                                        <p:cTn id="5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42" presetClass="entr" presetSubtype="0" fill="hold" grpId="0" nodeType="clickEffect">
                                  <p:stCondLst>
                                    <p:cond delay="0"/>
                                  </p:stCondLst>
                                  <p:childTnLst>
                                    <p:set>
                                      <p:cBhvr>
                                        <p:cTn id="54" dur="1" fill="hold">
                                          <p:stCondLst>
                                            <p:cond delay="0"/>
                                          </p:stCondLst>
                                        </p:cTn>
                                        <p:tgtEl>
                                          <p:spTgt spid="6147">
                                            <p:txEl>
                                              <p:pRg st="3" end="3"/>
                                            </p:txEl>
                                          </p:spTgt>
                                        </p:tgtEl>
                                        <p:attrNameLst>
                                          <p:attrName>style.visibility</p:attrName>
                                        </p:attrNameLst>
                                      </p:cBhvr>
                                      <p:to>
                                        <p:strVal val="visible"/>
                                      </p:to>
                                    </p:set>
                                    <p:animEffect transition="in" filter="fade">
                                      <p:cBhvr>
                                        <p:cTn id="55" dur="1000"/>
                                        <p:tgtEl>
                                          <p:spTgt spid="6147">
                                            <p:txEl>
                                              <p:pRg st="3" end="3"/>
                                            </p:txEl>
                                          </p:spTgt>
                                        </p:tgtEl>
                                      </p:cBhvr>
                                    </p:animEffect>
                                    <p:anim calcmode="lin" valueType="num">
                                      <p:cBhvr>
                                        <p:cTn id="56" dur="1000" fill="hold"/>
                                        <p:tgtEl>
                                          <p:spTgt spid="6147">
                                            <p:txEl>
                                              <p:pRg st="3" end="3"/>
                                            </p:txEl>
                                          </p:spTgt>
                                        </p:tgtEl>
                                        <p:attrNameLst>
                                          <p:attrName>ppt_x</p:attrName>
                                        </p:attrNameLst>
                                      </p:cBhvr>
                                      <p:tavLst>
                                        <p:tav tm="0">
                                          <p:val>
                                            <p:strVal val="#ppt_x"/>
                                          </p:val>
                                        </p:tav>
                                        <p:tav tm="100000">
                                          <p:val>
                                            <p:strVal val="#ppt_x"/>
                                          </p:val>
                                        </p:tav>
                                      </p:tavLst>
                                    </p:anim>
                                    <p:anim calcmode="lin" valueType="num">
                                      <p:cBhvr>
                                        <p:cTn id="57" dur="1000" fill="hold"/>
                                        <p:tgtEl>
                                          <p:spTgt spid="6147">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42" presetClass="entr" presetSubtype="0" fill="hold" nodeType="clickEffect">
                                  <p:stCondLst>
                                    <p:cond delay="0"/>
                                  </p:stCondLst>
                                  <p:childTnLst>
                                    <p:set>
                                      <p:cBhvr>
                                        <p:cTn id="61" dur="1" fill="hold">
                                          <p:stCondLst>
                                            <p:cond delay="0"/>
                                          </p:stCondLst>
                                        </p:cTn>
                                        <p:tgtEl>
                                          <p:spTgt spid="7"/>
                                        </p:tgtEl>
                                        <p:attrNameLst>
                                          <p:attrName>style.visibility</p:attrName>
                                        </p:attrNameLst>
                                      </p:cBhvr>
                                      <p:to>
                                        <p:strVal val="visible"/>
                                      </p:to>
                                    </p:set>
                                    <p:animEffect transition="in" filter="fade">
                                      <p:cBhvr>
                                        <p:cTn id="62" dur="1000"/>
                                        <p:tgtEl>
                                          <p:spTgt spid="7"/>
                                        </p:tgtEl>
                                      </p:cBhvr>
                                    </p:animEffect>
                                    <p:anim calcmode="lin" valueType="num">
                                      <p:cBhvr>
                                        <p:cTn id="63" dur="1000" fill="hold"/>
                                        <p:tgtEl>
                                          <p:spTgt spid="7"/>
                                        </p:tgtEl>
                                        <p:attrNameLst>
                                          <p:attrName>ppt_x</p:attrName>
                                        </p:attrNameLst>
                                      </p:cBhvr>
                                      <p:tavLst>
                                        <p:tav tm="0">
                                          <p:val>
                                            <p:strVal val="#ppt_x"/>
                                          </p:val>
                                        </p:tav>
                                        <p:tav tm="100000">
                                          <p:val>
                                            <p:strVal val="#ppt_x"/>
                                          </p:val>
                                        </p:tav>
                                      </p:tavLst>
                                    </p:anim>
                                    <p:anim calcmode="lin" valueType="num">
                                      <p:cBhvr>
                                        <p:cTn id="6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42" presetClass="entr" presetSubtype="0" fill="hold" grpId="0" nodeType="clickEffect">
                                  <p:stCondLst>
                                    <p:cond delay="0"/>
                                  </p:stCondLst>
                                  <p:childTnLst>
                                    <p:set>
                                      <p:cBhvr>
                                        <p:cTn id="68" dur="1" fill="hold">
                                          <p:stCondLst>
                                            <p:cond delay="0"/>
                                          </p:stCondLst>
                                        </p:cTn>
                                        <p:tgtEl>
                                          <p:spTgt spid="6147">
                                            <p:txEl>
                                              <p:pRg st="4" end="4"/>
                                            </p:txEl>
                                          </p:spTgt>
                                        </p:tgtEl>
                                        <p:attrNameLst>
                                          <p:attrName>style.visibility</p:attrName>
                                        </p:attrNameLst>
                                      </p:cBhvr>
                                      <p:to>
                                        <p:strVal val="visible"/>
                                      </p:to>
                                    </p:set>
                                    <p:animEffect transition="in" filter="fade">
                                      <p:cBhvr>
                                        <p:cTn id="69" dur="1000"/>
                                        <p:tgtEl>
                                          <p:spTgt spid="6147">
                                            <p:txEl>
                                              <p:pRg st="4" end="4"/>
                                            </p:txEl>
                                          </p:spTgt>
                                        </p:tgtEl>
                                      </p:cBhvr>
                                    </p:animEffect>
                                    <p:anim calcmode="lin" valueType="num">
                                      <p:cBhvr>
                                        <p:cTn id="70" dur="1000" fill="hold"/>
                                        <p:tgtEl>
                                          <p:spTgt spid="6147">
                                            <p:txEl>
                                              <p:pRg st="4" end="4"/>
                                            </p:txEl>
                                          </p:spTgt>
                                        </p:tgtEl>
                                        <p:attrNameLst>
                                          <p:attrName>ppt_x</p:attrName>
                                        </p:attrNameLst>
                                      </p:cBhvr>
                                      <p:tavLst>
                                        <p:tav tm="0">
                                          <p:val>
                                            <p:strVal val="#ppt_x"/>
                                          </p:val>
                                        </p:tav>
                                        <p:tav tm="100000">
                                          <p:val>
                                            <p:strVal val="#ppt_x"/>
                                          </p:val>
                                        </p:tav>
                                      </p:tavLst>
                                    </p:anim>
                                    <p:anim calcmode="lin" valueType="num">
                                      <p:cBhvr>
                                        <p:cTn id="71" dur="1000" fill="hold"/>
                                        <p:tgtEl>
                                          <p:spTgt spid="6147">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72" fill="hold">
                      <p:stCondLst>
                        <p:cond delay="indefinite"/>
                      </p:stCondLst>
                      <p:childTnLst>
                        <p:par>
                          <p:cTn id="73" fill="hold">
                            <p:stCondLst>
                              <p:cond delay="0"/>
                            </p:stCondLst>
                            <p:childTnLst>
                              <p:par>
                                <p:cTn id="74" presetID="42" presetClass="entr" presetSubtype="0" fill="hold" nodeType="clickEffect">
                                  <p:stCondLst>
                                    <p:cond delay="0"/>
                                  </p:stCondLst>
                                  <p:childTnLst>
                                    <p:set>
                                      <p:cBhvr>
                                        <p:cTn id="75" dur="1" fill="hold">
                                          <p:stCondLst>
                                            <p:cond delay="0"/>
                                          </p:stCondLst>
                                        </p:cTn>
                                        <p:tgtEl>
                                          <p:spTgt spid="8"/>
                                        </p:tgtEl>
                                        <p:attrNameLst>
                                          <p:attrName>style.visibility</p:attrName>
                                        </p:attrNameLst>
                                      </p:cBhvr>
                                      <p:to>
                                        <p:strVal val="visible"/>
                                      </p:to>
                                    </p:set>
                                    <p:animEffect transition="in" filter="fade">
                                      <p:cBhvr>
                                        <p:cTn id="76" dur="1000"/>
                                        <p:tgtEl>
                                          <p:spTgt spid="8"/>
                                        </p:tgtEl>
                                      </p:cBhvr>
                                    </p:animEffect>
                                    <p:anim calcmode="lin" valueType="num">
                                      <p:cBhvr>
                                        <p:cTn id="77" dur="1000" fill="hold"/>
                                        <p:tgtEl>
                                          <p:spTgt spid="8"/>
                                        </p:tgtEl>
                                        <p:attrNameLst>
                                          <p:attrName>ppt_x</p:attrName>
                                        </p:attrNameLst>
                                      </p:cBhvr>
                                      <p:tavLst>
                                        <p:tav tm="0">
                                          <p:val>
                                            <p:strVal val="#ppt_x"/>
                                          </p:val>
                                        </p:tav>
                                        <p:tav tm="100000">
                                          <p:val>
                                            <p:strVal val="#ppt_x"/>
                                          </p:val>
                                        </p:tav>
                                      </p:tavLst>
                                    </p:anim>
                                    <p:anim calcmode="lin" valueType="num">
                                      <p:cBhvr>
                                        <p:cTn id="78"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42" presetClass="entr" presetSubtype="0" fill="hold" nodeType="clickEffect">
                                  <p:stCondLst>
                                    <p:cond delay="0"/>
                                  </p:stCondLst>
                                  <p:childTnLst>
                                    <p:set>
                                      <p:cBhvr>
                                        <p:cTn id="82" dur="1" fill="hold">
                                          <p:stCondLst>
                                            <p:cond delay="0"/>
                                          </p:stCondLst>
                                        </p:cTn>
                                        <p:tgtEl>
                                          <p:spTgt spid="9"/>
                                        </p:tgtEl>
                                        <p:attrNameLst>
                                          <p:attrName>style.visibility</p:attrName>
                                        </p:attrNameLst>
                                      </p:cBhvr>
                                      <p:to>
                                        <p:strVal val="visible"/>
                                      </p:to>
                                    </p:set>
                                    <p:animEffect transition="in" filter="fade">
                                      <p:cBhvr>
                                        <p:cTn id="83" dur="1000"/>
                                        <p:tgtEl>
                                          <p:spTgt spid="9"/>
                                        </p:tgtEl>
                                      </p:cBhvr>
                                    </p:animEffect>
                                    <p:anim calcmode="lin" valueType="num">
                                      <p:cBhvr>
                                        <p:cTn id="84" dur="1000" fill="hold"/>
                                        <p:tgtEl>
                                          <p:spTgt spid="9"/>
                                        </p:tgtEl>
                                        <p:attrNameLst>
                                          <p:attrName>ppt_x</p:attrName>
                                        </p:attrNameLst>
                                      </p:cBhvr>
                                      <p:tavLst>
                                        <p:tav tm="0">
                                          <p:val>
                                            <p:strVal val="#ppt_x"/>
                                          </p:val>
                                        </p:tav>
                                        <p:tav tm="100000">
                                          <p:val>
                                            <p:strVal val="#ppt_x"/>
                                          </p:val>
                                        </p:tav>
                                      </p:tavLst>
                                    </p:anim>
                                    <p:anim calcmode="lin" valueType="num">
                                      <p:cBhvr>
                                        <p:cTn id="8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86" fill="hold">
                      <p:stCondLst>
                        <p:cond delay="indefinite"/>
                      </p:stCondLst>
                      <p:childTnLst>
                        <p:par>
                          <p:cTn id="87" fill="hold">
                            <p:stCondLst>
                              <p:cond delay="0"/>
                            </p:stCondLst>
                            <p:childTnLst>
                              <p:par>
                                <p:cTn id="88" presetID="42" presetClass="entr" presetSubtype="0" fill="hold" grpId="0" nodeType="clickEffect">
                                  <p:stCondLst>
                                    <p:cond delay="0"/>
                                  </p:stCondLst>
                                  <p:childTnLst>
                                    <p:set>
                                      <p:cBhvr>
                                        <p:cTn id="89" dur="1" fill="hold">
                                          <p:stCondLst>
                                            <p:cond delay="0"/>
                                          </p:stCondLst>
                                        </p:cTn>
                                        <p:tgtEl>
                                          <p:spTgt spid="6147">
                                            <p:txEl>
                                              <p:pRg st="5" end="5"/>
                                            </p:txEl>
                                          </p:spTgt>
                                        </p:tgtEl>
                                        <p:attrNameLst>
                                          <p:attrName>style.visibility</p:attrName>
                                        </p:attrNameLst>
                                      </p:cBhvr>
                                      <p:to>
                                        <p:strVal val="visible"/>
                                      </p:to>
                                    </p:set>
                                    <p:animEffect transition="in" filter="fade">
                                      <p:cBhvr>
                                        <p:cTn id="90" dur="1000"/>
                                        <p:tgtEl>
                                          <p:spTgt spid="6147">
                                            <p:txEl>
                                              <p:pRg st="5" end="5"/>
                                            </p:txEl>
                                          </p:spTgt>
                                        </p:tgtEl>
                                      </p:cBhvr>
                                    </p:animEffect>
                                    <p:anim calcmode="lin" valueType="num">
                                      <p:cBhvr>
                                        <p:cTn id="91" dur="1000" fill="hold"/>
                                        <p:tgtEl>
                                          <p:spTgt spid="6147">
                                            <p:txEl>
                                              <p:pRg st="5" end="5"/>
                                            </p:txEl>
                                          </p:spTgt>
                                        </p:tgtEl>
                                        <p:attrNameLst>
                                          <p:attrName>ppt_x</p:attrName>
                                        </p:attrNameLst>
                                      </p:cBhvr>
                                      <p:tavLst>
                                        <p:tav tm="0">
                                          <p:val>
                                            <p:strVal val="#ppt_x"/>
                                          </p:val>
                                        </p:tav>
                                        <p:tav tm="100000">
                                          <p:val>
                                            <p:strVal val="#ppt_x"/>
                                          </p:val>
                                        </p:tav>
                                      </p:tavLst>
                                    </p:anim>
                                    <p:anim calcmode="lin" valueType="num">
                                      <p:cBhvr>
                                        <p:cTn id="92" dur="1000" fill="hold"/>
                                        <p:tgtEl>
                                          <p:spTgt spid="6147">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42" presetClass="entr" presetSubtype="0" fill="hold" nodeType="clickEffect">
                                  <p:stCondLst>
                                    <p:cond delay="0"/>
                                  </p:stCondLst>
                                  <p:childTnLst>
                                    <p:set>
                                      <p:cBhvr>
                                        <p:cTn id="96" dur="1" fill="hold">
                                          <p:stCondLst>
                                            <p:cond delay="0"/>
                                          </p:stCondLst>
                                        </p:cTn>
                                        <p:tgtEl>
                                          <p:spTgt spid="13"/>
                                        </p:tgtEl>
                                        <p:attrNameLst>
                                          <p:attrName>style.visibility</p:attrName>
                                        </p:attrNameLst>
                                      </p:cBhvr>
                                      <p:to>
                                        <p:strVal val="visible"/>
                                      </p:to>
                                    </p:set>
                                    <p:animEffect transition="in" filter="fade">
                                      <p:cBhvr>
                                        <p:cTn id="97" dur="1000"/>
                                        <p:tgtEl>
                                          <p:spTgt spid="13"/>
                                        </p:tgtEl>
                                      </p:cBhvr>
                                    </p:animEffect>
                                    <p:anim calcmode="lin" valueType="num">
                                      <p:cBhvr>
                                        <p:cTn id="98" dur="1000" fill="hold"/>
                                        <p:tgtEl>
                                          <p:spTgt spid="13"/>
                                        </p:tgtEl>
                                        <p:attrNameLst>
                                          <p:attrName>ppt_x</p:attrName>
                                        </p:attrNameLst>
                                      </p:cBhvr>
                                      <p:tavLst>
                                        <p:tav tm="0">
                                          <p:val>
                                            <p:strVal val="#ppt_x"/>
                                          </p:val>
                                        </p:tav>
                                        <p:tav tm="100000">
                                          <p:val>
                                            <p:strVal val="#ppt_x"/>
                                          </p:val>
                                        </p:tav>
                                      </p:tavLst>
                                    </p:anim>
                                    <p:anim calcmode="lin" valueType="num">
                                      <p:cBhvr>
                                        <p:cTn id="9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0" fill="hold">
                      <p:stCondLst>
                        <p:cond delay="indefinite"/>
                      </p:stCondLst>
                      <p:childTnLst>
                        <p:par>
                          <p:cTn id="101" fill="hold">
                            <p:stCondLst>
                              <p:cond delay="0"/>
                            </p:stCondLst>
                            <p:childTnLst>
                              <p:par>
                                <p:cTn id="102" presetID="42" presetClass="entr" presetSubtype="0" fill="hold" nodeType="clickEffect">
                                  <p:stCondLst>
                                    <p:cond delay="0"/>
                                  </p:stCondLst>
                                  <p:childTnLst>
                                    <p:set>
                                      <p:cBhvr>
                                        <p:cTn id="103" dur="1" fill="hold">
                                          <p:stCondLst>
                                            <p:cond delay="0"/>
                                          </p:stCondLst>
                                        </p:cTn>
                                        <p:tgtEl>
                                          <p:spTgt spid="14"/>
                                        </p:tgtEl>
                                        <p:attrNameLst>
                                          <p:attrName>style.visibility</p:attrName>
                                        </p:attrNameLst>
                                      </p:cBhvr>
                                      <p:to>
                                        <p:strVal val="visible"/>
                                      </p:to>
                                    </p:set>
                                    <p:animEffect transition="in" filter="fade">
                                      <p:cBhvr>
                                        <p:cTn id="104" dur="1000"/>
                                        <p:tgtEl>
                                          <p:spTgt spid="14"/>
                                        </p:tgtEl>
                                      </p:cBhvr>
                                    </p:animEffect>
                                    <p:anim calcmode="lin" valueType="num">
                                      <p:cBhvr>
                                        <p:cTn id="105" dur="1000" fill="hold"/>
                                        <p:tgtEl>
                                          <p:spTgt spid="14"/>
                                        </p:tgtEl>
                                        <p:attrNameLst>
                                          <p:attrName>ppt_x</p:attrName>
                                        </p:attrNameLst>
                                      </p:cBhvr>
                                      <p:tavLst>
                                        <p:tav tm="0">
                                          <p:val>
                                            <p:strVal val="#ppt_x"/>
                                          </p:val>
                                        </p:tav>
                                        <p:tav tm="100000">
                                          <p:val>
                                            <p:strVal val="#ppt_x"/>
                                          </p:val>
                                        </p:tav>
                                      </p:tavLst>
                                    </p:anim>
                                    <p:anim calcmode="lin" valueType="num">
                                      <p:cBhvr>
                                        <p:cTn id="10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7" fill="hold">
                      <p:stCondLst>
                        <p:cond delay="indefinite"/>
                      </p:stCondLst>
                      <p:childTnLst>
                        <p:par>
                          <p:cTn id="108" fill="hold">
                            <p:stCondLst>
                              <p:cond delay="0"/>
                            </p:stCondLst>
                            <p:childTnLst>
                              <p:par>
                                <p:cTn id="109" presetID="42" presetClass="entr" presetSubtype="0" fill="hold" grpId="0" nodeType="clickEffect">
                                  <p:stCondLst>
                                    <p:cond delay="0"/>
                                  </p:stCondLst>
                                  <p:childTnLst>
                                    <p:set>
                                      <p:cBhvr>
                                        <p:cTn id="110" dur="1" fill="hold">
                                          <p:stCondLst>
                                            <p:cond delay="0"/>
                                          </p:stCondLst>
                                        </p:cTn>
                                        <p:tgtEl>
                                          <p:spTgt spid="6147">
                                            <p:txEl>
                                              <p:pRg st="6" end="6"/>
                                            </p:txEl>
                                          </p:spTgt>
                                        </p:tgtEl>
                                        <p:attrNameLst>
                                          <p:attrName>style.visibility</p:attrName>
                                        </p:attrNameLst>
                                      </p:cBhvr>
                                      <p:to>
                                        <p:strVal val="visible"/>
                                      </p:to>
                                    </p:set>
                                    <p:animEffect transition="in" filter="fade">
                                      <p:cBhvr>
                                        <p:cTn id="111" dur="1000"/>
                                        <p:tgtEl>
                                          <p:spTgt spid="6147">
                                            <p:txEl>
                                              <p:pRg st="6" end="6"/>
                                            </p:txEl>
                                          </p:spTgt>
                                        </p:tgtEl>
                                      </p:cBhvr>
                                    </p:animEffect>
                                    <p:anim calcmode="lin" valueType="num">
                                      <p:cBhvr>
                                        <p:cTn id="112" dur="1000" fill="hold"/>
                                        <p:tgtEl>
                                          <p:spTgt spid="6147">
                                            <p:txEl>
                                              <p:pRg st="6" end="6"/>
                                            </p:txEl>
                                          </p:spTgt>
                                        </p:tgtEl>
                                        <p:attrNameLst>
                                          <p:attrName>ppt_x</p:attrName>
                                        </p:attrNameLst>
                                      </p:cBhvr>
                                      <p:tavLst>
                                        <p:tav tm="0">
                                          <p:val>
                                            <p:strVal val="#ppt_x"/>
                                          </p:val>
                                        </p:tav>
                                        <p:tav tm="100000">
                                          <p:val>
                                            <p:strVal val="#ppt_x"/>
                                          </p:val>
                                        </p:tav>
                                      </p:tavLst>
                                    </p:anim>
                                    <p:anim calcmode="lin" valueType="num">
                                      <p:cBhvr>
                                        <p:cTn id="113" dur="1000" fill="hold"/>
                                        <p:tgtEl>
                                          <p:spTgt spid="6147">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114" fill="hold">
                      <p:stCondLst>
                        <p:cond delay="indefinite"/>
                      </p:stCondLst>
                      <p:childTnLst>
                        <p:par>
                          <p:cTn id="115" fill="hold">
                            <p:stCondLst>
                              <p:cond delay="0"/>
                            </p:stCondLst>
                            <p:childTnLst>
                              <p:par>
                                <p:cTn id="116" presetID="42" presetClass="entr" presetSubtype="0" fill="hold" nodeType="clickEffect">
                                  <p:stCondLst>
                                    <p:cond delay="0"/>
                                  </p:stCondLst>
                                  <p:childTnLst>
                                    <p:set>
                                      <p:cBhvr>
                                        <p:cTn id="117" dur="1" fill="hold">
                                          <p:stCondLst>
                                            <p:cond delay="0"/>
                                          </p:stCondLst>
                                        </p:cTn>
                                        <p:tgtEl>
                                          <p:spTgt spid="15"/>
                                        </p:tgtEl>
                                        <p:attrNameLst>
                                          <p:attrName>style.visibility</p:attrName>
                                        </p:attrNameLst>
                                      </p:cBhvr>
                                      <p:to>
                                        <p:strVal val="visible"/>
                                      </p:to>
                                    </p:set>
                                    <p:animEffect transition="in" filter="fade">
                                      <p:cBhvr>
                                        <p:cTn id="118" dur="1000"/>
                                        <p:tgtEl>
                                          <p:spTgt spid="15"/>
                                        </p:tgtEl>
                                      </p:cBhvr>
                                    </p:animEffect>
                                    <p:anim calcmode="lin" valueType="num">
                                      <p:cBhvr>
                                        <p:cTn id="119" dur="1000" fill="hold"/>
                                        <p:tgtEl>
                                          <p:spTgt spid="15"/>
                                        </p:tgtEl>
                                        <p:attrNameLst>
                                          <p:attrName>ppt_x</p:attrName>
                                        </p:attrNameLst>
                                      </p:cBhvr>
                                      <p:tavLst>
                                        <p:tav tm="0">
                                          <p:val>
                                            <p:strVal val="#ppt_x"/>
                                          </p:val>
                                        </p:tav>
                                        <p:tav tm="100000">
                                          <p:val>
                                            <p:strVal val="#ppt_x"/>
                                          </p:val>
                                        </p:tav>
                                      </p:tavLst>
                                    </p:anim>
                                    <p:anim calcmode="lin" valueType="num">
                                      <p:cBhvr>
                                        <p:cTn id="120"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p:bldP spid="6147" grpId="0" uiExpand="1" build="p"/>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对分娩，小儿肺炎的分析</a:t>
            </a:r>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lstStyle/>
              <a:p>
                <a:r>
                  <a:rPr lang="zh-CN" altLang="en-US" sz="1800" dirty="0"/>
                  <a:t>由</a:t>
                </a:r>
                <a14:m>
                  <m:oMath xmlns:m="http://schemas.openxmlformats.org/officeDocument/2006/math">
                    <m:sSub>
                      <m:sSubPr>
                        <m:ctrlPr>
                          <a:rPr lang="zh-CN" altLang="zh-CN" sz="1800" i="1">
                            <a:latin typeface="Cambria Math"/>
                          </a:rPr>
                        </m:ctrlPr>
                      </m:sSubPr>
                      <m:e>
                        <m:r>
                          <a:rPr lang="en-US" altLang="zh-CN" sz="1800" i="1">
                            <a:latin typeface="Cambria Math"/>
                          </a:rPr>
                          <m:t>𝜔</m:t>
                        </m:r>
                      </m:e>
                      <m:sub>
                        <m:r>
                          <a:rPr lang="en-US" altLang="zh-CN" sz="1800" i="1">
                            <a:latin typeface="Cambria Math"/>
                          </a:rPr>
                          <m:t>𝑖</m:t>
                        </m:r>
                      </m:sub>
                    </m:sSub>
                    <m:r>
                      <a:rPr lang="en-US" altLang="zh-CN" sz="1800" i="1">
                        <a:latin typeface="Cambria Math"/>
                      </a:rPr>
                      <m:t>=</m:t>
                    </m:r>
                    <m:f>
                      <m:fPr>
                        <m:ctrlPr>
                          <a:rPr lang="zh-CN" altLang="zh-CN" sz="1800" i="1">
                            <a:latin typeface="Cambria Math"/>
                          </a:rPr>
                        </m:ctrlPr>
                      </m:fPr>
                      <m:num>
                        <m:sSub>
                          <m:sSubPr>
                            <m:ctrlPr>
                              <a:rPr lang="zh-CN" altLang="zh-CN" sz="1800" i="1">
                                <a:latin typeface="Cambria Math"/>
                              </a:rPr>
                            </m:ctrlPr>
                          </m:sSubPr>
                          <m:e>
                            <m:r>
                              <a:rPr lang="en-US" altLang="zh-CN" sz="1800" i="1">
                                <a:latin typeface="Cambria Math"/>
                              </a:rPr>
                              <m:t>𝜂</m:t>
                            </m:r>
                          </m:e>
                          <m:sub>
                            <m:r>
                              <m:rPr>
                                <m:sty m:val="p"/>
                              </m:rPr>
                              <a:rPr lang="en-US" altLang="zh-CN" sz="1800">
                                <a:latin typeface="Cambria Math"/>
                              </a:rPr>
                              <m:t>i</m:t>
                            </m:r>
                            <m:r>
                              <a:rPr lang="en-US" altLang="zh-CN" sz="1800">
                                <a:latin typeface="Cambria Math"/>
                              </a:rPr>
                              <m:t>,</m:t>
                            </m:r>
                            <m:r>
                              <m:rPr>
                                <m:sty m:val="p"/>
                              </m:rPr>
                              <a:rPr lang="en-US" altLang="zh-CN" sz="1800">
                                <a:latin typeface="Cambria Math"/>
                              </a:rPr>
                              <m:t>j</m:t>
                            </m:r>
                            <m:r>
                              <a:rPr lang="en-US" altLang="zh-CN" sz="1800">
                                <a:latin typeface="Cambria Math"/>
                              </a:rPr>
                              <m:t>,</m:t>
                            </m:r>
                            <m:r>
                              <m:rPr>
                                <m:sty m:val="p"/>
                              </m:rPr>
                              <a:rPr lang="en-US" altLang="zh-CN" sz="1800">
                                <a:latin typeface="Cambria Math"/>
                              </a:rPr>
                              <m:t>k</m:t>
                            </m:r>
                          </m:sub>
                        </m:sSub>
                      </m:num>
                      <m:den>
                        <m:sSub>
                          <m:sSubPr>
                            <m:ctrlPr>
                              <a:rPr lang="zh-CN" altLang="zh-CN" sz="1800" i="1">
                                <a:latin typeface="Cambria Math"/>
                              </a:rPr>
                            </m:ctrlPr>
                          </m:sSubPr>
                          <m:e>
                            <m:r>
                              <m:rPr>
                                <m:sty m:val="p"/>
                              </m:rPr>
                              <a:rPr lang="en-US" altLang="zh-CN" sz="1800">
                                <a:latin typeface="Cambria Math"/>
                              </a:rPr>
                              <m:t>S</m:t>
                            </m:r>
                          </m:e>
                          <m:sub>
                            <m:r>
                              <a:rPr lang="en-US" altLang="zh-CN" sz="1800" i="1">
                                <a:latin typeface="Cambria Math"/>
                              </a:rPr>
                              <m:t>𝑖</m:t>
                            </m:r>
                          </m:sub>
                        </m:sSub>
                        <m:r>
                          <a:rPr lang="en-US" altLang="zh-CN" sz="1800" i="1">
                            <a:latin typeface="Cambria Math"/>
                          </a:rPr>
                          <m:t>∗</m:t>
                        </m:r>
                        <m:sSub>
                          <m:sSubPr>
                            <m:ctrlPr>
                              <a:rPr lang="zh-CN" altLang="zh-CN" sz="1800" i="1">
                                <a:latin typeface="Cambria Math"/>
                              </a:rPr>
                            </m:ctrlPr>
                          </m:sSubPr>
                          <m:e>
                            <m:r>
                              <a:rPr lang="en-US" altLang="zh-CN" sz="1800" i="1">
                                <a:latin typeface="Cambria Math"/>
                              </a:rPr>
                              <m:t>𝛼</m:t>
                            </m:r>
                          </m:e>
                          <m:sub>
                            <m:r>
                              <a:rPr lang="en-US" altLang="zh-CN" sz="1800" i="1">
                                <a:latin typeface="Cambria Math"/>
                              </a:rPr>
                              <m:t>𝑖</m:t>
                            </m:r>
                            <m:r>
                              <a:rPr lang="en-US" altLang="zh-CN" sz="1800" i="1">
                                <a:latin typeface="Cambria Math"/>
                              </a:rPr>
                              <m:t>,</m:t>
                            </m:r>
                            <m:r>
                              <a:rPr lang="en-US" altLang="zh-CN" sz="1800" i="1">
                                <a:latin typeface="Cambria Math"/>
                              </a:rPr>
                              <m:t>𝑗</m:t>
                            </m:r>
                          </m:sub>
                        </m:sSub>
                      </m:den>
                    </m:f>
                    <m:r>
                      <a:rPr lang="en-US" altLang="zh-CN" sz="1800">
                        <a:latin typeface="Cambria Math"/>
                      </a:rPr>
                      <m:t>=</m:t>
                    </m:r>
                    <m:f>
                      <m:fPr>
                        <m:ctrlPr>
                          <a:rPr lang="zh-CN" altLang="zh-CN" sz="1800" i="1">
                            <a:latin typeface="Cambria Math"/>
                          </a:rPr>
                        </m:ctrlPr>
                      </m:fPr>
                      <m:num>
                        <m:sSub>
                          <m:sSubPr>
                            <m:ctrlPr>
                              <a:rPr lang="zh-CN" altLang="zh-CN" sz="1800" i="1">
                                <a:latin typeface="Cambria Math"/>
                              </a:rPr>
                            </m:ctrlPr>
                          </m:sSubPr>
                          <m:e>
                            <m:r>
                              <a:rPr lang="en-US" altLang="zh-CN" sz="1800" i="1">
                                <a:latin typeface="Cambria Math"/>
                              </a:rPr>
                              <m:t>𝜂</m:t>
                            </m:r>
                          </m:e>
                          <m:sub>
                            <m:r>
                              <m:rPr>
                                <m:sty m:val="p"/>
                              </m:rPr>
                              <a:rPr lang="en-US" altLang="zh-CN" sz="1800">
                                <a:latin typeface="Cambria Math"/>
                              </a:rPr>
                              <m:t>i</m:t>
                            </m:r>
                            <m:r>
                              <a:rPr lang="en-US" altLang="zh-CN" sz="1800">
                                <a:latin typeface="Cambria Math"/>
                              </a:rPr>
                              <m:t>,2010,</m:t>
                            </m:r>
                            <m:r>
                              <m:rPr>
                                <m:sty m:val="p"/>
                              </m:rPr>
                              <a:rPr lang="en-US" altLang="zh-CN" sz="1800">
                                <a:latin typeface="Cambria Math"/>
                              </a:rPr>
                              <m:t>k</m:t>
                            </m:r>
                          </m:sub>
                        </m:sSub>
                      </m:num>
                      <m:den>
                        <m:sSub>
                          <m:sSubPr>
                            <m:ctrlPr>
                              <a:rPr lang="zh-CN" altLang="zh-CN" sz="1800" i="1">
                                <a:latin typeface="Cambria Math"/>
                              </a:rPr>
                            </m:ctrlPr>
                          </m:sSubPr>
                          <m:e>
                            <m:r>
                              <m:rPr>
                                <m:sty m:val="p"/>
                              </m:rPr>
                              <a:rPr lang="en-US" altLang="zh-CN" sz="1800">
                                <a:latin typeface="Cambria Math"/>
                              </a:rPr>
                              <m:t>S</m:t>
                            </m:r>
                          </m:e>
                          <m:sub>
                            <m:r>
                              <a:rPr lang="en-US" altLang="zh-CN" sz="1800" i="1">
                                <a:latin typeface="Cambria Math"/>
                              </a:rPr>
                              <m:t>2010</m:t>
                            </m:r>
                          </m:sub>
                        </m:sSub>
                        <m:r>
                          <a:rPr lang="en-US" altLang="zh-CN" sz="1800" i="1">
                            <a:latin typeface="Cambria Math"/>
                          </a:rPr>
                          <m:t>∗</m:t>
                        </m:r>
                        <m:sSub>
                          <m:sSubPr>
                            <m:ctrlPr>
                              <a:rPr lang="zh-CN" altLang="zh-CN" sz="1800" i="1">
                                <a:latin typeface="Cambria Math"/>
                              </a:rPr>
                            </m:ctrlPr>
                          </m:sSubPr>
                          <m:e>
                            <m:r>
                              <a:rPr lang="en-US" altLang="zh-CN" sz="1800" i="1">
                                <a:latin typeface="Cambria Math"/>
                              </a:rPr>
                              <m:t>𝛼</m:t>
                            </m:r>
                          </m:e>
                          <m:sub>
                            <m:r>
                              <a:rPr lang="en-US" altLang="zh-CN" sz="1800" i="1">
                                <a:latin typeface="Cambria Math"/>
                              </a:rPr>
                              <m:t>𝑖</m:t>
                            </m:r>
                            <m:r>
                              <a:rPr lang="en-US" altLang="zh-CN" sz="1800" i="1">
                                <a:latin typeface="Cambria Math"/>
                              </a:rPr>
                              <m:t>,2010</m:t>
                            </m:r>
                          </m:sub>
                        </m:sSub>
                      </m:den>
                    </m:f>
                  </m:oMath>
                </a14:m>
                <a:endParaRPr lang="zh-CN" altLang="zh-CN" sz="1800" dirty="0"/>
              </a:p>
              <a:p>
                <a:r>
                  <a:rPr lang="zh-CN" altLang="zh-CN" sz="1800" dirty="0"/>
                  <a:t>这样便可以求得</a:t>
                </a:r>
              </a:p>
              <a:p>
                <a:r>
                  <a:rPr lang="zh-CN" altLang="zh-CN" sz="1800" dirty="0"/>
                  <a:t>第</a:t>
                </a:r>
                <a:r>
                  <a:rPr lang="en-US" altLang="zh-CN" sz="1800" dirty="0"/>
                  <a:t>1</a:t>
                </a:r>
                <a:r>
                  <a:rPr lang="zh-CN" altLang="zh-CN" sz="1800" dirty="0"/>
                  <a:t>年龄段中小儿肺炎每年的住院率</a:t>
                </a:r>
                <a:r>
                  <a:rPr lang="en-US" altLang="zh-CN" sz="1800" dirty="0"/>
                  <a:t>  </a:t>
                </a:r>
                <a14:m>
                  <m:oMath xmlns:m="http://schemas.openxmlformats.org/officeDocument/2006/math">
                    <m:sSub>
                      <m:sSubPr>
                        <m:ctrlPr>
                          <a:rPr lang="zh-CN" altLang="zh-CN" sz="1800" i="1">
                            <a:latin typeface="Cambria Math"/>
                          </a:rPr>
                        </m:ctrlPr>
                      </m:sSubPr>
                      <m:e>
                        <m:r>
                          <a:rPr lang="en-US" altLang="zh-CN" sz="1800" i="1">
                            <a:latin typeface="Cambria Math"/>
                          </a:rPr>
                          <m:t>𝜔</m:t>
                        </m:r>
                      </m:e>
                      <m:sub>
                        <m:r>
                          <a:rPr lang="en-US" altLang="zh-CN" sz="1800" i="1">
                            <a:latin typeface="Cambria Math"/>
                          </a:rPr>
                          <m:t>3</m:t>
                        </m:r>
                      </m:sub>
                    </m:sSub>
                    <m:r>
                      <a:rPr lang="en-US" altLang="zh-CN" sz="1800" i="1">
                        <a:latin typeface="Cambria Math"/>
                      </a:rPr>
                      <m:t>=</m:t>
                    </m:r>
                    <m:f>
                      <m:fPr>
                        <m:ctrlPr>
                          <a:rPr lang="zh-CN" altLang="zh-CN" sz="1800" i="1">
                            <a:latin typeface="Cambria Math"/>
                          </a:rPr>
                        </m:ctrlPr>
                      </m:fPr>
                      <m:num>
                        <m:r>
                          <a:rPr lang="en-US" altLang="zh-CN" sz="1800">
                            <a:latin typeface="Cambria Math"/>
                          </a:rPr>
                          <m:t>32644</m:t>
                        </m:r>
                      </m:num>
                      <m:den>
                        <m:r>
                          <a:rPr lang="en-US" altLang="zh-CN" sz="1800" i="1">
                            <a:latin typeface="Cambria Math"/>
                          </a:rPr>
                          <m:t>1795880</m:t>
                        </m:r>
                      </m:den>
                    </m:f>
                    <m:r>
                      <a:rPr lang="en-US" altLang="zh-CN" sz="1800" i="1">
                        <a:latin typeface="Cambria Math"/>
                      </a:rPr>
                      <m:t>∗</m:t>
                    </m:r>
                    <m:r>
                      <a:rPr lang="en-US" altLang="zh-CN" sz="1800">
                        <a:latin typeface="Cambria Math"/>
                      </a:rPr>
                      <m:t>100%=1.8177%</m:t>
                    </m:r>
                  </m:oMath>
                </a14:m>
                <a:endParaRPr lang="zh-CN" altLang="zh-CN" sz="1800" dirty="0"/>
              </a:p>
              <a:p>
                <a:r>
                  <a:rPr lang="zh-CN" altLang="zh-CN" sz="1800" dirty="0"/>
                  <a:t>第</a:t>
                </a:r>
                <a:r>
                  <a:rPr lang="en-US" altLang="zh-CN" sz="1800" dirty="0"/>
                  <a:t>2</a:t>
                </a:r>
                <a:r>
                  <a:rPr lang="zh-CN" altLang="zh-CN" sz="1800" dirty="0"/>
                  <a:t>年龄段中顺产每年的住院率</a:t>
                </a:r>
                <a:r>
                  <a:rPr lang="en-US" altLang="zh-CN" sz="1800" dirty="0"/>
                  <a:t>  </a:t>
                </a:r>
                <a14:m>
                  <m:oMath xmlns:m="http://schemas.openxmlformats.org/officeDocument/2006/math">
                    <m:sSub>
                      <m:sSubPr>
                        <m:ctrlPr>
                          <a:rPr lang="zh-CN" altLang="zh-CN" sz="1800" i="1">
                            <a:latin typeface="Cambria Math"/>
                          </a:rPr>
                        </m:ctrlPr>
                      </m:sSubPr>
                      <m:e>
                        <m:r>
                          <a:rPr lang="en-US" altLang="zh-CN" sz="1800" i="1">
                            <a:latin typeface="Cambria Math"/>
                          </a:rPr>
                          <m:t>𝜔</m:t>
                        </m:r>
                      </m:e>
                      <m:sub>
                        <m:r>
                          <a:rPr lang="en-US" altLang="zh-CN" sz="1800" i="1">
                            <a:latin typeface="Cambria Math"/>
                          </a:rPr>
                          <m:t>2</m:t>
                        </m:r>
                      </m:sub>
                    </m:sSub>
                    <m:r>
                      <a:rPr lang="en-US" altLang="zh-CN" sz="1800" i="1">
                        <a:latin typeface="Cambria Math"/>
                      </a:rPr>
                      <m:t>=</m:t>
                    </m:r>
                    <m:f>
                      <m:fPr>
                        <m:ctrlPr>
                          <a:rPr lang="zh-CN" altLang="zh-CN" sz="1800" i="1">
                            <a:latin typeface="Cambria Math"/>
                          </a:rPr>
                        </m:ctrlPr>
                      </m:fPr>
                      <m:num>
                        <m:r>
                          <a:rPr lang="en-US" altLang="zh-CN" sz="1800">
                            <a:latin typeface="Cambria Math"/>
                          </a:rPr>
                          <m:t>20397</m:t>
                        </m:r>
                      </m:num>
                      <m:den>
                        <m:r>
                          <a:rPr lang="en-US" altLang="zh-CN" sz="1800">
                            <a:latin typeface="Cambria Math"/>
                          </a:rPr>
                          <m:t>6320809</m:t>
                        </m:r>
                      </m:den>
                    </m:f>
                    <m:r>
                      <a:rPr lang="en-US" altLang="zh-CN" sz="1800" i="1">
                        <a:latin typeface="Cambria Math"/>
                      </a:rPr>
                      <m:t>∗</m:t>
                    </m:r>
                    <m:r>
                      <a:rPr lang="en-US" altLang="zh-CN" sz="1800">
                        <a:latin typeface="Cambria Math"/>
                      </a:rPr>
                      <m:t>100%=0.3227%</m:t>
                    </m:r>
                  </m:oMath>
                </a14:m>
                <a:endParaRPr lang="zh-CN" altLang="zh-CN" sz="1800" dirty="0"/>
              </a:p>
              <a:p>
                <a:r>
                  <a:rPr lang="zh-CN" altLang="zh-CN" sz="1800" dirty="0"/>
                  <a:t>第</a:t>
                </a:r>
                <a:r>
                  <a:rPr lang="en-US" altLang="zh-CN" sz="1800" dirty="0"/>
                  <a:t>2</a:t>
                </a:r>
                <a:r>
                  <a:rPr lang="zh-CN" altLang="zh-CN" sz="1800" dirty="0"/>
                  <a:t>年龄段中剖宫产每年的住院率</a:t>
                </a:r>
                <a:r>
                  <a:rPr lang="en-US" altLang="zh-CN" sz="1800" dirty="0"/>
                  <a:t>  </a:t>
                </a:r>
                <a14:m>
                  <m:oMath xmlns:m="http://schemas.openxmlformats.org/officeDocument/2006/math">
                    <m:sSub>
                      <m:sSubPr>
                        <m:ctrlPr>
                          <a:rPr lang="zh-CN" altLang="zh-CN" sz="1800" i="1">
                            <a:latin typeface="Cambria Math"/>
                          </a:rPr>
                        </m:ctrlPr>
                      </m:sSubPr>
                      <m:e>
                        <m:r>
                          <a:rPr lang="en-US" altLang="zh-CN" sz="1800" i="1">
                            <a:latin typeface="Cambria Math"/>
                          </a:rPr>
                          <m:t>𝜔</m:t>
                        </m:r>
                      </m:e>
                      <m:sub>
                        <m:r>
                          <a:rPr lang="en-US" altLang="zh-CN" sz="1800" i="1">
                            <a:latin typeface="Cambria Math"/>
                          </a:rPr>
                          <m:t>1</m:t>
                        </m:r>
                      </m:sub>
                    </m:sSub>
                    <m:r>
                      <a:rPr lang="en-US" altLang="zh-CN" sz="1800" i="1">
                        <a:latin typeface="Cambria Math"/>
                      </a:rPr>
                      <m:t>=</m:t>
                    </m:r>
                    <m:f>
                      <m:fPr>
                        <m:ctrlPr>
                          <a:rPr lang="zh-CN" altLang="zh-CN" sz="1800" i="1">
                            <a:latin typeface="Cambria Math"/>
                          </a:rPr>
                        </m:ctrlPr>
                      </m:fPr>
                      <m:num>
                        <m:r>
                          <a:rPr lang="en-US" altLang="zh-CN" sz="1800">
                            <a:latin typeface="Cambria Math"/>
                          </a:rPr>
                          <m:t>53513</m:t>
                        </m:r>
                      </m:num>
                      <m:den>
                        <m:r>
                          <a:rPr lang="en-US" altLang="zh-CN" sz="1800">
                            <a:latin typeface="Cambria Math"/>
                          </a:rPr>
                          <m:t>6320809</m:t>
                        </m:r>
                      </m:den>
                    </m:f>
                    <m:r>
                      <a:rPr lang="en-US" altLang="zh-CN" sz="1800" i="1">
                        <a:latin typeface="Cambria Math"/>
                      </a:rPr>
                      <m:t>∗</m:t>
                    </m:r>
                    <m:r>
                      <a:rPr lang="en-US" altLang="zh-CN" sz="1800">
                        <a:latin typeface="Cambria Math"/>
                      </a:rPr>
                      <m:t>100%=0.8466%</m:t>
                    </m:r>
                  </m:oMath>
                </a14:m>
                <a:endParaRPr lang="en-US" altLang="zh-CN" sz="1800" dirty="0" smtClean="0"/>
              </a:p>
              <a:p>
                <a:r>
                  <a:rPr lang="zh-CN" altLang="zh-CN" sz="1800" dirty="0"/>
                  <a:t>在第</a:t>
                </a:r>
                <a:r>
                  <a:rPr lang="en-US" altLang="zh-CN" sz="1800" dirty="0"/>
                  <a:t>j</a:t>
                </a:r>
                <a:r>
                  <a:rPr lang="zh-CN" altLang="zh-CN" sz="1800" dirty="0"/>
                  <a:t>年中第</a:t>
                </a:r>
                <a:r>
                  <a:rPr lang="en-US" altLang="zh-CN" sz="1800" dirty="0" err="1"/>
                  <a:t>i</a:t>
                </a:r>
                <a:r>
                  <a:rPr lang="zh-CN" altLang="zh-CN" sz="1800" dirty="0"/>
                  <a:t>种病在</a:t>
                </a:r>
                <a:r>
                  <a:rPr lang="en-US" altLang="zh-CN" sz="1800" dirty="0"/>
                  <a:t>k</a:t>
                </a:r>
                <a:r>
                  <a:rPr lang="zh-CN" altLang="zh-CN" sz="1800" dirty="0"/>
                  <a:t>季节的平均每天需住院人数</a:t>
                </a:r>
                <a14:m>
                  <m:oMath xmlns:m="http://schemas.openxmlformats.org/officeDocument/2006/math">
                    <m:sSub>
                      <m:sSubPr>
                        <m:ctrlPr>
                          <a:rPr lang="zh-CN" altLang="zh-CN" sz="1800" i="1">
                            <a:latin typeface="Cambria Math"/>
                          </a:rPr>
                        </m:ctrlPr>
                      </m:sSubPr>
                      <m:e>
                        <m:r>
                          <a:rPr lang="en-US" altLang="zh-CN" sz="1800" i="1">
                            <a:latin typeface="Cambria Math"/>
                          </a:rPr>
                          <m:t>𝜂</m:t>
                        </m:r>
                      </m:e>
                      <m:sub>
                        <m:r>
                          <m:rPr>
                            <m:sty m:val="p"/>
                          </m:rPr>
                          <a:rPr lang="en-US" altLang="zh-CN" sz="1800">
                            <a:latin typeface="Cambria Math"/>
                          </a:rPr>
                          <m:t>i</m:t>
                        </m:r>
                        <m:r>
                          <a:rPr lang="en-US" altLang="zh-CN" sz="1800">
                            <a:latin typeface="Cambria Math"/>
                          </a:rPr>
                          <m:t>,</m:t>
                        </m:r>
                        <m:r>
                          <m:rPr>
                            <m:sty m:val="p"/>
                          </m:rPr>
                          <a:rPr lang="en-US" altLang="zh-CN" sz="1800">
                            <a:latin typeface="Cambria Math"/>
                          </a:rPr>
                          <m:t>j</m:t>
                        </m:r>
                        <m:r>
                          <a:rPr lang="en-US" altLang="zh-CN" sz="1800">
                            <a:latin typeface="Cambria Math"/>
                          </a:rPr>
                          <m:t>,</m:t>
                        </m:r>
                        <m:r>
                          <m:rPr>
                            <m:sty m:val="p"/>
                          </m:rPr>
                          <a:rPr lang="en-US" altLang="zh-CN" sz="1800">
                            <a:latin typeface="Cambria Math"/>
                          </a:rPr>
                          <m:t>k</m:t>
                        </m:r>
                      </m:sub>
                    </m:sSub>
                    <m:r>
                      <a:rPr lang="en-US" altLang="zh-CN" sz="1800">
                        <a:latin typeface="Cambria Math"/>
                      </a:rPr>
                      <m:t>=</m:t>
                    </m:r>
                    <m:f>
                      <m:fPr>
                        <m:ctrlPr>
                          <a:rPr lang="zh-CN" altLang="zh-CN" sz="1800" i="1">
                            <a:latin typeface="Cambria Math"/>
                          </a:rPr>
                        </m:ctrlPr>
                      </m:fPr>
                      <m:num>
                        <m:sSub>
                          <m:sSubPr>
                            <m:ctrlPr>
                              <a:rPr lang="zh-CN" altLang="zh-CN" sz="1800" i="1">
                                <a:latin typeface="Cambria Math"/>
                              </a:rPr>
                            </m:ctrlPr>
                          </m:sSubPr>
                          <m:e>
                            <m:r>
                              <a:rPr lang="en-US" altLang="zh-CN" sz="1800" i="1">
                                <a:latin typeface="Cambria Math"/>
                              </a:rPr>
                              <m:t>𝜂</m:t>
                            </m:r>
                          </m:e>
                          <m:sub>
                            <m:r>
                              <m:rPr>
                                <m:sty m:val="p"/>
                              </m:rPr>
                              <a:rPr lang="en-US" altLang="zh-CN" sz="1800">
                                <a:latin typeface="Cambria Math"/>
                              </a:rPr>
                              <m:t>i</m:t>
                            </m:r>
                            <m:r>
                              <a:rPr lang="en-US" altLang="zh-CN" sz="1800">
                                <a:latin typeface="Cambria Math"/>
                              </a:rPr>
                              <m:t>,2010,</m:t>
                            </m:r>
                            <m:r>
                              <m:rPr>
                                <m:sty m:val="p"/>
                              </m:rPr>
                              <a:rPr lang="en-US" altLang="zh-CN" sz="1800">
                                <a:latin typeface="Cambria Math"/>
                              </a:rPr>
                              <m:t>k</m:t>
                            </m:r>
                          </m:sub>
                        </m:sSub>
                      </m:num>
                      <m:den>
                        <m:sSub>
                          <m:sSubPr>
                            <m:ctrlPr>
                              <a:rPr lang="zh-CN" altLang="zh-CN" sz="1800" i="1">
                                <a:latin typeface="Cambria Math"/>
                              </a:rPr>
                            </m:ctrlPr>
                          </m:sSubPr>
                          <m:e>
                            <m:r>
                              <m:rPr>
                                <m:sty m:val="p"/>
                              </m:rPr>
                              <a:rPr lang="en-US" altLang="zh-CN" sz="1800">
                                <a:latin typeface="Cambria Math"/>
                              </a:rPr>
                              <m:t>S</m:t>
                            </m:r>
                          </m:e>
                          <m:sub>
                            <m:r>
                              <a:rPr lang="en-US" altLang="zh-CN" sz="1800" i="1">
                                <a:latin typeface="Cambria Math"/>
                              </a:rPr>
                              <m:t>2010</m:t>
                            </m:r>
                          </m:sub>
                        </m:sSub>
                        <m:r>
                          <a:rPr lang="en-US" altLang="zh-CN" sz="1800" i="1">
                            <a:latin typeface="Cambria Math"/>
                          </a:rPr>
                          <m:t>∗</m:t>
                        </m:r>
                        <m:sSub>
                          <m:sSubPr>
                            <m:ctrlPr>
                              <a:rPr lang="zh-CN" altLang="zh-CN" sz="1800" i="1">
                                <a:latin typeface="Cambria Math"/>
                              </a:rPr>
                            </m:ctrlPr>
                          </m:sSubPr>
                          <m:e>
                            <m:r>
                              <a:rPr lang="en-US" altLang="zh-CN" sz="1800" i="1">
                                <a:latin typeface="Cambria Math"/>
                              </a:rPr>
                              <m:t>𝛼</m:t>
                            </m:r>
                          </m:e>
                          <m:sub>
                            <m:r>
                              <a:rPr lang="en-US" altLang="zh-CN" sz="1800" i="1">
                                <a:latin typeface="Cambria Math"/>
                              </a:rPr>
                              <m:t>𝑖</m:t>
                            </m:r>
                            <m:r>
                              <a:rPr lang="en-US" altLang="zh-CN" sz="1800" i="1">
                                <a:latin typeface="Cambria Math"/>
                              </a:rPr>
                              <m:t>,2010</m:t>
                            </m:r>
                          </m:sub>
                        </m:sSub>
                      </m:den>
                    </m:f>
                    <m:r>
                      <a:rPr lang="en-US" altLang="zh-CN" sz="1800" i="1">
                        <a:latin typeface="Cambria Math"/>
                      </a:rPr>
                      <m:t>∗</m:t>
                    </m:r>
                    <m:r>
                      <a:rPr lang="zh-CN" altLang="zh-CN" sz="1800">
                        <a:latin typeface="Cambria Math"/>
                      </a:rPr>
                      <m:t>（</m:t>
                    </m:r>
                    <m:sSub>
                      <m:sSubPr>
                        <m:ctrlPr>
                          <a:rPr lang="zh-CN" altLang="zh-CN" sz="1800" i="1">
                            <a:latin typeface="Cambria Math"/>
                          </a:rPr>
                        </m:ctrlPr>
                      </m:sSubPr>
                      <m:e>
                        <m:r>
                          <m:rPr>
                            <m:sty m:val="p"/>
                          </m:rPr>
                          <a:rPr lang="en-US" altLang="zh-CN" sz="1800">
                            <a:latin typeface="Cambria Math"/>
                          </a:rPr>
                          <m:t>S</m:t>
                        </m:r>
                      </m:e>
                      <m:sub>
                        <m:r>
                          <a:rPr lang="en-US" altLang="zh-CN" sz="1800" i="1">
                            <a:latin typeface="Cambria Math"/>
                          </a:rPr>
                          <m:t>𝑖</m:t>
                        </m:r>
                      </m:sub>
                    </m:sSub>
                    <m:r>
                      <a:rPr lang="en-US" altLang="zh-CN" sz="1800" i="1">
                        <a:latin typeface="Cambria Math"/>
                      </a:rPr>
                      <m:t>∗</m:t>
                    </m:r>
                    <m:sSub>
                      <m:sSubPr>
                        <m:ctrlPr>
                          <a:rPr lang="zh-CN" altLang="zh-CN" sz="1800" i="1">
                            <a:latin typeface="Cambria Math"/>
                          </a:rPr>
                        </m:ctrlPr>
                      </m:sSubPr>
                      <m:e>
                        <m:r>
                          <a:rPr lang="en-US" altLang="zh-CN" sz="1800" i="1">
                            <a:latin typeface="Cambria Math"/>
                          </a:rPr>
                          <m:t>𝛼</m:t>
                        </m:r>
                      </m:e>
                      <m:sub>
                        <m:r>
                          <a:rPr lang="en-US" altLang="zh-CN" sz="1800" i="1">
                            <a:latin typeface="Cambria Math"/>
                          </a:rPr>
                          <m:t>𝑖</m:t>
                        </m:r>
                        <m:r>
                          <a:rPr lang="en-US" altLang="zh-CN" sz="1800" i="1">
                            <a:latin typeface="Cambria Math"/>
                          </a:rPr>
                          <m:t>,</m:t>
                        </m:r>
                        <m:r>
                          <a:rPr lang="en-US" altLang="zh-CN" sz="1800" i="1">
                            <a:latin typeface="Cambria Math"/>
                          </a:rPr>
                          <m:t>𝑗</m:t>
                        </m:r>
                      </m:sub>
                    </m:sSub>
                    <m:r>
                      <a:rPr lang="zh-CN" altLang="zh-CN" sz="1800">
                        <a:latin typeface="Cambria Math"/>
                      </a:rPr>
                      <m:t>）</m:t>
                    </m:r>
                  </m:oMath>
                </a14:m>
                <a:endParaRPr lang="zh-CN" altLang="zh-CN" sz="1800" dirty="0"/>
              </a:p>
              <a:p>
                <a:endParaRPr lang="zh-CN" altLang="zh-CN" sz="1800" dirty="0"/>
              </a:p>
              <a:p>
                <a:endParaRPr lang="zh-CN" altLang="en-US" sz="1800"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rotWithShape="1">
                <a:blip r:embed="rId2" cstate="print"/>
                <a:stretch>
                  <a:fillRect l="-444"/>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4404657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Effect transition="in" filter="fade">
                                      <p:cBhvr>
                                        <p:cTn id="20" dur="1000"/>
                                        <p:tgtEl>
                                          <p:spTgt spid="3">
                                            <p:txEl>
                                              <p:pRg st="1" end="1"/>
                                            </p:txEl>
                                          </p:spTgt>
                                        </p:tgtEl>
                                      </p:cBhvr>
                                    </p:animEffect>
                                    <p:anim calcmode="lin" valueType="num">
                                      <p:cBhvr>
                                        <p:cTn id="21"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2"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Effect transition="in" filter="fade">
                                      <p:cBhvr>
                                        <p:cTn id="27" dur="1000"/>
                                        <p:tgtEl>
                                          <p:spTgt spid="3">
                                            <p:txEl>
                                              <p:pRg st="2" end="2"/>
                                            </p:txEl>
                                          </p:spTgt>
                                        </p:tgtEl>
                                      </p:cBhvr>
                                    </p:animEffect>
                                    <p:anim calcmode="lin" valueType="num">
                                      <p:cBhvr>
                                        <p:cTn id="2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3">
                                            <p:txEl>
                                              <p:pRg st="3" end="3"/>
                                            </p:txEl>
                                          </p:spTgt>
                                        </p:tgtEl>
                                        <p:attrNameLst>
                                          <p:attrName>style.visibility</p:attrName>
                                        </p:attrNameLst>
                                      </p:cBhvr>
                                      <p:to>
                                        <p:strVal val="visible"/>
                                      </p:to>
                                    </p:set>
                                    <p:animEffect transition="in" filter="fade">
                                      <p:cBhvr>
                                        <p:cTn id="34" dur="1000"/>
                                        <p:tgtEl>
                                          <p:spTgt spid="3">
                                            <p:txEl>
                                              <p:pRg st="3" end="3"/>
                                            </p:txEl>
                                          </p:spTgt>
                                        </p:tgtEl>
                                      </p:cBhvr>
                                    </p:animEffect>
                                    <p:anim calcmode="lin" valueType="num">
                                      <p:cBhvr>
                                        <p:cTn id="3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6"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3">
                                            <p:txEl>
                                              <p:pRg st="4" end="4"/>
                                            </p:txEl>
                                          </p:spTgt>
                                        </p:tgtEl>
                                        <p:attrNameLst>
                                          <p:attrName>style.visibility</p:attrName>
                                        </p:attrNameLst>
                                      </p:cBhvr>
                                      <p:to>
                                        <p:strVal val="visible"/>
                                      </p:to>
                                    </p:set>
                                    <p:animEffect transition="in" filter="fade">
                                      <p:cBhvr>
                                        <p:cTn id="41" dur="1000"/>
                                        <p:tgtEl>
                                          <p:spTgt spid="3">
                                            <p:txEl>
                                              <p:pRg st="4" end="4"/>
                                            </p:txEl>
                                          </p:spTgt>
                                        </p:tgtEl>
                                      </p:cBhvr>
                                    </p:animEffect>
                                    <p:anim calcmode="lin" valueType="num">
                                      <p:cBhvr>
                                        <p:cTn id="4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4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grpId="0" nodeType="clickEffect">
                                  <p:stCondLst>
                                    <p:cond delay="0"/>
                                  </p:stCondLst>
                                  <p:childTnLst>
                                    <p:set>
                                      <p:cBhvr>
                                        <p:cTn id="47" dur="1" fill="hold">
                                          <p:stCondLst>
                                            <p:cond delay="0"/>
                                          </p:stCondLst>
                                        </p:cTn>
                                        <p:tgtEl>
                                          <p:spTgt spid="3">
                                            <p:txEl>
                                              <p:pRg st="5" end="5"/>
                                            </p:txEl>
                                          </p:spTgt>
                                        </p:tgtEl>
                                        <p:attrNameLst>
                                          <p:attrName>style.visibility</p:attrName>
                                        </p:attrNameLst>
                                      </p:cBhvr>
                                      <p:to>
                                        <p:strVal val="visible"/>
                                      </p:to>
                                    </p:set>
                                    <p:animEffect transition="in" filter="fade">
                                      <p:cBhvr>
                                        <p:cTn id="48" dur="1000"/>
                                        <p:tgtEl>
                                          <p:spTgt spid="3">
                                            <p:txEl>
                                              <p:pRg st="5" end="5"/>
                                            </p:txEl>
                                          </p:spTgt>
                                        </p:tgtEl>
                                      </p:cBhvr>
                                    </p:animEffect>
                                    <p:anim calcmode="lin" valueType="num">
                                      <p:cBhvr>
                                        <p:cTn id="49"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50"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对分娩，小儿肺炎的分析</a:t>
            </a:r>
          </a:p>
        </p:txBody>
      </p:sp>
      <p:sp>
        <p:nvSpPr>
          <p:cNvPr id="3" name="内容占位符 2"/>
          <p:cNvSpPr>
            <a:spLocks noGrp="1"/>
          </p:cNvSpPr>
          <p:nvPr>
            <p:ph idx="1"/>
          </p:nvPr>
        </p:nvSpPr>
        <p:spPr/>
        <p:txBody>
          <a:bodyPr/>
          <a:lstStyle/>
          <a:p>
            <a:r>
              <a:rPr lang="zh-CN" altLang="en-US" sz="1800" dirty="0"/>
              <a:t>以下是根据上</a:t>
            </a:r>
            <a:r>
              <a:rPr lang="zh-CN" altLang="en-US" sz="1800" dirty="0" smtClean="0"/>
              <a:t>式计算</a:t>
            </a:r>
            <a:r>
              <a:rPr lang="zh-CN" altLang="en-US" sz="1800" dirty="0"/>
              <a:t>得到的每个年份每种不同的病需要住院的人数。</a:t>
            </a:r>
          </a:p>
        </p:txBody>
      </p:sp>
      <p:graphicFrame>
        <p:nvGraphicFramePr>
          <p:cNvPr id="4" name="表格 3"/>
          <p:cNvGraphicFramePr>
            <a:graphicFrameLocks noGrp="1"/>
          </p:cNvGraphicFramePr>
          <p:nvPr>
            <p:extLst>
              <p:ext uri="{D42A27DB-BD31-4B8C-83A1-F6EECF244321}">
                <p14:modId xmlns:p14="http://schemas.microsoft.com/office/powerpoint/2010/main" val="719980447"/>
              </p:ext>
            </p:extLst>
          </p:nvPr>
        </p:nvGraphicFramePr>
        <p:xfrm>
          <a:off x="683568" y="2492896"/>
          <a:ext cx="7784340" cy="2346960"/>
        </p:xfrm>
        <a:graphic>
          <a:graphicData uri="http://schemas.openxmlformats.org/drawingml/2006/table">
            <a:tbl>
              <a:tblPr firstRow="1" firstCol="1" bandRow="1">
                <a:tableStyleId>{5C22544A-7EE6-4342-B048-85BDC9FD1C3A}</a:tableStyleId>
              </a:tblPr>
              <a:tblGrid>
                <a:gridCol w="1731311"/>
                <a:gridCol w="2160495"/>
                <a:gridCol w="1946267"/>
                <a:gridCol w="1946267"/>
              </a:tblGrid>
              <a:tr h="209856">
                <a:tc>
                  <a:txBody>
                    <a:bodyPr/>
                    <a:lstStyle/>
                    <a:p>
                      <a:pPr algn="ctr">
                        <a:spcAft>
                          <a:spcPts val="0"/>
                        </a:spcAft>
                      </a:pPr>
                      <a:r>
                        <a:rPr lang="zh-CN" sz="1400" kern="100" dirty="0">
                          <a:solidFill>
                            <a:schemeClr val="tx2"/>
                          </a:solidFill>
                          <a:effectLst/>
                        </a:rPr>
                        <a:t>年份</a:t>
                      </a:r>
                      <a:endParaRPr lang="zh-CN" sz="1200" kern="100" dirty="0">
                        <a:solidFill>
                          <a:schemeClr val="tx2"/>
                        </a:solidFill>
                        <a:effectLst/>
                        <a:latin typeface="Calibri"/>
                        <a:ea typeface="宋体"/>
                        <a:cs typeface="Times New Roman"/>
                      </a:endParaRPr>
                    </a:p>
                  </a:txBody>
                  <a:tcPr marL="78696" marR="78696" marT="0" marB="0"/>
                </a:tc>
                <a:tc>
                  <a:txBody>
                    <a:bodyPr/>
                    <a:lstStyle/>
                    <a:p>
                      <a:pPr algn="ctr">
                        <a:spcAft>
                          <a:spcPts val="0"/>
                        </a:spcAft>
                      </a:pPr>
                      <a:r>
                        <a:rPr lang="zh-CN" sz="1400" kern="100" dirty="0">
                          <a:solidFill>
                            <a:schemeClr val="tx2"/>
                          </a:solidFill>
                          <a:effectLst/>
                        </a:rPr>
                        <a:t>小儿肺炎需住院人数（人）</a:t>
                      </a:r>
                      <a:endParaRPr lang="zh-CN" sz="1200" kern="100" dirty="0">
                        <a:solidFill>
                          <a:schemeClr val="tx2"/>
                        </a:solidFill>
                        <a:effectLst/>
                        <a:latin typeface="Calibri"/>
                        <a:ea typeface="宋体"/>
                        <a:cs typeface="Times New Roman"/>
                      </a:endParaRPr>
                    </a:p>
                  </a:txBody>
                  <a:tcPr marL="78696" marR="78696" marT="0" marB="0"/>
                </a:tc>
                <a:tc>
                  <a:txBody>
                    <a:bodyPr/>
                    <a:lstStyle/>
                    <a:p>
                      <a:pPr algn="ctr">
                        <a:spcAft>
                          <a:spcPts val="0"/>
                        </a:spcAft>
                      </a:pPr>
                      <a:r>
                        <a:rPr lang="zh-CN" sz="1400" kern="100" dirty="0">
                          <a:solidFill>
                            <a:schemeClr val="tx2"/>
                          </a:solidFill>
                          <a:effectLst/>
                        </a:rPr>
                        <a:t>顺产需住院人数（人）</a:t>
                      </a:r>
                      <a:endParaRPr lang="zh-CN" sz="1200" kern="100" dirty="0">
                        <a:solidFill>
                          <a:schemeClr val="tx2"/>
                        </a:solidFill>
                        <a:effectLst/>
                        <a:latin typeface="Calibri"/>
                        <a:ea typeface="宋体"/>
                        <a:cs typeface="Times New Roman"/>
                      </a:endParaRPr>
                    </a:p>
                  </a:txBody>
                  <a:tcPr marL="78696" marR="78696" marT="0" marB="0"/>
                </a:tc>
                <a:tc>
                  <a:txBody>
                    <a:bodyPr/>
                    <a:lstStyle/>
                    <a:p>
                      <a:pPr algn="ctr">
                        <a:spcAft>
                          <a:spcPts val="0"/>
                        </a:spcAft>
                      </a:pPr>
                      <a:r>
                        <a:rPr lang="zh-CN" sz="1400" kern="100" dirty="0">
                          <a:solidFill>
                            <a:schemeClr val="tx2"/>
                          </a:solidFill>
                          <a:effectLst/>
                        </a:rPr>
                        <a:t>剖宫产需住院人数（人）</a:t>
                      </a:r>
                      <a:endParaRPr lang="zh-CN" sz="1200" kern="100" dirty="0">
                        <a:solidFill>
                          <a:schemeClr val="tx2"/>
                        </a:solidFill>
                        <a:effectLst/>
                        <a:latin typeface="Calibri"/>
                        <a:ea typeface="宋体"/>
                        <a:cs typeface="Times New Roman"/>
                      </a:endParaRPr>
                    </a:p>
                  </a:txBody>
                  <a:tcPr marL="78696" marR="78696" marT="0" marB="0"/>
                </a:tc>
              </a:tr>
              <a:tr h="209856">
                <a:tc>
                  <a:txBody>
                    <a:bodyPr/>
                    <a:lstStyle/>
                    <a:p>
                      <a:pPr algn="ctr">
                        <a:spcAft>
                          <a:spcPts val="0"/>
                        </a:spcAft>
                      </a:pPr>
                      <a:r>
                        <a:rPr lang="en-US" sz="1400" kern="100">
                          <a:solidFill>
                            <a:schemeClr val="tx2"/>
                          </a:solidFill>
                          <a:effectLst/>
                        </a:rPr>
                        <a:t>2011</a:t>
                      </a:r>
                      <a:endParaRPr lang="zh-CN" sz="1200" kern="100">
                        <a:solidFill>
                          <a:schemeClr val="tx2"/>
                        </a:solidFill>
                        <a:effectLst/>
                        <a:latin typeface="Calibri"/>
                        <a:ea typeface="宋体"/>
                        <a:cs typeface="Times New Roman"/>
                      </a:endParaRPr>
                    </a:p>
                  </a:txBody>
                  <a:tcPr marL="78696" marR="78696" marT="0" marB="0"/>
                </a:tc>
                <a:tc>
                  <a:txBody>
                    <a:bodyPr/>
                    <a:lstStyle/>
                    <a:p>
                      <a:pPr algn="just">
                        <a:spcAft>
                          <a:spcPts val="0"/>
                        </a:spcAft>
                      </a:pPr>
                      <a:r>
                        <a:rPr lang="en-US" sz="1400" kern="100">
                          <a:effectLst/>
                        </a:rPr>
                        <a:t>       36153</a:t>
                      </a:r>
                      <a:endParaRPr lang="zh-CN" sz="1200" kern="100">
                        <a:effectLst/>
                        <a:latin typeface="Calibri"/>
                        <a:ea typeface="宋体"/>
                        <a:cs typeface="Times New Roman"/>
                      </a:endParaRPr>
                    </a:p>
                  </a:txBody>
                  <a:tcPr marL="78696" marR="78696" marT="0" marB="0"/>
                </a:tc>
                <a:tc>
                  <a:txBody>
                    <a:bodyPr/>
                    <a:lstStyle/>
                    <a:p>
                      <a:pPr algn="just">
                        <a:spcAft>
                          <a:spcPts val="0"/>
                        </a:spcAft>
                      </a:pPr>
                      <a:r>
                        <a:rPr lang="en-US" sz="1400" kern="100" dirty="0">
                          <a:effectLst/>
                        </a:rPr>
                        <a:t>       20661</a:t>
                      </a:r>
                      <a:endParaRPr lang="zh-CN" sz="1200" kern="100" dirty="0">
                        <a:effectLst/>
                        <a:latin typeface="Calibri"/>
                        <a:ea typeface="宋体"/>
                        <a:cs typeface="Times New Roman"/>
                      </a:endParaRPr>
                    </a:p>
                  </a:txBody>
                  <a:tcPr marL="78696" marR="78696" marT="0" marB="0"/>
                </a:tc>
                <a:tc>
                  <a:txBody>
                    <a:bodyPr/>
                    <a:lstStyle/>
                    <a:p>
                      <a:pPr algn="just">
                        <a:spcAft>
                          <a:spcPts val="0"/>
                        </a:spcAft>
                      </a:pPr>
                      <a:r>
                        <a:rPr lang="en-US" sz="1400" kern="100">
                          <a:effectLst/>
                        </a:rPr>
                        <a:t>        54205</a:t>
                      </a:r>
                      <a:endParaRPr lang="zh-CN" sz="1200" kern="100">
                        <a:effectLst/>
                        <a:latin typeface="Calibri"/>
                        <a:ea typeface="宋体"/>
                        <a:cs typeface="Times New Roman"/>
                      </a:endParaRPr>
                    </a:p>
                  </a:txBody>
                  <a:tcPr marL="78696" marR="78696" marT="0" marB="0"/>
                </a:tc>
              </a:tr>
              <a:tr h="209856">
                <a:tc>
                  <a:txBody>
                    <a:bodyPr/>
                    <a:lstStyle/>
                    <a:p>
                      <a:pPr algn="ctr">
                        <a:spcAft>
                          <a:spcPts val="0"/>
                        </a:spcAft>
                      </a:pPr>
                      <a:r>
                        <a:rPr lang="en-US" sz="1400" kern="100" dirty="0">
                          <a:solidFill>
                            <a:schemeClr val="tx2"/>
                          </a:solidFill>
                          <a:effectLst/>
                        </a:rPr>
                        <a:t>2012</a:t>
                      </a:r>
                      <a:endParaRPr lang="zh-CN" sz="1200" kern="100" dirty="0">
                        <a:solidFill>
                          <a:schemeClr val="tx2"/>
                        </a:solidFill>
                        <a:effectLst/>
                        <a:latin typeface="Calibri"/>
                        <a:ea typeface="宋体"/>
                        <a:cs typeface="Times New Roman"/>
                      </a:endParaRPr>
                    </a:p>
                  </a:txBody>
                  <a:tcPr marL="78696" marR="78696" marT="0" marB="0"/>
                </a:tc>
                <a:tc>
                  <a:txBody>
                    <a:bodyPr/>
                    <a:lstStyle/>
                    <a:p>
                      <a:pPr algn="just">
                        <a:spcAft>
                          <a:spcPts val="0"/>
                        </a:spcAft>
                      </a:pPr>
                      <a:r>
                        <a:rPr lang="en-US" sz="1400" kern="100">
                          <a:effectLst/>
                        </a:rPr>
                        <a:t>       39328</a:t>
                      </a:r>
                      <a:endParaRPr lang="zh-CN" sz="1200" kern="100">
                        <a:effectLst/>
                        <a:latin typeface="Calibri"/>
                        <a:ea typeface="宋体"/>
                        <a:cs typeface="Times New Roman"/>
                      </a:endParaRPr>
                    </a:p>
                  </a:txBody>
                  <a:tcPr marL="78696" marR="78696" marT="0" marB="0"/>
                </a:tc>
                <a:tc>
                  <a:txBody>
                    <a:bodyPr/>
                    <a:lstStyle/>
                    <a:p>
                      <a:pPr algn="just">
                        <a:spcAft>
                          <a:spcPts val="0"/>
                        </a:spcAft>
                      </a:pPr>
                      <a:r>
                        <a:rPr lang="en-US" sz="1400" kern="100">
                          <a:effectLst/>
                        </a:rPr>
                        <a:t>       20569</a:t>
                      </a:r>
                      <a:endParaRPr lang="zh-CN" sz="1200" kern="100">
                        <a:effectLst/>
                        <a:latin typeface="Calibri"/>
                        <a:ea typeface="宋体"/>
                        <a:cs typeface="Times New Roman"/>
                      </a:endParaRPr>
                    </a:p>
                  </a:txBody>
                  <a:tcPr marL="78696" marR="78696" marT="0" marB="0"/>
                </a:tc>
                <a:tc>
                  <a:txBody>
                    <a:bodyPr/>
                    <a:lstStyle/>
                    <a:p>
                      <a:pPr algn="just">
                        <a:spcAft>
                          <a:spcPts val="0"/>
                        </a:spcAft>
                      </a:pPr>
                      <a:r>
                        <a:rPr lang="en-US" sz="1400" kern="100">
                          <a:effectLst/>
                        </a:rPr>
                        <a:t>        53963</a:t>
                      </a:r>
                      <a:endParaRPr lang="zh-CN" sz="1200" kern="100">
                        <a:effectLst/>
                        <a:latin typeface="Calibri"/>
                        <a:ea typeface="宋体"/>
                        <a:cs typeface="Times New Roman"/>
                      </a:endParaRPr>
                    </a:p>
                  </a:txBody>
                  <a:tcPr marL="78696" marR="78696" marT="0" marB="0"/>
                </a:tc>
              </a:tr>
              <a:tr h="209856">
                <a:tc>
                  <a:txBody>
                    <a:bodyPr/>
                    <a:lstStyle/>
                    <a:p>
                      <a:pPr algn="ctr">
                        <a:spcAft>
                          <a:spcPts val="0"/>
                        </a:spcAft>
                      </a:pPr>
                      <a:r>
                        <a:rPr lang="en-US" sz="1400" kern="100">
                          <a:solidFill>
                            <a:schemeClr val="tx2"/>
                          </a:solidFill>
                          <a:effectLst/>
                        </a:rPr>
                        <a:t>2013</a:t>
                      </a:r>
                      <a:endParaRPr lang="zh-CN" sz="1200" kern="100">
                        <a:solidFill>
                          <a:schemeClr val="tx2"/>
                        </a:solidFill>
                        <a:effectLst/>
                        <a:latin typeface="Calibri"/>
                        <a:ea typeface="宋体"/>
                        <a:cs typeface="Times New Roman"/>
                      </a:endParaRPr>
                    </a:p>
                  </a:txBody>
                  <a:tcPr marL="78696" marR="78696" marT="0" marB="0"/>
                </a:tc>
                <a:tc>
                  <a:txBody>
                    <a:bodyPr/>
                    <a:lstStyle/>
                    <a:p>
                      <a:pPr algn="just">
                        <a:spcAft>
                          <a:spcPts val="0"/>
                        </a:spcAft>
                      </a:pPr>
                      <a:r>
                        <a:rPr lang="en-US" sz="1400" kern="100" dirty="0">
                          <a:effectLst/>
                        </a:rPr>
                        <a:t>       42471</a:t>
                      </a:r>
                      <a:endParaRPr lang="zh-CN" sz="1200" kern="100" dirty="0">
                        <a:effectLst/>
                        <a:latin typeface="Calibri"/>
                        <a:ea typeface="宋体"/>
                        <a:cs typeface="Times New Roman"/>
                      </a:endParaRPr>
                    </a:p>
                  </a:txBody>
                  <a:tcPr marL="78696" marR="78696" marT="0" marB="0"/>
                </a:tc>
                <a:tc>
                  <a:txBody>
                    <a:bodyPr/>
                    <a:lstStyle/>
                    <a:p>
                      <a:pPr algn="just">
                        <a:spcAft>
                          <a:spcPts val="0"/>
                        </a:spcAft>
                      </a:pPr>
                      <a:r>
                        <a:rPr lang="en-US" sz="1400" kern="100">
                          <a:effectLst/>
                        </a:rPr>
                        <a:t>       20334</a:t>
                      </a:r>
                      <a:endParaRPr lang="zh-CN" sz="1200" kern="100">
                        <a:effectLst/>
                        <a:latin typeface="Calibri"/>
                        <a:ea typeface="宋体"/>
                        <a:cs typeface="Times New Roman"/>
                      </a:endParaRPr>
                    </a:p>
                  </a:txBody>
                  <a:tcPr marL="78696" marR="78696" marT="0" marB="0"/>
                </a:tc>
                <a:tc>
                  <a:txBody>
                    <a:bodyPr/>
                    <a:lstStyle/>
                    <a:p>
                      <a:pPr algn="just">
                        <a:spcAft>
                          <a:spcPts val="0"/>
                        </a:spcAft>
                      </a:pPr>
                      <a:r>
                        <a:rPr lang="en-US" sz="1400" kern="100" dirty="0">
                          <a:effectLst/>
                        </a:rPr>
                        <a:t>        53345</a:t>
                      </a:r>
                      <a:endParaRPr lang="zh-CN" sz="1200" kern="100" dirty="0">
                        <a:effectLst/>
                        <a:latin typeface="Calibri"/>
                        <a:ea typeface="宋体"/>
                        <a:cs typeface="Times New Roman"/>
                      </a:endParaRPr>
                    </a:p>
                  </a:txBody>
                  <a:tcPr marL="78696" marR="78696" marT="0" marB="0"/>
                </a:tc>
              </a:tr>
              <a:tr h="209856">
                <a:tc>
                  <a:txBody>
                    <a:bodyPr/>
                    <a:lstStyle/>
                    <a:p>
                      <a:pPr algn="ctr">
                        <a:spcAft>
                          <a:spcPts val="0"/>
                        </a:spcAft>
                      </a:pPr>
                      <a:r>
                        <a:rPr lang="en-US" sz="1400" kern="100">
                          <a:solidFill>
                            <a:schemeClr val="tx2"/>
                          </a:solidFill>
                          <a:effectLst/>
                        </a:rPr>
                        <a:t>2014</a:t>
                      </a:r>
                      <a:endParaRPr lang="zh-CN" sz="1200" kern="100">
                        <a:solidFill>
                          <a:schemeClr val="tx2"/>
                        </a:solidFill>
                        <a:effectLst/>
                        <a:latin typeface="Calibri"/>
                        <a:ea typeface="宋体"/>
                        <a:cs typeface="Times New Roman"/>
                      </a:endParaRPr>
                    </a:p>
                  </a:txBody>
                  <a:tcPr marL="78696" marR="78696" marT="0" marB="0"/>
                </a:tc>
                <a:tc>
                  <a:txBody>
                    <a:bodyPr/>
                    <a:lstStyle/>
                    <a:p>
                      <a:pPr algn="just">
                        <a:spcAft>
                          <a:spcPts val="0"/>
                        </a:spcAft>
                      </a:pPr>
                      <a:r>
                        <a:rPr lang="en-US" sz="1400" kern="100">
                          <a:effectLst/>
                        </a:rPr>
                        <a:t>       45586</a:t>
                      </a:r>
                      <a:endParaRPr lang="zh-CN" sz="1200" kern="100">
                        <a:effectLst/>
                        <a:latin typeface="Calibri"/>
                        <a:ea typeface="宋体"/>
                        <a:cs typeface="Times New Roman"/>
                      </a:endParaRPr>
                    </a:p>
                  </a:txBody>
                  <a:tcPr marL="78696" marR="78696" marT="0" marB="0"/>
                </a:tc>
                <a:tc>
                  <a:txBody>
                    <a:bodyPr/>
                    <a:lstStyle/>
                    <a:p>
                      <a:pPr algn="just">
                        <a:spcAft>
                          <a:spcPts val="0"/>
                        </a:spcAft>
                      </a:pPr>
                      <a:r>
                        <a:rPr lang="en-US" sz="1400" kern="100">
                          <a:effectLst/>
                        </a:rPr>
                        <a:t>       19990</a:t>
                      </a:r>
                      <a:endParaRPr lang="zh-CN" sz="1200" kern="100">
                        <a:effectLst/>
                        <a:latin typeface="Calibri"/>
                        <a:ea typeface="宋体"/>
                        <a:cs typeface="Times New Roman"/>
                      </a:endParaRPr>
                    </a:p>
                  </a:txBody>
                  <a:tcPr marL="78696" marR="78696" marT="0" marB="0"/>
                </a:tc>
                <a:tc>
                  <a:txBody>
                    <a:bodyPr/>
                    <a:lstStyle/>
                    <a:p>
                      <a:pPr algn="just">
                        <a:spcAft>
                          <a:spcPts val="0"/>
                        </a:spcAft>
                      </a:pPr>
                      <a:r>
                        <a:rPr lang="en-US" sz="1400" kern="100">
                          <a:effectLst/>
                        </a:rPr>
                        <a:t>        52442</a:t>
                      </a:r>
                      <a:endParaRPr lang="zh-CN" sz="1200" kern="100">
                        <a:effectLst/>
                        <a:latin typeface="Calibri"/>
                        <a:ea typeface="宋体"/>
                        <a:cs typeface="Times New Roman"/>
                      </a:endParaRPr>
                    </a:p>
                  </a:txBody>
                  <a:tcPr marL="78696" marR="78696" marT="0" marB="0"/>
                </a:tc>
              </a:tr>
              <a:tr h="209856">
                <a:tc>
                  <a:txBody>
                    <a:bodyPr/>
                    <a:lstStyle/>
                    <a:p>
                      <a:pPr algn="ctr">
                        <a:spcAft>
                          <a:spcPts val="0"/>
                        </a:spcAft>
                      </a:pPr>
                      <a:r>
                        <a:rPr lang="en-US" sz="1400" kern="100">
                          <a:solidFill>
                            <a:schemeClr val="tx2"/>
                          </a:solidFill>
                          <a:effectLst/>
                        </a:rPr>
                        <a:t>2015</a:t>
                      </a:r>
                      <a:endParaRPr lang="zh-CN" sz="1200" kern="100">
                        <a:solidFill>
                          <a:schemeClr val="tx2"/>
                        </a:solidFill>
                        <a:effectLst/>
                        <a:latin typeface="Calibri"/>
                        <a:ea typeface="宋体"/>
                        <a:cs typeface="Times New Roman"/>
                      </a:endParaRPr>
                    </a:p>
                  </a:txBody>
                  <a:tcPr marL="78696" marR="78696" marT="0" marB="0"/>
                </a:tc>
                <a:tc>
                  <a:txBody>
                    <a:bodyPr/>
                    <a:lstStyle/>
                    <a:p>
                      <a:pPr algn="just">
                        <a:spcAft>
                          <a:spcPts val="0"/>
                        </a:spcAft>
                      </a:pPr>
                      <a:r>
                        <a:rPr lang="en-US" sz="1400" kern="100">
                          <a:effectLst/>
                        </a:rPr>
                        <a:t>       48765</a:t>
                      </a:r>
                      <a:endParaRPr lang="zh-CN" sz="1200" kern="100">
                        <a:effectLst/>
                        <a:latin typeface="Calibri"/>
                        <a:ea typeface="宋体"/>
                        <a:cs typeface="Times New Roman"/>
                      </a:endParaRPr>
                    </a:p>
                  </a:txBody>
                  <a:tcPr marL="78696" marR="78696" marT="0" marB="0"/>
                </a:tc>
                <a:tc>
                  <a:txBody>
                    <a:bodyPr/>
                    <a:lstStyle/>
                    <a:p>
                      <a:pPr algn="just">
                        <a:spcAft>
                          <a:spcPts val="0"/>
                        </a:spcAft>
                      </a:pPr>
                      <a:r>
                        <a:rPr lang="en-US" sz="1400" kern="100">
                          <a:effectLst/>
                        </a:rPr>
                        <a:t>       19563</a:t>
                      </a:r>
                      <a:endParaRPr lang="zh-CN" sz="1200" kern="100">
                        <a:effectLst/>
                        <a:latin typeface="Calibri"/>
                        <a:ea typeface="宋体"/>
                        <a:cs typeface="Times New Roman"/>
                      </a:endParaRPr>
                    </a:p>
                  </a:txBody>
                  <a:tcPr marL="78696" marR="78696" marT="0" marB="0"/>
                </a:tc>
                <a:tc>
                  <a:txBody>
                    <a:bodyPr/>
                    <a:lstStyle/>
                    <a:p>
                      <a:pPr algn="just">
                        <a:spcAft>
                          <a:spcPts val="0"/>
                        </a:spcAft>
                      </a:pPr>
                      <a:r>
                        <a:rPr lang="en-US" sz="1400" kern="100">
                          <a:effectLst/>
                        </a:rPr>
                        <a:t>        51324</a:t>
                      </a:r>
                      <a:endParaRPr lang="zh-CN" sz="1200" kern="100">
                        <a:effectLst/>
                        <a:latin typeface="Calibri"/>
                        <a:ea typeface="宋体"/>
                        <a:cs typeface="Times New Roman"/>
                      </a:endParaRPr>
                    </a:p>
                  </a:txBody>
                  <a:tcPr marL="78696" marR="78696" marT="0" marB="0"/>
                </a:tc>
              </a:tr>
              <a:tr h="209856">
                <a:tc>
                  <a:txBody>
                    <a:bodyPr/>
                    <a:lstStyle/>
                    <a:p>
                      <a:pPr algn="ctr">
                        <a:spcAft>
                          <a:spcPts val="0"/>
                        </a:spcAft>
                      </a:pPr>
                      <a:r>
                        <a:rPr lang="en-US" sz="1400" kern="100">
                          <a:solidFill>
                            <a:schemeClr val="tx2"/>
                          </a:solidFill>
                          <a:effectLst/>
                        </a:rPr>
                        <a:t>2016</a:t>
                      </a:r>
                      <a:endParaRPr lang="zh-CN" sz="1200" kern="100">
                        <a:solidFill>
                          <a:schemeClr val="tx2"/>
                        </a:solidFill>
                        <a:effectLst/>
                        <a:latin typeface="Calibri"/>
                        <a:ea typeface="宋体"/>
                        <a:cs typeface="Times New Roman"/>
                      </a:endParaRPr>
                    </a:p>
                  </a:txBody>
                  <a:tcPr marL="78696" marR="78696" marT="0" marB="0"/>
                </a:tc>
                <a:tc>
                  <a:txBody>
                    <a:bodyPr/>
                    <a:lstStyle/>
                    <a:p>
                      <a:pPr algn="just">
                        <a:spcAft>
                          <a:spcPts val="0"/>
                        </a:spcAft>
                      </a:pPr>
                      <a:r>
                        <a:rPr lang="en-US" sz="1400" kern="100">
                          <a:effectLst/>
                        </a:rPr>
                        <a:t>       50170</a:t>
                      </a:r>
                      <a:endParaRPr lang="zh-CN" sz="1200" kern="100">
                        <a:effectLst/>
                        <a:latin typeface="Calibri"/>
                        <a:ea typeface="宋体"/>
                        <a:cs typeface="Times New Roman"/>
                      </a:endParaRPr>
                    </a:p>
                  </a:txBody>
                  <a:tcPr marL="78696" marR="78696" marT="0" marB="0"/>
                </a:tc>
                <a:tc>
                  <a:txBody>
                    <a:bodyPr/>
                    <a:lstStyle/>
                    <a:p>
                      <a:pPr algn="just">
                        <a:spcAft>
                          <a:spcPts val="0"/>
                        </a:spcAft>
                      </a:pPr>
                      <a:r>
                        <a:rPr lang="en-US" sz="1400" kern="100">
                          <a:effectLst/>
                        </a:rPr>
                        <a:t>       19469</a:t>
                      </a:r>
                      <a:endParaRPr lang="zh-CN" sz="1200" kern="100">
                        <a:effectLst/>
                        <a:latin typeface="Calibri"/>
                        <a:ea typeface="宋体"/>
                        <a:cs typeface="Times New Roman"/>
                      </a:endParaRPr>
                    </a:p>
                  </a:txBody>
                  <a:tcPr marL="78696" marR="78696" marT="0" marB="0"/>
                </a:tc>
                <a:tc>
                  <a:txBody>
                    <a:bodyPr/>
                    <a:lstStyle/>
                    <a:p>
                      <a:pPr algn="just">
                        <a:spcAft>
                          <a:spcPts val="0"/>
                        </a:spcAft>
                      </a:pPr>
                      <a:r>
                        <a:rPr lang="en-US" sz="1400" kern="100">
                          <a:effectLst/>
                        </a:rPr>
                        <a:t>        51076</a:t>
                      </a:r>
                      <a:endParaRPr lang="zh-CN" sz="1200" kern="100">
                        <a:effectLst/>
                        <a:latin typeface="Calibri"/>
                        <a:ea typeface="宋体"/>
                        <a:cs typeface="Times New Roman"/>
                      </a:endParaRPr>
                    </a:p>
                  </a:txBody>
                  <a:tcPr marL="78696" marR="78696" marT="0" marB="0"/>
                </a:tc>
              </a:tr>
              <a:tr h="209856">
                <a:tc>
                  <a:txBody>
                    <a:bodyPr/>
                    <a:lstStyle/>
                    <a:p>
                      <a:pPr algn="ctr">
                        <a:spcAft>
                          <a:spcPts val="0"/>
                        </a:spcAft>
                      </a:pPr>
                      <a:r>
                        <a:rPr lang="en-US" sz="1400" kern="100" dirty="0">
                          <a:solidFill>
                            <a:schemeClr val="tx2"/>
                          </a:solidFill>
                          <a:effectLst/>
                        </a:rPr>
                        <a:t>2017</a:t>
                      </a:r>
                      <a:endParaRPr lang="zh-CN" sz="1200" kern="100" dirty="0">
                        <a:solidFill>
                          <a:schemeClr val="tx2"/>
                        </a:solidFill>
                        <a:effectLst/>
                        <a:latin typeface="Calibri"/>
                        <a:ea typeface="宋体"/>
                        <a:cs typeface="Times New Roman"/>
                      </a:endParaRPr>
                    </a:p>
                  </a:txBody>
                  <a:tcPr marL="78696" marR="78696" marT="0" marB="0"/>
                </a:tc>
                <a:tc>
                  <a:txBody>
                    <a:bodyPr/>
                    <a:lstStyle/>
                    <a:p>
                      <a:pPr algn="just">
                        <a:spcAft>
                          <a:spcPts val="0"/>
                        </a:spcAft>
                      </a:pPr>
                      <a:r>
                        <a:rPr lang="en-US" sz="1400" kern="100">
                          <a:effectLst/>
                        </a:rPr>
                        <a:t>       51635</a:t>
                      </a:r>
                      <a:endParaRPr lang="zh-CN" sz="1200" kern="100">
                        <a:effectLst/>
                        <a:latin typeface="Calibri"/>
                        <a:ea typeface="宋体"/>
                        <a:cs typeface="Times New Roman"/>
                      </a:endParaRPr>
                    </a:p>
                  </a:txBody>
                  <a:tcPr marL="78696" marR="78696" marT="0" marB="0"/>
                </a:tc>
                <a:tc>
                  <a:txBody>
                    <a:bodyPr/>
                    <a:lstStyle/>
                    <a:p>
                      <a:pPr algn="just">
                        <a:spcAft>
                          <a:spcPts val="0"/>
                        </a:spcAft>
                      </a:pPr>
                      <a:r>
                        <a:rPr lang="en-US" sz="1400" kern="100">
                          <a:effectLst/>
                        </a:rPr>
                        <a:t>       19355</a:t>
                      </a:r>
                      <a:endParaRPr lang="zh-CN" sz="1200" kern="100">
                        <a:effectLst/>
                        <a:latin typeface="Calibri"/>
                        <a:ea typeface="宋体"/>
                        <a:cs typeface="Times New Roman"/>
                      </a:endParaRPr>
                    </a:p>
                  </a:txBody>
                  <a:tcPr marL="78696" marR="78696" marT="0" marB="0"/>
                </a:tc>
                <a:tc>
                  <a:txBody>
                    <a:bodyPr/>
                    <a:lstStyle/>
                    <a:p>
                      <a:pPr algn="just">
                        <a:spcAft>
                          <a:spcPts val="0"/>
                        </a:spcAft>
                      </a:pPr>
                      <a:r>
                        <a:rPr lang="en-US" sz="1400" kern="100" dirty="0">
                          <a:effectLst/>
                        </a:rPr>
                        <a:t>        50778</a:t>
                      </a:r>
                      <a:endParaRPr lang="zh-CN" sz="1200" kern="100" dirty="0">
                        <a:effectLst/>
                        <a:latin typeface="Calibri"/>
                        <a:ea typeface="宋体"/>
                        <a:cs typeface="Times New Roman"/>
                      </a:endParaRPr>
                    </a:p>
                  </a:txBody>
                  <a:tcPr marL="78696" marR="78696" marT="0" marB="0"/>
                </a:tc>
              </a:tr>
              <a:tr h="209856">
                <a:tc>
                  <a:txBody>
                    <a:bodyPr/>
                    <a:lstStyle/>
                    <a:p>
                      <a:pPr algn="ctr">
                        <a:spcAft>
                          <a:spcPts val="0"/>
                        </a:spcAft>
                      </a:pPr>
                      <a:r>
                        <a:rPr lang="en-US" sz="1400" kern="100">
                          <a:solidFill>
                            <a:schemeClr val="tx2"/>
                          </a:solidFill>
                          <a:effectLst/>
                        </a:rPr>
                        <a:t>2018</a:t>
                      </a:r>
                      <a:endParaRPr lang="zh-CN" sz="1200" kern="100">
                        <a:solidFill>
                          <a:schemeClr val="tx2"/>
                        </a:solidFill>
                        <a:effectLst/>
                        <a:latin typeface="Calibri"/>
                        <a:ea typeface="宋体"/>
                        <a:cs typeface="Times New Roman"/>
                      </a:endParaRPr>
                    </a:p>
                  </a:txBody>
                  <a:tcPr marL="78696" marR="78696" marT="0" marB="0"/>
                </a:tc>
                <a:tc>
                  <a:txBody>
                    <a:bodyPr/>
                    <a:lstStyle/>
                    <a:p>
                      <a:pPr algn="just">
                        <a:spcAft>
                          <a:spcPts val="0"/>
                        </a:spcAft>
                      </a:pPr>
                      <a:r>
                        <a:rPr lang="en-US" sz="1400" kern="100">
                          <a:effectLst/>
                        </a:rPr>
                        <a:t>       53147</a:t>
                      </a:r>
                      <a:endParaRPr lang="zh-CN" sz="1200" kern="100">
                        <a:effectLst/>
                        <a:latin typeface="Calibri"/>
                        <a:ea typeface="宋体"/>
                        <a:cs typeface="Times New Roman"/>
                      </a:endParaRPr>
                    </a:p>
                  </a:txBody>
                  <a:tcPr marL="78696" marR="78696" marT="0" marB="0"/>
                </a:tc>
                <a:tc>
                  <a:txBody>
                    <a:bodyPr/>
                    <a:lstStyle/>
                    <a:p>
                      <a:pPr algn="just">
                        <a:spcAft>
                          <a:spcPts val="0"/>
                        </a:spcAft>
                      </a:pPr>
                      <a:r>
                        <a:rPr lang="en-US" sz="1400" kern="100">
                          <a:effectLst/>
                        </a:rPr>
                        <a:t>       19229</a:t>
                      </a:r>
                      <a:endParaRPr lang="zh-CN" sz="1200" kern="100">
                        <a:effectLst/>
                        <a:latin typeface="Calibri"/>
                        <a:ea typeface="宋体"/>
                        <a:cs typeface="Times New Roman"/>
                      </a:endParaRPr>
                    </a:p>
                  </a:txBody>
                  <a:tcPr marL="78696" marR="78696" marT="0" marB="0"/>
                </a:tc>
                <a:tc>
                  <a:txBody>
                    <a:bodyPr/>
                    <a:lstStyle/>
                    <a:p>
                      <a:pPr algn="just">
                        <a:spcAft>
                          <a:spcPts val="0"/>
                        </a:spcAft>
                      </a:pPr>
                      <a:r>
                        <a:rPr lang="en-US" sz="1400" kern="100">
                          <a:effectLst/>
                        </a:rPr>
                        <a:t>        50446</a:t>
                      </a:r>
                      <a:endParaRPr lang="zh-CN" sz="1200" kern="100">
                        <a:effectLst/>
                        <a:latin typeface="Calibri"/>
                        <a:ea typeface="宋体"/>
                        <a:cs typeface="Times New Roman"/>
                      </a:endParaRPr>
                    </a:p>
                  </a:txBody>
                  <a:tcPr marL="78696" marR="78696" marT="0" marB="0"/>
                </a:tc>
              </a:tr>
              <a:tr h="209856">
                <a:tc>
                  <a:txBody>
                    <a:bodyPr/>
                    <a:lstStyle/>
                    <a:p>
                      <a:pPr algn="ctr">
                        <a:spcAft>
                          <a:spcPts val="0"/>
                        </a:spcAft>
                      </a:pPr>
                      <a:r>
                        <a:rPr lang="en-US" sz="1400" kern="100">
                          <a:solidFill>
                            <a:schemeClr val="tx2"/>
                          </a:solidFill>
                          <a:effectLst/>
                        </a:rPr>
                        <a:t>2019</a:t>
                      </a:r>
                      <a:endParaRPr lang="zh-CN" sz="1200" kern="100">
                        <a:solidFill>
                          <a:schemeClr val="tx2"/>
                        </a:solidFill>
                        <a:effectLst/>
                        <a:latin typeface="Calibri"/>
                        <a:ea typeface="宋体"/>
                        <a:cs typeface="Times New Roman"/>
                      </a:endParaRPr>
                    </a:p>
                  </a:txBody>
                  <a:tcPr marL="78696" marR="78696" marT="0" marB="0"/>
                </a:tc>
                <a:tc>
                  <a:txBody>
                    <a:bodyPr/>
                    <a:lstStyle/>
                    <a:p>
                      <a:pPr algn="just">
                        <a:spcAft>
                          <a:spcPts val="0"/>
                        </a:spcAft>
                      </a:pPr>
                      <a:r>
                        <a:rPr lang="en-US" sz="1400" kern="100">
                          <a:effectLst/>
                        </a:rPr>
                        <a:t>       54749</a:t>
                      </a:r>
                      <a:endParaRPr lang="zh-CN" sz="1200" kern="100">
                        <a:effectLst/>
                        <a:latin typeface="Calibri"/>
                        <a:ea typeface="宋体"/>
                        <a:cs typeface="Times New Roman"/>
                      </a:endParaRPr>
                    </a:p>
                  </a:txBody>
                  <a:tcPr marL="78696" marR="78696" marT="0" marB="0"/>
                </a:tc>
                <a:tc>
                  <a:txBody>
                    <a:bodyPr/>
                    <a:lstStyle/>
                    <a:p>
                      <a:pPr algn="just">
                        <a:spcAft>
                          <a:spcPts val="0"/>
                        </a:spcAft>
                      </a:pPr>
                      <a:r>
                        <a:rPr lang="en-US" sz="1400" kern="100">
                          <a:effectLst/>
                        </a:rPr>
                        <a:t>       19102</a:t>
                      </a:r>
                      <a:endParaRPr lang="zh-CN" sz="1200" kern="100">
                        <a:effectLst/>
                        <a:latin typeface="Calibri"/>
                        <a:ea typeface="宋体"/>
                        <a:cs typeface="Times New Roman"/>
                      </a:endParaRPr>
                    </a:p>
                  </a:txBody>
                  <a:tcPr marL="78696" marR="78696" marT="0" marB="0"/>
                </a:tc>
                <a:tc>
                  <a:txBody>
                    <a:bodyPr/>
                    <a:lstStyle/>
                    <a:p>
                      <a:pPr algn="just">
                        <a:spcAft>
                          <a:spcPts val="0"/>
                        </a:spcAft>
                      </a:pPr>
                      <a:r>
                        <a:rPr lang="en-US" sz="1400" kern="100">
                          <a:effectLst/>
                        </a:rPr>
                        <a:t>        50115</a:t>
                      </a:r>
                      <a:endParaRPr lang="zh-CN" sz="1200" kern="100">
                        <a:effectLst/>
                        <a:latin typeface="Calibri"/>
                        <a:ea typeface="宋体"/>
                        <a:cs typeface="Times New Roman"/>
                      </a:endParaRPr>
                    </a:p>
                  </a:txBody>
                  <a:tcPr marL="78696" marR="78696" marT="0" marB="0"/>
                </a:tc>
              </a:tr>
              <a:tr h="209856">
                <a:tc>
                  <a:txBody>
                    <a:bodyPr/>
                    <a:lstStyle/>
                    <a:p>
                      <a:pPr algn="ctr">
                        <a:spcAft>
                          <a:spcPts val="0"/>
                        </a:spcAft>
                      </a:pPr>
                      <a:r>
                        <a:rPr lang="en-US" sz="1400" kern="100" dirty="0">
                          <a:solidFill>
                            <a:schemeClr val="tx2"/>
                          </a:solidFill>
                          <a:effectLst/>
                        </a:rPr>
                        <a:t>2020</a:t>
                      </a:r>
                      <a:endParaRPr lang="zh-CN" sz="1200" kern="100" dirty="0">
                        <a:solidFill>
                          <a:schemeClr val="tx2"/>
                        </a:solidFill>
                        <a:effectLst/>
                        <a:latin typeface="Calibri"/>
                        <a:ea typeface="宋体"/>
                        <a:cs typeface="Times New Roman"/>
                      </a:endParaRPr>
                    </a:p>
                  </a:txBody>
                  <a:tcPr marL="78696" marR="78696" marT="0" marB="0"/>
                </a:tc>
                <a:tc>
                  <a:txBody>
                    <a:bodyPr/>
                    <a:lstStyle/>
                    <a:p>
                      <a:pPr algn="just">
                        <a:spcAft>
                          <a:spcPts val="0"/>
                        </a:spcAft>
                      </a:pPr>
                      <a:r>
                        <a:rPr lang="en-US" sz="1400" kern="100">
                          <a:effectLst/>
                        </a:rPr>
                        <a:t>       56457</a:t>
                      </a:r>
                      <a:endParaRPr lang="zh-CN" sz="1200" kern="100">
                        <a:effectLst/>
                        <a:latin typeface="Calibri"/>
                        <a:ea typeface="宋体"/>
                        <a:cs typeface="Times New Roman"/>
                      </a:endParaRPr>
                    </a:p>
                  </a:txBody>
                  <a:tcPr marL="78696" marR="78696" marT="0" marB="0"/>
                </a:tc>
                <a:tc>
                  <a:txBody>
                    <a:bodyPr/>
                    <a:lstStyle/>
                    <a:p>
                      <a:pPr algn="just">
                        <a:spcAft>
                          <a:spcPts val="0"/>
                        </a:spcAft>
                      </a:pPr>
                      <a:r>
                        <a:rPr lang="en-US" sz="1400" kern="100">
                          <a:effectLst/>
                        </a:rPr>
                        <a:t>       18975</a:t>
                      </a:r>
                      <a:endParaRPr lang="zh-CN" sz="1200" kern="100">
                        <a:effectLst/>
                        <a:latin typeface="Calibri"/>
                        <a:ea typeface="宋体"/>
                        <a:cs typeface="Times New Roman"/>
                      </a:endParaRPr>
                    </a:p>
                  </a:txBody>
                  <a:tcPr marL="78696" marR="78696" marT="0" marB="0"/>
                </a:tc>
                <a:tc>
                  <a:txBody>
                    <a:bodyPr/>
                    <a:lstStyle/>
                    <a:p>
                      <a:pPr algn="just">
                        <a:spcAft>
                          <a:spcPts val="0"/>
                        </a:spcAft>
                      </a:pPr>
                      <a:r>
                        <a:rPr lang="en-US" sz="1400" kern="100" dirty="0">
                          <a:effectLst/>
                        </a:rPr>
                        <a:t>        49780</a:t>
                      </a:r>
                      <a:endParaRPr lang="zh-CN" sz="1200" kern="100" dirty="0">
                        <a:effectLst/>
                        <a:latin typeface="Calibri"/>
                        <a:ea typeface="宋体"/>
                        <a:cs typeface="Times New Roman"/>
                      </a:endParaRPr>
                    </a:p>
                  </a:txBody>
                  <a:tcPr marL="78696" marR="78696" marT="0" marB="0"/>
                </a:tc>
              </a:tr>
            </a:tbl>
          </a:graphicData>
        </a:graphic>
      </p:graphicFrame>
    </p:spTree>
    <p:extLst>
      <p:ext uri="{BB962C8B-B14F-4D97-AF65-F5344CB8AC3E}">
        <p14:creationId xmlns:p14="http://schemas.microsoft.com/office/powerpoint/2010/main" val="31960017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1000"/>
                                        <p:tgtEl>
                                          <p:spTgt spid="4"/>
                                        </p:tgtEl>
                                      </p:cBhvr>
                                    </p:animEffect>
                                    <p:anim calcmode="lin" valueType="num">
                                      <p:cBhvr>
                                        <p:cTn id="21" dur="1000" fill="hold"/>
                                        <p:tgtEl>
                                          <p:spTgt spid="4"/>
                                        </p:tgtEl>
                                        <p:attrNameLst>
                                          <p:attrName>ppt_x</p:attrName>
                                        </p:attrNameLst>
                                      </p:cBhvr>
                                      <p:tavLst>
                                        <p:tav tm="0">
                                          <p:val>
                                            <p:strVal val="#ppt_x"/>
                                          </p:val>
                                        </p:tav>
                                        <p:tav tm="100000">
                                          <p:val>
                                            <p:strVal val="#ppt_x"/>
                                          </p:val>
                                        </p:tav>
                                      </p:tavLst>
                                    </p:anim>
                                    <p:anim calcmode="lin" valueType="num">
                                      <p:cBhvr>
                                        <p:cTn id="22"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对分娩，小儿肺炎的分析</a:t>
            </a:r>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lstStyle/>
              <a:p>
                <a:r>
                  <a:rPr lang="zh-CN" altLang="zh-CN" sz="1800" dirty="0"/>
                  <a:t>接下来是标准差的分析：</a:t>
                </a:r>
                <a14:m>
                  <m:oMath xmlns:m="http://schemas.openxmlformats.org/officeDocument/2006/math">
                    <m:sSub>
                      <m:sSubPr>
                        <m:ctrlPr>
                          <a:rPr lang="zh-CN" altLang="zh-CN" sz="1800" i="1">
                            <a:latin typeface="Cambria Math"/>
                          </a:rPr>
                        </m:ctrlPr>
                      </m:sSubPr>
                      <m:e>
                        <m:r>
                          <a:rPr lang="en-US" altLang="zh-CN" sz="1800" i="1">
                            <a:latin typeface="Cambria Math"/>
                          </a:rPr>
                          <m:t>𝜂</m:t>
                        </m:r>
                      </m:e>
                      <m:sub>
                        <m:r>
                          <m:rPr>
                            <m:sty m:val="p"/>
                          </m:rPr>
                          <a:rPr lang="en-US" altLang="zh-CN" sz="1800">
                            <a:latin typeface="Cambria Math"/>
                          </a:rPr>
                          <m:t>i</m:t>
                        </m:r>
                        <m:r>
                          <a:rPr lang="en-US" altLang="zh-CN" sz="1800">
                            <a:latin typeface="Cambria Math"/>
                          </a:rPr>
                          <m:t>,</m:t>
                        </m:r>
                        <m:r>
                          <m:rPr>
                            <m:sty m:val="p"/>
                          </m:rPr>
                          <a:rPr lang="en-US" altLang="zh-CN" sz="1800">
                            <a:latin typeface="Cambria Math"/>
                          </a:rPr>
                          <m:t>j</m:t>
                        </m:r>
                      </m:sub>
                    </m:sSub>
                  </m:oMath>
                </a14:m>
                <a:r>
                  <a:rPr lang="zh-CN" altLang="zh-CN" sz="1800" dirty="0"/>
                  <a:t>，</a:t>
                </a:r>
                <a14:m>
                  <m:oMath xmlns:m="http://schemas.openxmlformats.org/officeDocument/2006/math">
                    <m:sSub>
                      <m:sSubPr>
                        <m:ctrlPr>
                          <a:rPr lang="zh-CN" altLang="zh-CN" sz="1800" i="1">
                            <a:latin typeface="Cambria Math"/>
                          </a:rPr>
                        </m:ctrlPr>
                      </m:sSubPr>
                      <m:e>
                        <m:r>
                          <a:rPr lang="en-US" altLang="zh-CN" sz="1800" i="1">
                            <a:latin typeface="Cambria Math"/>
                          </a:rPr>
                          <m:t>𝛽</m:t>
                        </m:r>
                      </m:e>
                      <m:sub>
                        <m:r>
                          <m:rPr>
                            <m:sty m:val="p"/>
                          </m:rPr>
                          <a:rPr lang="en-US" altLang="zh-CN" sz="1800">
                            <a:latin typeface="Cambria Math"/>
                          </a:rPr>
                          <m:t>i</m:t>
                        </m:r>
                        <m:r>
                          <a:rPr lang="en-US" altLang="zh-CN" sz="1800">
                            <a:latin typeface="Cambria Math"/>
                          </a:rPr>
                          <m:t>,</m:t>
                        </m:r>
                        <m:r>
                          <m:rPr>
                            <m:sty m:val="p"/>
                          </m:rPr>
                          <a:rPr lang="en-US" altLang="zh-CN" sz="1800">
                            <a:latin typeface="Cambria Math"/>
                          </a:rPr>
                          <m:t>j</m:t>
                        </m:r>
                      </m:sub>
                    </m:sSub>
                  </m:oMath>
                </a14:m>
                <a:r>
                  <a:rPr lang="zh-CN" altLang="zh-CN" sz="1800" dirty="0"/>
                  <a:t>认为在任何时期</a:t>
                </a:r>
                <a:r>
                  <a:rPr lang="en-US" altLang="zh-CN" sz="1800" dirty="0"/>
                  <a:t>j</a:t>
                </a:r>
                <a:r>
                  <a:rPr lang="zh-CN" altLang="zh-CN" sz="1800" dirty="0"/>
                  <a:t>都是不变的。</a:t>
                </a:r>
              </a:p>
              <a:p>
                <a14:m>
                  <m:oMath xmlns:m="http://schemas.openxmlformats.org/officeDocument/2006/math">
                    <m:sSub>
                      <m:sSubPr>
                        <m:ctrlPr>
                          <a:rPr lang="zh-CN" altLang="zh-CN" sz="1800" i="1">
                            <a:latin typeface="Cambria Math"/>
                          </a:rPr>
                        </m:ctrlPr>
                      </m:sSubPr>
                      <m:e>
                        <m:r>
                          <a:rPr lang="en-US" altLang="zh-CN" sz="1800" i="1">
                            <a:latin typeface="Cambria Math"/>
                          </a:rPr>
                          <m:t>𝛽</m:t>
                        </m:r>
                      </m:e>
                      <m:sub>
                        <m:r>
                          <m:rPr>
                            <m:sty m:val="p"/>
                          </m:rPr>
                          <a:rPr lang="en-US" altLang="zh-CN" sz="1800">
                            <a:latin typeface="Cambria Math"/>
                          </a:rPr>
                          <m:t>i</m:t>
                        </m:r>
                        <m:r>
                          <a:rPr lang="en-US" altLang="zh-CN" sz="1800">
                            <a:latin typeface="Cambria Math"/>
                          </a:rPr>
                          <m:t>,</m:t>
                        </m:r>
                        <m:r>
                          <m:rPr>
                            <m:sty m:val="p"/>
                          </m:rPr>
                          <a:rPr lang="en-US" altLang="zh-CN" sz="1800">
                            <a:latin typeface="Cambria Math"/>
                          </a:rPr>
                          <m:t>j</m:t>
                        </m:r>
                      </m:sub>
                    </m:sSub>
                    <m:r>
                      <a:rPr lang="en-US" altLang="zh-CN" sz="1800" i="1">
                        <a:latin typeface="Cambria Math"/>
                      </a:rPr>
                      <m:t>=</m:t>
                    </m:r>
                    <m:f>
                      <m:fPr>
                        <m:ctrlPr>
                          <a:rPr lang="zh-CN" altLang="zh-CN" sz="1800" i="1">
                            <a:latin typeface="Cambria Math"/>
                          </a:rPr>
                        </m:ctrlPr>
                      </m:fPr>
                      <m:num>
                        <m:r>
                          <a:rPr lang="zh-CN" altLang="zh-CN" sz="1800">
                            <a:latin typeface="Cambria Math"/>
                          </a:rPr>
                          <m:t>该病最大住院天数</m:t>
                        </m:r>
                        <m:r>
                          <a:rPr lang="en-US" altLang="zh-CN" sz="1800" i="1">
                            <a:latin typeface="Cambria Math"/>
                          </a:rPr>
                          <m:t>−</m:t>
                        </m:r>
                        <m:r>
                          <a:rPr lang="zh-CN" altLang="zh-CN" sz="1800">
                            <a:latin typeface="Cambria Math"/>
                          </a:rPr>
                          <m:t>该病最少住院天数</m:t>
                        </m:r>
                      </m:num>
                      <m:den>
                        <m:r>
                          <a:rPr lang="en-US" altLang="zh-CN" sz="1800" i="1">
                            <a:latin typeface="Cambria Math"/>
                          </a:rPr>
                          <m:t>6</m:t>
                        </m:r>
                      </m:den>
                    </m:f>
                    <m:r>
                      <a:rPr lang="en-US" altLang="zh-CN" sz="1800">
                        <a:latin typeface="Cambria Math"/>
                      </a:rPr>
                      <m:t>  (</m:t>
                    </m:r>
                    <m:r>
                      <a:rPr lang="zh-CN" altLang="zh-CN" sz="1800">
                        <a:latin typeface="Cambria Math"/>
                      </a:rPr>
                      <m:t>这两个天数在统计时已舍去不正常的值</m:t>
                    </m:r>
                    <m:r>
                      <a:rPr lang="en-US" altLang="zh-CN" sz="1800">
                        <a:latin typeface="Cambria Math"/>
                      </a:rPr>
                      <m:t>)</m:t>
                    </m:r>
                  </m:oMath>
                </a14:m>
                <a:endParaRPr lang="zh-CN" altLang="zh-CN" sz="1800" dirty="0"/>
              </a:p>
              <a:p>
                <a14:m>
                  <m:oMath xmlns:m="http://schemas.openxmlformats.org/officeDocument/2006/math">
                    <m:sSub>
                      <m:sSubPr>
                        <m:ctrlPr>
                          <a:rPr lang="zh-CN" altLang="zh-CN" sz="1800" i="1">
                            <a:latin typeface="Cambria Math"/>
                          </a:rPr>
                        </m:ctrlPr>
                      </m:sSubPr>
                      <m:e>
                        <m:r>
                          <a:rPr lang="en-US" altLang="zh-CN" sz="1800" i="1">
                            <a:latin typeface="Cambria Math"/>
                          </a:rPr>
                          <m:t>𝜂</m:t>
                        </m:r>
                      </m:e>
                      <m:sub>
                        <m:r>
                          <m:rPr>
                            <m:sty m:val="p"/>
                          </m:rPr>
                          <a:rPr lang="en-US" altLang="zh-CN" sz="1800">
                            <a:latin typeface="Cambria Math"/>
                          </a:rPr>
                          <m:t>i</m:t>
                        </m:r>
                        <m:r>
                          <a:rPr lang="en-US" altLang="zh-CN" sz="1800">
                            <a:latin typeface="Cambria Math"/>
                          </a:rPr>
                          <m:t>,</m:t>
                        </m:r>
                        <m:r>
                          <m:rPr>
                            <m:sty m:val="p"/>
                          </m:rPr>
                          <a:rPr lang="en-US" altLang="zh-CN" sz="1800">
                            <a:latin typeface="Cambria Math"/>
                          </a:rPr>
                          <m:t>j</m:t>
                        </m:r>
                      </m:sub>
                    </m:sSub>
                    <m:r>
                      <a:rPr lang="en-US" altLang="zh-CN" sz="1800" i="1">
                        <a:latin typeface="Cambria Math"/>
                      </a:rPr>
                      <m:t>=</m:t>
                    </m:r>
                    <m:f>
                      <m:fPr>
                        <m:ctrlPr>
                          <a:rPr lang="zh-CN" altLang="zh-CN" sz="1800" i="1">
                            <a:latin typeface="Cambria Math"/>
                          </a:rPr>
                        </m:ctrlPr>
                      </m:fPr>
                      <m:num>
                        <m:r>
                          <a:rPr lang="zh-CN" altLang="zh-CN" sz="1800">
                            <a:latin typeface="Cambria Math"/>
                          </a:rPr>
                          <m:t>该病的平均每天病例数</m:t>
                        </m:r>
                      </m:num>
                      <m:den>
                        <m:r>
                          <a:rPr lang="en-US" altLang="zh-CN" sz="1800" i="1">
                            <a:latin typeface="Cambria Math"/>
                          </a:rPr>
                          <m:t>10</m:t>
                        </m:r>
                      </m:den>
                    </m:f>
                  </m:oMath>
                </a14:m>
                <a:endParaRPr lang="zh-CN" altLang="zh-CN" sz="1800" dirty="0"/>
              </a:p>
              <a:p>
                <a:r>
                  <a:rPr lang="zh-CN" altLang="zh-CN" sz="1800" dirty="0"/>
                  <a:t>下表给出了</a:t>
                </a:r>
                <a14:m>
                  <m:oMath xmlns:m="http://schemas.openxmlformats.org/officeDocument/2006/math">
                    <m:sSub>
                      <m:sSubPr>
                        <m:ctrlPr>
                          <a:rPr lang="zh-CN" altLang="zh-CN" sz="1800" i="1">
                            <a:latin typeface="Cambria Math"/>
                          </a:rPr>
                        </m:ctrlPr>
                      </m:sSubPr>
                      <m:e>
                        <m:r>
                          <a:rPr lang="en-US" altLang="zh-CN" sz="1800" i="1">
                            <a:latin typeface="Cambria Math"/>
                          </a:rPr>
                          <m:t>𝛽</m:t>
                        </m:r>
                      </m:e>
                      <m:sub>
                        <m:r>
                          <m:rPr>
                            <m:sty m:val="p"/>
                          </m:rPr>
                          <a:rPr lang="en-US" altLang="zh-CN" sz="1800">
                            <a:latin typeface="Cambria Math"/>
                          </a:rPr>
                          <m:t>i</m:t>
                        </m:r>
                        <m:r>
                          <a:rPr lang="en-US" altLang="zh-CN" sz="1800">
                            <a:latin typeface="Cambria Math"/>
                          </a:rPr>
                          <m:t>,</m:t>
                        </m:r>
                        <m:r>
                          <m:rPr>
                            <m:sty m:val="p"/>
                          </m:rPr>
                          <a:rPr lang="en-US" altLang="zh-CN" sz="1800">
                            <a:latin typeface="Cambria Math"/>
                          </a:rPr>
                          <m:t>j</m:t>
                        </m:r>
                      </m:sub>
                    </m:sSub>
                  </m:oMath>
                </a14:m>
                <a:r>
                  <a:rPr lang="zh-CN" altLang="zh-CN" sz="1800" dirty="0"/>
                  <a:t> （第</a:t>
                </a:r>
                <a:r>
                  <a:rPr lang="en-US" altLang="zh-CN" sz="1800" dirty="0"/>
                  <a:t>j</a:t>
                </a:r>
                <a:r>
                  <a:rPr lang="zh-CN" altLang="zh-CN" sz="1800" dirty="0"/>
                  <a:t>年中第</a:t>
                </a:r>
                <a:r>
                  <a:rPr lang="en-US" altLang="zh-CN" sz="1800" dirty="0" err="1"/>
                  <a:t>i</a:t>
                </a:r>
                <a:r>
                  <a:rPr lang="zh-CN" altLang="zh-CN" sz="1800" dirty="0"/>
                  <a:t>种病在全年中每人需住院天数的标准差） ，</a:t>
                </a:r>
                <a14:m>
                  <m:oMath xmlns:m="http://schemas.openxmlformats.org/officeDocument/2006/math">
                    <m:sSub>
                      <m:sSubPr>
                        <m:ctrlPr>
                          <a:rPr lang="zh-CN" altLang="zh-CN" sz="1800" i="1">
                            <a:latin typeface="Cambria Math"/>
                          </a:rPr>
                        </m:ctrlPr>
                      </m:sSubPr>
                      <m:e>
                        <m:r>
                          <a:rPr lang="en-US" altLang="zh-CN" sz="1800" i="1">
                            <a:latin typeface="Cambria Math"/>
                          </a:rPr>
                          <m:t>𝜂</m:t>
                        </m:r>
                      </m:e>
                      <m:sub>
                        <m:r>
                          <m:rPr>
                            <m:sty m:val="p"/>
                          </m:rPr>
                          <a:rPr lang="en-US" altLang="zh-CN" sz="1800">
                            <a:latin typeface="Cambria Math"/>
                          </a:rPr>
                          <m:t>i</m:t>
                        </m:r>
                        <m:r>
                          <a:rPr lang="en-US" altLang="zh-CN" sz="1800">
                            <a:latin typeface="Cambria Math"/>
                          </a:rPr>
                          <m:t>,</m:t>
                        </m:r>
                        <m:r>
                          <m:rPr>
                            <m:sty m:val="p"/>
                          </m:rPr>
                          <a:rPr lang="en-US" altLang="zh-CN" sz="1800">
                            <a:latin typeface="Cambria Math"/>
                          </a:rPr>
                          <m:t>j</m:t>
                        </m:r>
                      </m:sub>
                    </m:sSub>
                    <m:r>
                      <m:rPr>
                        <m:nor/>
                      </m:rPr>
                      <a:rPr lang="zh-CN" altLang="zh-CN" sz="1800" dirty="0"/>
                      <m:t>（第</m:t>
                    </m:r>
                    <m:r>
                      <m:rPr>
                        <m:nor/>
                      </m:rPr>
                      <a:rPr lang="en-US" altLang="zh-CN" sz="1800" dirty="0"/>
                      <m:t>j</m:t>
                    </m:r>
                    <m:r>
                      <m:rPr>
                        <m:nor/>
                      </m:rPr>
                      <a:rPr lang="zh-CN" altLang="zh-CN" sz="1800" dirty="0"/>
                      <m:t>年中第</m:t>
                    </m:r>
                    <m:r>
                      <m:rPr>
                        <m:nor/>
                      </m:rPr>
                      <a:rPr lang="en-US" altLang="zh-CN" sz="1800" dirty="0"/>
                      <m:t>i</m:t>
                    </m:r>
                    <m:r>
                      <m:rPr>
                        <m:nor/>
                      </m:rPr>
                      <a:rPr lang="zh-CN" altLang="zh-CN" sz="1800" dirty="0"/>
                      <m:t>种病在全年中住院人数的标准差）</m:t>
                    </m:r>
                  </m:oMath>
                </a14:m>
                <a:r>
                  <a:rPr lang="zh-CN" altLang="zh-CN" sz="1800" dirty="0"/>
                  <a:t>的值</a:t>
                </a:r>
              </a:p>
              <a:p>
                <a:endParaRPr lang="zh-CN" altLang="en-US" sz="1800"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rotWithShape="1">
                <a:blip r:embed="rId2"/>
                <a:stretch>
                  <a:fillRect l="-519" t="-1078" r="-2296"/>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graphicFrame>
            <p:nvGraphicFramePr>
              <p:cNvPr id="4" name="表格 3"/>
              <p:cNvGraphicFramePr>
                <a:graphicFrameLocks noGrp="1"/>
              </p:cNvGraphicFramePr>
              <p:nvPr>
                <p:extLst>
                  <p:ext uri="{D42A27DB-BD31-4B8C-83A1-F6EECF244321}">
                    <p14:modId xmlns:p14="http://schemas.microsoft.com/office/powerpoint/2010/main" val="2525981149"/>
                  </p:ext>
                </p:extLst>
              </p:nvPr>
            </p:nvGraphicFramePr>
            <p:xfrm>
              <a:off x="657520" y="4005065"/>
              <a:ext cx="7814643" cy="1061524"/>
            </p:xfrm>
            <a:graphic>
              <a:graphicData uri="http://schemas.openxmlformats.org/drawingml/2006/table">
                <a:tbl>
                  <a:tblPr firstRow="1" firstCol="1" bandRow="1">
                    <a:tableStyleId>{5C22544A-7EE6-4342-B048-85BDC9FD1C3A}</a:tableStyleId>
                  </a:tblPr>
                  <a:tblGrid>
                    <a:gridCol w="1546541"/>
                    <a:gridCol w="1550931"/>
                    <a:gridCol w="1595556"/>
                    <a:gridCol w="1701635"/>
                    <a:gridCol w="1419980"/>
                  </a:tblGrid>
                  <a:tr h="308584">
                    <a:tc>
                      <a:txBody>
                        <a:bodyPr/>
                        <a:lstStyle/>
                        <a:p>
                          <a:pPr algn="just">
                            <a:spcAft>
                              <a:spcPts val="0"/>
                            </a:spcAft>
                          </a:pPr>
                          <a:r>
                            <a:rPr lang="zh-CN" sz="1400" kern="100" dirty="0">
                              <a:solidFill>
                                <a:schemeClr val="tx1"/>
                              </a:solidFill>
                              <a:effectLst/>
                            </a:rPr>
                            <a:t>疾病种类</a:t>
                          </a:r>
                          <a:endParaRPr lang="zh-CN" sz="1100" kern="100" dirty="0">
                            <a:solidFill>
                              <a:schemeClr val="tx1"/>
                            </a:solidFill>
                            <a:effectLst/>
                            <a:latin typeface="Calibri"/>
                            <a:ea typeface="宋体"/>
                            <a:cs typeface="Times New Roman"/>
                          </a:endParaRPr>
                        </a:p>
                      </a:txBody>
                      <a:tcPr marL="68580" marR="68580" marT="0" marB="0"/>
                    </a:tc>
                    <a:tc>
                      <a:txBody>
                        <a:bodyPr/>
                        <a:lstStyle/>
                        <a:p>
                          <a:pPr algn="just">
                            <a:spcAft>
                              <a:spcPts val="0"/>
                            </a:spcAft>
                          </a:pPr>
                          <a:r>
                            <a:rPr lang="zh-CN" sz="1400" kern="100">
                              <a:solidFill>
                                <a:schemeClr val="tx1"/>
                              </a:solidFill>
                              <a:effectLst/>
                            </a:rPr>
                            <a:t>最大天数</a:t>
                          </a:r>
                          <a:endParaRPr lang="zh-CN" sz="1100" kern="100">
                            <a:solidFill>
                              <a:schemeClr val="tx1"/>
                            </a:solidFill>
                            <a:effectLst/>
                            <a:latin typeface="Calibri"/>
                            <a:ea typeface="宋体"/>
                            <a:cs typeface="Times New Roman"/>
                          </a:endParaRPr>
                        </a:p>
                      </a:txBody>
                      <a:tcPr marL="68580" marR="68580" marT="0" marB="0"/>
                    </a:tc>
                    <a:tc>
                      <a:txBody>
                        <a:bodyPr/>
                        <a:lstStyle/>
                        <a:p>
                          <a:pPr algn="just">
                            <a:spcAft>
                              <a:spcPts val="0"/>
                            </a:spcAft>
                          </a:pPr>
                          <a:r>
                            <a:rPr lang="zh-CN" sz="1400" kern="100">
                              <a:solidFill>
                                <a:schemeClr val="tx1"/>
                              </a:solidFill>
                              <a:effectLst/>
                            </a:rPr>
                            <a:t>最小天数</a:t>
                          </a:r>
                          <a:endParaRPr lang="zh-CN" sz="1100" kern="100">
                            <a:solidFill>
                              <a:schemeClr val="tx1"/>
                            </a:solidFill>
                            <a:effectLst/>
                            <a:latin typeface="Calibri"/>
                            <a:ea typeface="宋体"/>
                            <a:cs typeface="Times New Roman"/>
                          </a:endParaRPr>
                        </a:p>
                      </a:txBody>
                      <a:tcPr marL="68580" marR="68580" marT="0" marB="0"/>
                    </a:tc>
                    <a:tc>
                      <a:txBody>
                        <a:bodyPr/>
                        <a:lstStyle/>
                        <a:p>
                          <a:pPr algn="just">
                            <a:spcAft>
                              <a:spcPts val="0"/>
                            </a:spcAft>
                          </a:pPr>
                          <a14:m>
                            <m:oMathPara xmlns:m="http://schemas.openxmlformats.org/officeDocument/2006/math">
                              <m:oMathParaPr>
                                <m:jc m:val="centerGroup"/>
                              </m:oMathParaPr>
                              <m:oMath xmlns:m="http://schemas.openxmlformats.org/officeDocument/2006/math">
                                <m:sSub>
                                  <m:sSubPr>
                                    <m:ctrlPr>
                                      <a:rPr lang="zh-CN" sz="1600" b="0" i="1" kern="100" smtClean="0">
                                        <a:solidFill>
                                          <a:schemeClr val="tx1"/>
                                        </a:solidFill>
                                        <a:effectLst/>
                                        <a:latin typeface="Cambria Math"/>
                                      </a:rPr>
                                    </m:ctrlPr>
                                  </m:sSubPr>
                                  <m:e>
                                    <m:r>
                                      <a:rPr lang="en-US" sz="1600" b="0" i="1" kern="100">
                                        <a:solidFill>
                                          <a:schemeClr val="tx1"/>
                                        </a:solidFill>
                                        <a:effectLst/>
                                        <a:latin typeface="Cambria Math"/>
                                      </a:rPr>
                                      <m:t>𝛽</m:t>
                                    </m:r>
                                  </m:e>
                                  <m:sub>
                                    <m:r>
                                      <m:rPr>
                                        <m:sty m:val="p"/>
                                      </m:rPr>
                                      <a:rPr lang="en-US" sz="1600" b="0" kern="100">
                                        <a:solidFill>
                                          <a:schemeClr val="tx1"/>
                                        </a:solidFill>
                                        <a:effectLst/>
                                        <a:latin typeface="Cambria Math"/>
                                      </a:rPr>
                                      <m:t>i</m:t>
                                    </m:r>
                                    <m:r>
                                      <a:rPr lang="en-US" sz="1600" b="0" kern="100">
                                        <a:solidFill>
                                          <a:schemeClr val="tx1"/>
                                        </a:solidFill>
                                        <a:effectLst/>
                                        <a:latin typeface="Cambria Math"/>
                                      </a:rPr>
                                      <m:t>,</m:t>
                                    </m:r>
                                    <m:r>
                                      <m:rPr>
                                        <m:sty m:val="p"/>
                                      </m:rPr>
                                      <a:rPr lang="en-US" sz="1600" b="0" kern="100">
                                        <a:solidFill>
                                          <a:schemeClr val="tx1"/>
                                        </a:solidFill>
                                        <a:effectLst/>
                                        <a:latin typeface="Cambria Math"/>
                                      </a:rPr>
                                      <m:t>j</m:t>
                                    </m:r>
                                  </m:sub>
                                </m:sSub>
                              </m:oMath>
                            </m:oMathPara>
                          </a14:m>
                          <a:endParaRPr lang="zh-CN" sz="1200" b="0" kern="100" dirty="0">
                            <a:solidFill>
                              <a:schemeClr val="tx1"/>
                            </a:solidFill>
                            <a:effectLst/>
                            <a:latin typeface="Calibri"/>
                            <a:ea typeface="宋体"/>
                            <a:cs typeface="Times New Roman"/>
                          </a:endParaRPr>
                        </a:p>
                      </a:txBody>
                      <a:tcPr marL="68580" marR="68580" marT="0" marB="0"/>
                    </a:tc>
                    <a:tc>
                      <a:txBody>
                        <a:bodyPr/>
                        <a:lstStyle/>
                        <a:p>
                          <a:pPr algn="just">
                            <a:spcAft>
                              <a:spcPts val="0"/>
                            </a:spcAft>
                          </a:pPr>
                          <a14:m>
                            <m:oMathPara xmlns:m="http://schemas.openxmlformats.org/officeDocument/2006/math">
                              <m:oMathParaPr>
                                <m:jc m:val="centerGroup"/>
                              </m:oMathParaPr>
                              <m:oMath xmlns:m="http://schemas.openxmlformats.org/officeDocument/2006/math">
                                <m:sSub>
                                  <m:sSubPr>
                                    <m:ctrlPr>
                                      <a:rPr lang="zh-CN" sz="1600" b="0" i="1" kern="100" smtClean="0">
                                        <a:solidFill>
                                          <a:schemeClr val="tx1"/>
                                        </a:solidFill>
                                        <a:effectLst/>
                                        <a:latin typeface="Cambria Math"/>
                                      </a:rPr>
                                    </m:ctrlPr>
                                  </m:sSubPr>
                                  <m:e>
                                    <m:r>
                                      <a:rPr lang="en-US" sz="1600" b="0" i="1" kern="100">
                                        <a:solidFill>
                                          <a:schemeClr val="tx1"/>
                                        </a:solidFill>
                                        <a:effectLst/>
                                        <a:latin typeface="Cambria Math"/>
                                      </a:rPr>
                                      <m:t>𝜂</m:t>
                                    </m:r>
                                  </m:e>
                                  <m:sub>
                                    <m:r>
                                      <m:rPr>
                                        <m:sty m:val="p"/>
                                      </m:rPr>
                                      <a:rPr lang="en-US" sz="1600" b="0" kern="100">
                                        <a:solidFill>
                                          <a:schemeClr val="tx1"/>
                                        </a:solidFill>
                                        <a:effectLst/>
                                        <a:latin typeface="Cambria Math"/>
                                      </a:rPr>
                                      <m:t>i</m:t>
                                    </m:r>
                                    <m:r>
                                      <a:rPr lang="en-US" sz="1600" b="0" kern="100">
                                        <a:solidFill>
                                          <a:schemeClr val="tx1"/>
                                        </a:solidFill>
                                        <a:effectLst/>
                                        <a:latin typeface="Cambria Math"/>
                                      </a:rPr>
                                      <m:t>,</m:t>
                                    </m:r>
                                    <m:r>
                                      <m:rPr>
                                        <m:sty m:val="p"/>
                                      </m:rPr>
                                      <a:rPr lang="en-US" sz="1600" b="0" kern="100">
                                        <a:solidFill>
                                          <a:schemeClr val="tx1"/>
                                        </a:solidFill>
                                        <a:effectLst/>
                                        <a:latin typeface="Cambria Math"/>
                                      </a:rPr>
                                      <m:t>j</m:t>
                                    </m:r>
                                  </m:sub>
                                </m:sSub>
                              </m:oMath>
                            </m:oMathPara>
                          </a14:m>
                          <a:endParaRPr lang="zh-CN" sz="1200" b="0" kern="100" dirty="0">
                            <a:solidFill>
                              <a:schemeClr val="tx1"/>
                            </a:solidFill>
                            <a:effectLst/>
                            <a:latin typeface="Calibri"/>
                            <a:ea typeface="宋体"/>
                            <a:cs typeface="Times New Roman"/>
                          </a:endParaRPr>
                        </a:p>
                      </a:txBody>
                      <a:tcPr marL="68580" marR="68580" marT="0" marB="0"/>
                    </a:tc>
                  </a:tr>
                  <a:tr h="250980">
                    <a:tc>
                      <a:txBody>
                        <a:bodyPr/>
                        <a:lstStyle/>
                        <a:p>
                          <a:pPr algn="just">
                            <a:spcAft>
                              <a:spcPts val="0"/>
                            </a:spcAft>
                            <a:tabLst>
                              <a:tab pos="1626870" algn="ctr"/>
                            </a:tabLst>
                          </a:pPr>
                          <a:r>
                            <a:rPr lang="zh-CN" sz="1400" kern="100">
                              <a:solidFill>
                                <a:schemeClr val="tx1"/>
                              </a:solidFill>
                              <a:effectLst/>
                            </a:rPr>
                            <a:t>小儿肺炎 </a:t>
                          </a:r>
                          <a:endParaRPr lang="zh-CN" sz="1100" kern="100">
                            <a:solidFill>
                              <a:schemeClr val="tx1"/>
                            </a:solidFill>
                            <a:effectLst/>
                            <a:latin typeface="Calibri"/>
                            <a:ea typeface="宋体"/>
                            <a:cs typeface="Times New Roman"/>
                          </a:endParaRPr>
                        </a:p>
                      </a:txBody>
                      <a:tcPr marL="68580" marR="68580" marT="0" marB="0"/>
                    </a:tc>
                    <a:tc>
                      <a:txBody>
                        <a:bodyPr/>
                        <a:lstStyle/>
                        <a:p>
                          <a:pPr algn="just">
                            <a:spcAft>
                              <a:spcPts val="0"/>
                            </a:spcAft>
                          </a:pPr>
                          <a:r>
                            <a:rPr lang="en-US" sz="1400" kern="100">
                              <a:solidFill>
                                <a:schemeClr val="tx1"/>
                              </a:solidFill>
                              <a:effectLst/>
                            </a:rPr>
                            <a:t>7.6</a:t>
                          </a:r>
                          <a:endParaRPr lang="zh-CN" sz="1100" kern="100">
                            <a:solidFill>
                              <a:schemeClr val="tx1"/>
                            </a:solidFill>
                            <a:effectLst/>
                            <a:latin typeface="Calibri"/>
                            <a:ea typeface="宋体"/>
                            <a:cs typeface="Times New Roman"/>
                          </a:endParaRPr>
                        </a:p>
                      </a:txBody>
                      <a:tcPr marL="68580" marR="68580" marT="0" marB="0"/>
                    </a:tc>
                    <a:tc>
                      <a:txBody>
                        <a:bodyPr/>
                        <a:lstStyle/>
                        <a:p>
                          <a:pPr algn="just">
                            <a:spcAft>
                              <a:spcPts val="0"/>
                            </a:spcAft>
                          </a:pPr>
                          <a:r>
                            <a:rPr lang="en-US" sz="1400" kern="100">
                              <a:solidFill>
                                <a:schemeClr val="tx1"/>
                              </a:solidFill>
                              <a:effectLst/>
                            </a:rPr>
                            <a:t>3.4</a:t>
                          </a:r>
                          <a:endParaRPr lang="zh-CN" sz="1100" kern="100">
                            <a:solidFill>
                              <a:schemeClr val="tx1"/>
                            </a:solidFill>
                            <a:effectLst/>
                            <a:latin typeface="Calibri"/>
                            <a:ea typeface="宋体"/>
                            <a:cs typeface="Times New Roman"/>
                          </a:endParaRPr>
                        </a:p>
                      </a:txBody>
                      <a:tcPr marL="68580" marR="68580" marT="0" marB="0"/>
                    </a:tc>
                    <a:tc>
                      <a:txBody>
                        <a:bodyPr/>
                        <a:lstStyle/>
                        <a:p>
                          <a:pPr algn="just">
                            <a:spcAft>
                              <a:spcPts val="0"/>
                            </a:spcAft>
                          </a:pPr>
                          <a:r>
                            <a:rPr lang="en-US" sz="1400" kern="100">
                              <a:solidFill>
                                <a:schemeClr val="tx1"/>
                              </a:solidFill>
                              <a:effectLst/>
                            </a:rPr>
                            <a:t>0.7</a:t>
                          </a:r>
                          <a:endParaRPr lang="zh-CN" sz="1100" kern="100">
                            <a:solidFill>
                              <a:schemeClr val="tx1"/>
                            </a:solidFill>
                            <a:effectLst/>
                            <a:latin typeface="Calibri"/>
                            <a:ea typeface="宋体"/>
                            <a:cs typeface="Times New Roman"/>
                          </a:endParaRPr>
                        </a:p>
                      </a:txBody>
                      <a:tcPr marL="68580" marR="68580" marT="0" marB="0"/>
                    </a:tc>
                    <a:tc>
                      <a:txBody>
                        <a:bodyPr/>
                        <a:lstStyle/>
                        <a:p>
                          <a:pPr algn="just">
                            <a:spcAft>
                              <a:spcPts val="0"/>
                            </a:spcAft>
                          </a:pPr>
                          <a:r>
                            <a:rPr lang="en-US" sz="1400" kern="100" dirty="0">
                              <a:solidFill>
                                <a:schemeClr val="tx1"/>
                              </a:solidFill>
                              <a:effectLst/>
                            </a:rPr>
                            <a:t>8.94</a:t>
                          </a:r>
                          <a:endParaRPr lang="zh-CN" sz="1100" kern="100" dirty="0">
                            <a:solidFill>
                              <a:schemeClr val="tx1"/>
                            </a:solidFill>
                            <a:effectLst/>
                            <a:latin typeface="Calibri"/>
                            <a:ea typeface="宋体"/>
                            <a:cs typeface="Times New Roman"/>
                          </a:endParaRPr>
                        </a:p>
                      </a:txBody>
                      <a:tcPr marL="68580" marR="68580" marT="0" marB="0"/>
                    </a:tc>
                  </a:tr>
                  <a:tr h="250980">
                    <a:tc>
                      <a:txBody>
                        <a:bodyPr/>
                        <a:lstStyle/>
                        <a:p>
                          <a:pPr algn="just">
                            <a:spcAft>
                              <a:spcPts val="0"/>
                            </a:spcAft>
                          </a:pPr>
                          <a:r>
                            <a:rPr lang="zh-CN" sz="1400" kern="100">
                              <a:solidFill>
                                <a:schemeClr val="tx1"/>
                              </a:solidFill>
                              <a:effectLst/>
                            </a:rPr>
                            <a:t>顺产 </a:t>
                          </a:r>
                          <a:endParaRPr lang="zh-CN" sz="1100" kern="100">
                            <a:solidFill>
                              <a:schemeClr val="tx1"/>
                            </a:solidFill>
                            <a:effectLst/>
                            <a:latin typeface="Calibri"/>
                            <a:ea typeface="宋体"/>
                            <a:cs typeface="Times New Roman"/>
                          </a:endParaRPr>
                        </a:p>
                      </a:txBody>
                      <a:tcPr marL="68580" marR="68580" marT="0" marB="0"/>
                    </a:tc>
                    <a:tc>
                      <a:txBody>
                        <a:bodyPr/>
                        <a:lstStyle/>
                        <a:p>
                          <a:pPr algn="just">
                            <a:spcAft>
                              <a:spcPts val="0"/>
                            </a:spcAft>
                          </a:pPr>
                          <a:r>
                            <a:rPr lang="en-US" sz="1400" kern="100">
                              <a:solidFill>
                                <a:schemeClr val="tx1"/>
                              </a:solidFill>
                              <a:effectLst/>
                            </a:rPr>
                            <a:t>4.9</a:t>
                          </a:r>
                          <a:endParaRPr lang="zh-CN" sz="1100" kern="100">
                            <a:solidFill>
                              <a:schemeClr val="tx1"/>
                            </a:solidFill>
                            <a:effectLst/>
                            <a:latin typeface="Calibri"/>
                            <a:ea typeface="宋体"/>
                            <a:cs typeface="Times New Roman"/>
                          </a:endParaRPr>
                        </a:p>
                      </a:txBody>
                      <a:tcPr marL="68580" marR="68580" marT="0" marB="0"/>
                    </a:tc>
                    <a:tc>
                      <a:txBody>
                        <a:bodyPr/>
                        <a:lstStyle/>
                        <a:p>
                          <a:pPr algn="just">
                            <a:spcAft>
                              <a:spcPts val="0"/>
                            </a:spcAft>
                          </a:pPr>
                          <a:r>
                            <a:rPr lang="en-US" sz="1400" kern="100">
                              <a:solidFill>
                                <a:schemeClr val="tx1"/>
                              </a:solidFill>
                              <a:effectLst/>
                            </a:rPr>
                            <a:t>2.2</a:t>
                          </a:r>
                          <a:endParaRPr lang="zh-CN" sz="1100" kern="100">
                            <a:solidFill>
                              <a:schemeClr val="tx1"/>
                            </a:solidFill>
                            <a:effectLst/>
                            <a:latin typeface="Calibri"/>
                            <a:ea typeface="宋体"/>
                            <a:cs typeface="Times New Roman"/>
                          </a:endParaRPr>
                        </a:p>
                      </a:txBody>
                      <a:tcPr marL="68580" marR="68580" marT="0" marB="0"/>
                    </a:tc>
                    <a:tc>
                      <a:txBody>
                        <a:bodyPr/>
                        <a:lstStyle/>
                        <a:p>
                          <a:pPr algn="just">
                            <a:spcAft>
                              <a:spcPts val="0"/>
                            </a:spcAft>
                          </a:pPr>
                          <a:r>
                            <a:rPr lang="en-US" sz="1400" kern="100">
                              <a:solidFill>
                                <a:schemeClr val="tx1"/>
                              </a:solidFill>
                              <a:effectLst/>
                            </a:rPr>
                            <a:t>0.4500</a:t>
                          </a:r>
                          <a:endParaRPr lang="zh-CN" sz="1100" kern="100">
                            <a:solidFill>
                              <a:schemeClr val="tx1"/>
                            </a:solidFill>
                            <a:effectLst/>
                            <a:latin typeface="Calibri"/>
                            <a:ea typeface="宋体"/>
                            <a:cs typeface="Times New Roman"/>
                          </a:endParaRPr>
                        </a:p>
                      </a:txBody>
                      <a:tcPr marL="68580" marR="68580" marT="0" marB="0"/>
                    </a:tc>
                    <a:tc>
                      <a:txBody>
                        <a:bodyPr/>
                        <a:lstStyle/>
                        <a:p>
                          <a:pPr algn="just">
                            <a:spcAft>
                              <a:spcPts val="0"/>
                            </a:spcAft>
                          </a:pPr>
                          <a:r>
                            <a:rPr lang="en-US" sz="1400" kern="100">
                              <a:solidFill>
                                <a:schemeClr val="tx1"/>
                              </a:solidFill>
                              <a:effectLst/>
                            </a:rPr>
                            <a:t>5.59</a:t>
                          </a:r>
                          <a:endParaRPr lang="zh-CN" sz="1100" kern="100">
                            <a:solidFill>
                              <a:schemeClr val="tx1"/>
                            </a:solidFill>
                            <a:effectLst/>
                            <a:latin typeface="Calibri"/>
                            <a:ea typeface="宋体"/>
                            <a:cs typeface="Times New Roman"/>
                          </a:endParaRPr>
                        </a:p>
                      </a:txBody>
                      <a:tcPr marL="68580" marR="68580" marT="0" marB="0"/>
                    </a:tc>
                  </a:tr>
                  <a:tr h="250980">
                    <a:tc>
                      <a:txBody>
                        <a:bodyPr/>
                        <a:lstStyle/>
                        <a:p>
                          <a:pPr algn="just">
                            <a:spcAft>
                              <a:spcPts val="0"/>
                            </a:spcAft>
                          </a:pPr>
                          <a:r>
                            <a:rPr lang="zh-CN" sz="1400" kern="100">
                              <a:solidFill>
                                <a:schemeClr val="tx1"/>
                              </a:solidFill>
                              <a:effectLst/>
                            </a:rPr>
                            <a:t>剖宫产</a:t>
                          </a:r>
                          <a:endParaRPr lang="zh-CN" sz="1100" kern="100">
                            <a:solidFill>
                              <a:schemeClr val="tx1"/>
                            </a:solidFill>
                            <a:effectLst/>
                            <a:latin typeface="Calibri"/>
                            <a:ea typeface="宋体"/>
                            <a:cs typeface="Times New Roman"/>
                          </a:endParaRPr>
                        </a:p>
                      </a:txBody>
                      <a:tcPr marL="68580" marR="68580" marT="0" marB="0"/>
                    </a:tc>
                    <a:tc>
                      <a:txBody>
                        <a:bodyPr/>
                        <a:lstStyle/>
                        <a:p>
                          <a:pPr algn="just">
                            <a:spcAft>
                              <a:spcPts val="0"/>
                            </a:spcAft>
                          </a:pPr>
                          <a:r>
                            <a:rPr lang="en-US" sz="1400" kern="100">
                              <a:solidFill>
                                <a:schemeClr val="tx1"/>
                              </a:solidFill>
                              <a:effectLst/>
                            </a:rPr>
                            <a:t>8.2</a:t>
                          </a:r>
                          <a:endParaRPr lang="zh-CN" sz="1100" kern="100">
                            <a:solidFill>
                              <a:schemeClr val="tx1"/>
                            </a:solidFill>
                            <a:effectLst/>
                            <a:latin typeface="Calibri"/>
                            <a:ea typeface="宋体"/>
                            <a:cs typeface="Times New Roman"/>
                          </a:endParaRPr>
                        </a:p>
                      </a:txBody>
                      <a:tcPr marL="68580" marR="68580" marT="0" marB="0"/>
                    </a:tc>
                    <a:tc>
                      <a:txBody>
                        <a:bodyPr/>
                        <a:lstStyle/>
                        <a:p>
                          <a:pPr algn="just">
                            <a:spcAft>
                              <a:spcPts val="0"/>
                            </a:spcAft>
                          </a:pPr>
                          <a:r>
                            <a:rPr lang="en-US" sz="1400" kern="100">
                              <a:solidFill>
                                <a:schemeClr val="tx1"/>
                              </a:solidFill>
                              <a:effectLst/>
                            </a:rPr>
                            <a:t>5.9</a:t>
                          </a:r>
                          <a:endParaRPr lang="zh-CN" sz="1100" kern="100">
                            <a:solidFill>
                              <a:schemeClr val="tx1"/>
                            </a:solidFill>
                            <a:effectLst/>
                            <a:latin typeface="Calibri"/>
                            <a:ea typeface="宋体"/>
                            <a:cs typeface="Times New Roman"/>
                          </a:endParaRPr>
                        </a:p>
                      </a:txBody>
                      <a:tcPr marL="68580" marR="68580" marT="0" marB="0"/>
                    </a:tc>
                    <a:tc>
                      <a:txBody>
                        <a:bodyPr/>
                        <a:lstStyle/>
                        <a:p>
                          <a:pPr algn="just">
                            <a:spcAft>
                              <a:spcPts val="0"/>
                            </a:spcAft>
                          </a:pPr>
                          <a:r>
                            <a:rPr lang="en-US" sz="1400" kern="100">
                              <a:solidFill>
                                <a:schemeClr val="tx1"/>
                              </a:solidFill>
                              <a:effectLst/>
                            </a:rPr>
                            <a:t>0.3833</a:t>
                          </a:r>
                          <a:endParaRPr lang="zh-CN" sz="1100" kern="100">
                            <a:solidFill>
                              <a:schemeClr val="tx1"/>
                            </a:solidFill>
                            <a:effectLst/>
                            <a:latin typeface="Calibri"/>
                            <a:ea typeface="宋体"/>
                            <a:cs typeface="Times New Roman"/>
                          </a:endParaRPr>
                        </a:p>
                      </a:txBody>
                      <a:tcPr marL="68580" marR="68580" marT="0" marB="0"/>
                    </a:tc>
                    <a:tc>
                      <a:txBody>
                        <a:bodyPr/>
                        <a:lstStyle/>
                        <a:p>
                          <a:pPr algn="just">
                            <a:spcAft>
                              <a:spcPts val="0"/>
                            </a:spcAft>
                          </a:pPr>
                          <a:r>
                            <a:rPr lang="en-US" sz="1400" kern="100" dirty="0">
                              <a:solidFill>
                                <a:schemeClr val="tx1"/>
                              </a:solidFill>
                              <a:effectLst/>
                            </a:rPr>
                            <a:t>14.66</a:t>
                          </a:r>
                          <a:endParaRPr lang="zh-CN" sz="1100" kern="100" dirty="0">
                            <a:solidFill>
                              <a:schemeClr val="tx1"/>
                            </a:solidFill>
                            <a:effectLst/>
                            <a:latin typeface="Calibri"/>
                            <a:ea typeface="宋体"/>
                            <a:cs typeface="Times New Roman"/>
                          </a:endParaRPr>
                        </a:p>
                      </a:txBody>
                      <a:tcPr marL="68580" marR="68580" marT="0" marB="0"/>
                    </a:tc>
                  </a:tr>
                </a:tbl>
              </a:graphicData>
            </a:graphic>
          </p:graphicFrame>
        </mc:Choice>
        <mc:Fallback xmlns="">
          <p:graphicFrame>
            <p:nvGraphicFramePr>
              <p:cNvPr id="4" name="表格 3"/>
              <p:cNvGraphicFramePr>
                <a:graphicFrameLocks noGrp="1"/>
              </p:cNvGraphicFramePr>
              <p:nvPr>
                <p:extLst>
                  <p:ext uri="{D42A27DB-BD31-4B8C-83A1-F6EECF244321}">
                    <p14:modId xmlns:p14="http://schemas.microsoft.com/office/powerpoint/2010/main" val="2525981149"/>
                  </p:ext>
                </p:extLst>
              </p:nvPr>
            </p:nvGraphicFramePr>
            <p:xfrm>
              <a:off x="657520" y="4005065"/>
              <a:ext cx="7814643" cy="1061524"/>
            </p:xfrm>
            <a:graphic>
              <a:graphicData uri="http://schemas.openxmlformats.org/drawingml/2006/table">
                <a:tbl>
                  <a:tblPr firstRow="1" firstCol="1" bandRow="1">
                    <a:tableStyleId>{5C22544A-7EE6-4342-B048-85BDC9FD1C3A}</a:tableStyleId>
                  </a:tblPr>
                  <a:tblGrid>
                    <a:gridCol w="1546541"/>
                    <a:gridCol w="1550931"/>
                    <a:gridCol w="1595556"/>
                    <a:gridCol w="1701635"/>
                    <a:gridCol w="1419980"/>
                  </a:tblGrid>
                  <a:tr h="308584">
                    <a:tc>
                      <a:txBody>
                        <a:bodyPr/>
                        <a:lstStyle/>
                        <a:p>
                          <a:pPr algn="just">
                            <a:spcAft>
                              <a:spcPts val="0"/>
                            </a:spcAft>
                          </a:pPr>
                          <a:r>
                            <a:rPr lang="zh-CN" sz="1400" kern="100" dirty="0">
                              <a:solidFill>
                                <a:schemeClr val="tx1"/>
                              </a:solidFill>
                              <a:effectLst/>
                            </a:rPr>
                            <a:t>疾病种类</a:t>
                          </a:r>
                          <a:endParaRPr lang="zh-CN" sz="1100" kern="100" dirty="0">
                            <a:solidFill>
                              <a:schemeClr val="tx1"/>
                            </a:solidFill>
                            <a:effectLst/>
                            <a:latin typeface="Calibri"/>
                            <a:ea typeface="宋体"/>
                            <a:cs typeface="Times New Roman"/>
                          </a:endParaRPr>
                        </a:p>
                      </a:txBody>
                      <a:tcPr marL="68580" marR="68580" marT="0" marB="0"/>
                    </a:tc>
                    <a:tc>
                      <a:txBody>
                        <a:bodyPr/>
                        <a:lstStyle/>
                        <a:p>
                          <a:pPr algn="just">
                            <a:spcAft>
                              <a:spcPts val="0"/>
                            </a:spcAft>
                          </a:pPr>
                          <a:r>
                            <a:rPr lang="zh-CN" sz="1400" kern="100">
                              <a:solidFill>
                                <a:schemeClr val="tx1"/>
                              </a:solidFill>
                              <a:effectLst/>
                            </a:rPr>
                            <a:t>最大天数</a:t>
                          </a:r>
                          <a:endParaRPr lang="zh-CN" sz="1100" kern="100">
                            <a:solidFill>
                              <a:schemeClr val="tx1"/>
                            </a:solidFill>
                            <a:effectLst/>
                            <a:latin typeface="Calibri"/>
                            <a:ea typeface="宋体"/>
                            <a:cs typeface="Times New Roman"/>
                          </a:endParaRPr>
                        </a:p>
                      </a:txBody>
                      <a:tcPr marL="68580" marR="68580" marT="0" marB="0"/>
                    </a:tc>
                    <a:tc>
                      <a:txBody>
                        <a:bodyPr/>
                        <a:lstStyle/>
                        <a:p>
                          <a:pPr algn="just">
                            <a:spcAft>
                              <a:spcPts val="0"/>
                            </a:spcAft>
                          </a:pPr>
                          <a:r>
                            <a:rPr lang="zh-CN" sz="1400" kern="100">
                              <a:solidFill>
                                <a:schemeClr val="tx1"/>
                              </a:solidFill>
                              <a:effectLst/>
                            </a:rPr>
                            <a:t>最小天数</a:t>
                          </a:r>
                          <a:endParaRPr lang="zh-CN" sz="1100" kern="100">
                            <a:solidFill>
                              <a:schemeClr val="tx1"/>
                            </a:solidFill>
                            <a:effectLst/>
                            <a:latin typeface="Calibri"/>
                            <a:ea typeface="宋体"/>
                            <a:cs typeface="Times New Roman"/>
                          </a:endParaRPr>
                        </a:p>
                      </a:txBody>
                      <a:tcPr marL="68580" marR="68580" marT="0" marB="0"/>
                    </a:tc>
                    <a:tc>
                      <a:txBody>
                        <a:bodyPr/>
                        <a:lstStyle/>
                        <a:p>
                          <a:endParaRPr lang="zh-CN"/>
                        </a:p>
                      </a:txBody>
                      <a:tcPr marL="68580" marR="68580" marT="0" marB="0">
                        <a:blipFill rotWithShape="1">
                          <a:blip r:embed="rId3"/>
                          <a:stretch>
                            <a:fillRect l="-276344" t="-21569" r="-83513" b="-262745"/>
                          </a:stretch>
                        </a:blipFill>
                      </a:tcPr>
                    </a:tc>
                    <a:tc>
                      <a:txBody>
                        <a:bodyPr/>
                        <a:lstStyle/>
                        <a:p>
                          <a:endParaRPr lang="zh-CN"/>
                        </a:p>
                      </a:txBody>
                      <a:tcPr marL="68580" marR="68580" marT="0" marB="0">
                        <a:blipFill rotWithShape="1">
                          <a:blip r:embed="rId3"/>
                          <a:stretch>
                            <a:fillRect l="-450644" t="-21569" b="-262745"/>
                          </a:stretch>
                        </a:blipFill>
                      </a:tcPr>
                    </a:tc>
                  </a:tr>
                  <a:tr h="250980">
                    <a:tc>
                      <a:txBody>
                        <a:bodyPr/>
                        <a:lstStyle/>
                        <a:p>
                          <a:pPr algn="just">
                            <a:spcAft>
                              <a:spcPts val="0"/>
                            </a:spcAft>
                            <a:tabLst>
                              <a:tab pos="1626870" algn="ctr"/>
                            </a:tabLst>
                          </a:pPr>
                          <a:r>
                            <a:rPr lang="zh-CN" sz="1400" kern="100">
                              <a:solidFill>
                                <a:schemeClr val="tx1"/>
                              </a:solidFill>
                              <a:effectLst/>
                            </a:rPr>
                            <a:t>小儿肺炎 </a:t>
                          </a:r>
                          <a:endParaRPr lang="zh-CN" sz="1100" kern="100">
                            <a:solidFill>
                              <a:schemeClr val="tx1"/>
                            </a:solidFill>
                            <a:effectLst/>
                            <a:latin typeface="Calibri"/>
                            <a:ea typeface="宋体"/>
                            <a:cs typeface="Times New Roman"/>
                          </a:endParaRPr>
                        </a:p>
                      </a:txBody>
                      <a:tcPr marL="68580" marR="68580" marT="0" marB="0"/>
                    </a:tc>
                    <a:tc>
                      <a:txBody>
                        <a:bodyPr/>
                        <a:lstStyle/>
                        <a:p>
                          <a:pPr algn="just">
                            <a:spcAft>
                              <a:spcPts val="0"/>
                            </a:spcAft>
                          </a:pPr>
                          <a:r>
                            <a:rPr lang="en-US" sz="1400" kern="100">
                              <a:solidFill>
                                <a:schemeClr val="tx1"/>
                              </a:solidFill>
                              <a:effectLst/>
                            </a:rPr>
                            <a:t>7.6</a:t>
                          </a:r>
                          <a:endParaRPr lang="zh-CN" sz="1100" kern="100">
                            <a:solidFill>
                              <a:schemeClr val="tx1"/>
                            </a:solidFill>
                            <a:effectLst/>
                            <a:latin typeface="Calibri"/>
                            <a:ea typeface="宋体"/>
                            <a:cs typeface="Times New Roman"/>
                          </a:endParaRPr>
                        </a:p>
                      </a:txBody>
                      <a:tcPr marL="68580" marR="68580" marT="0" marB="0"/>
                    </a:tc>
                    <a:tc>
                      <a:txBody>
                        <a:bodyPr/>
                        <a:lstStyle/>
                        <a:p>
                          <a:pPr algn="just">
                            <a:spcAft>
                              <a:spcPts val="0"/>
                            </a:spcAft>
                          </a:pPr>
                          <a:r>
                            <a:rPr lang="en-US" sz="1400" kern="100">
                              <a:solidFill>
                                <a:schemeClr val="tx1"/>
                              </a:solidFill>
                              <a:effectLst/>
                            </a:rPr>
                            <a:t>3.4</a:t>
                          </a:r>
                          <a:endParaRPr lang="zh-CN" sz="1100" kern="100">
                            <a:solidFill>
                              <a:schemeClr val="tx1"/>
                            </a:solidFill>
                            <a:effectLst/>
                            <a:latin typeface="Calibri"/>
                            <a:ea typeface="宋体"/>
                            <a:cs typeface="Times New Roman"/>
                          </a:endParaRPr>
                        </a:p>
                      </a:txBody>
                      <a:tcPr marL="68580" marR="68580" marT="0" marB="0"/>
                    </a:tc>
                    <a:tc>
                      <a:txBody>
                        <a:bodyPr/>
                        <a:lstStyle/>
                        <a:p>
                          <a:pPr algn="just">
                            <a:spcAft>
                              <a:spcPts val="0"/>
                            </a:spcAft>
                          </a:pPr>
                          <a:r>
                            <a:rPr lang="en-US" sz="1400" kern="100">
                              <a:solidFill>
                                <a:schemeClr val="tx1"/>
                              </a:solidFill>
                              <a:effectLst/>
                            </a:rPr>
                            <a:t>0.7</a:t>
                          </a:r>
                          <a:endParaRPr lang="zh-CN" sz="1100" kern="100">
                            <a:solidFill>
                              <a:schemeClr val="tx1"/>
                            </a:solidFill>
                            <a:effectLst/>
                            <a:latin typeface="Calibri"/>
                            <a:ea typeface="宋体"/>
                            <a:cs typeface="Times New Roman"/>
                          </a:endParaRPr>
                        </a:p>
                      </a:txBody>
                      <a:tcPr marL="68580" marR="68580" marT="0" marB="0"/>
                    </a:tc>
                    <a:tc>
                      <a:txBody>
                        <a:bodyPr/>
                        <a:lstStyle/>
                        <a:p>
                          <a:pPr algn="just">
                            <a:spcAft>
                              <a:spcPts val="0"/>
                            </a:spcAft>
                          </a:pPr>
                          <a:r>
                            <a:rPr lang="en-US" sz="1400" kern="100" dirty="0">
                              <a:solidFill>
                                <a:schemeClr val="tx1"/>
                              </a:solidFill>
                              <a:effectLst/>
                            </a:rPr>
                            <a:t>8.94</a:t>
                          </a:r>
                          <a:endParaRPr lang="zh-CN" sz="1100" kern="100" dirty="0">
                            <a:solidFill>
                              <a:schemeClr val="tx1"/>
                            </a:solidFill>
                            <a:effectLst/>
                            <a:latin typeface="Calibri"/>
                            <a:ea typeface="宋体"/>
                            <a:cs typeface="Times New Roman"/>
                          </a:endParaRPr>
                        </a:p>
                      </a:txBody>
                      <a:tcPr marL="68580" marR="68580" marT="0" marB="0"/>
                    </a:tc>
                  </a:tr>
                  <a:tr h="250980">
                    <a:tc>
                      <a:txBody>
                        <a:bodyPr/>
                        <a:lstStyle/>
                        <a:p>
                          <a:pPr algn="just">
                            <a:spcAft>
                              <a:spcPts val="0"/>
                            </a:spcAft>
                          </a:pPr>
                          <a:r>
                            <a:rPr lang="zh-CN" sz="1400" kern="100">
                              <a:solidFill>
                                <a:schemeClr val="tx1"/>
                              </a:solidFill>
                              <a:effectLst/>
                            </a:rPr>
                            <a:t>顺产 </a:t>
                          </a:r>
                          <a:endParaRPr lang="zh-CN" sz="1100" kern="100">
                            <a:solidFill>
                              <a:schemeClr val="tx1"/>
                            </a:solidFill>
                            <a:effectLst/>
                            <a:latin typeface="Calibri"/>
                            <a:ea typeface="宋体"/>
                            <a:cs typeface="Times New Roman"/>
                          </a:endParaRPr>
                        </a:p>
                      </a:txBody>
                      <a:tcPr marL="68580" marR="68580" marT="0" marB="0"/>
                    </a:tc>
                    <a:tc>
                      <a:txBody>
                        <a:bodyPr/>
                        <a:lstStyle/>
                        <a:p>
                          <a:pPr algn="just">
                            <a:spcAft>
                              <a:spcPts val="0"/>
                            </a:spcAft>
                          </a:pPr>
                          <a:r>
                            <a:rPr lang="en-US" sz="1400" kern="100">
                              <a:solidFill>
                                <a:schemeClr val="tx1"/>
                              </a:solidFill>
                              <a:effectLst/>
                            </a:rPr>
                            <a:t>4.9</a:t>
                          </a:r>
                          <a:endParaRPr lang="zh-CN" sz="1100" kern="100">
                            <a:solidFill>
                              <a:schemeClr val="tx1"/>
                            </a:solidFill>
                            <a:effectLst/>
                            <a:latin typeface="Calibri"/>
                            <a:ea typeface="宋体"/>
                            <a:cs typeface="Times New Roman"/>
                          </a:endParaRPr>
                        </a:p>
                      </a:txBody>
                      <a:tcPr marL="68580" marR="68580" marT="0" marB="0"/>
                    </a:tc>
                    <a:tc>
                      <a:txBody>
                        <a:bodyPr/>
                        <a:lstStyle/>
                        <a:p>
                          <a:pPr algn="just">
                            <a:spcAft>
                              <a:spcPts val="0"/>
                            </a:spcAft>
                          </a:pPr>
                          <a:r>
                            <a:rPr lang="en-US" sz="1400" kern="100">
                              <a:solidFill>
                                <a:schemeClr val="tx1"/>
                              </a:solidFill>
                              <a:effectLst/>
                            </a:rPr>
                            <a:t>2.2</a:t>
                          </a:r>
                          <a:endParaRPr lang="zh-CN" sz="1100" kern="100">
                            <a:solidFill>
                              <a:schemeClr val="tx1"/>
                            </a:solidFill>
                            <a:effectLst/>
                            <a:latin typeface="Calibri"/>
                            <a:ea typeface="宋体"/>
                            <a:cs typeface="Times New Roman"/>
                          </a:endParaRPr>
                        </a:p>
                      </a:txBody>
                      <a:tcPr marL="68580" marR="68580" marT="0" marB="0"/>
                    </a:tc>
                    <a:tc>
                      <a:txBody>
                        <a:bodyPr/>
                        <a:lstStyle/>
                        <a:p>
                          <a:pPr algn="just">
                            <a:spcAft>
                              <a:spcPts val="0"/>
                            </a:spcAft>
                          </a:pPr>
                          <a:r>
                            <a:rPr lang="en-US" sz="1400" kern="100">
                              <a:solidFill>
                                <a:schemeClr val="tx1"/>
                              </a:solidFill>
                              <a:effectLst/>
                            </a:rPr>
                            <a:t>0.4500</a:t>
                          </a:r>
                          <a:endParaRPr lang="zh-CN" sz="1100" kern="100">
                            <a:solidFill>
                              <a:schemeClr val="tx1"/>
                            </a:solidFill>
                            <a:effectLst/>
                            <a:latin typeface="Calibri"/>
                            <a:ea typeface="宋体"/>
                            <a:cs typeface="Times New Roman"/>
                          </a:endParaRPr>
                        </a:p>
                      </a:txBody>
                      <a:tcPr marL="68580" marR="68580" marT="0" marB="0"/>
                    </a:tc>
                    <a:tc>
                      <a:txBody>
                        <a:bodyPr/>
                        <a:lstStyle/>
                        <a:p>
                          <a:pPr algn="just">
                            <a:spcAft>
                              <a:spcPts val="0"/>
                            </a:spcAft>
                          </a:pPr>
                          <a:r>
                            <a:rPr lang="en-US" sz="1400" kern="100">
                              <a:solidFill>
                                <a:schemeClr val="tx1"/>
                              </a:solidFill>
                              <a:effectLst/>
                            </a:rPr>
                            <a:t>5.59</a:t>
                          </a:r>
                          <a:endParaRPr lang="zh-CN" sz="1100" kern="100">
                            <a:solidFill>
                              <a:schemeClr val="tx1"/>
                            </a:solidFill>
                            <a:effectLst/>
                            <a:latin typeface="Calibri"/>
                            <a:ea typeface="宋体"/>
                            <a:cs typeface="Times New Roman"/>
                          </a:endParaRPr>
                        </a:p>
                      </a:txBody>
                      <a:tcPr marL="68580" marR="68580" marT="0" marB="0"/>
                    </a:tc>
                  </a:tr>
                  <a:tr h="250980">
                    <a:tc>
                      <a:txBody>
                        <a:bodyPr/>
                        <a:lstStyle/>
                        <a:p>
                          <a:pPr algn="just">
                            <a:spcAft>
                              <a:spcPts val="0"/>
                            </a:spcAft>
                          </a:pPr>
                          <a:r>
                            <a:rPr lang="zh-CN" sz="1400" kern="100">
                              <a:solidFill>
                                <a:schemeClr val="tx1"/>
                              </a:solidFill>
                              <a:effectLst/>
                            </a:rPr>
                            <a:t>剖宫产</a:t>
                          </a:r>
                          <a:endParaRPr lang="zh-CN" sz="1100" kern="100">
                            <a:solidFill>
                              <a:schemeClr val="tx1"/>
                            </a:solidFill>
                            <a:effectLst/>
                            <a:latin typeface="Calibri"/>
                            <a:ea typeface="宋体"/>
                            <a:cs typeface="Times New Roman"/>
                          </a:endParaRPr>
                        </a:p>
                      </a:txBody>
                      <a:tcPr marL="68580" marR="68580" marT="0" marB="0"/>
                    </a:tc>
                    <a:tc>
                      <a:txBody>
                        <a:bodyPr/>
                        <a:lstStyle/>
                        <a:p>
                          <a:pPr algn="just">
                            <a:spcAft>
                              <a:spcPts val="0"/>
                            </a:spcAft>
                          </a:pPr>
                          <a:r>
                            <a:rPr lang="en-US" sz="1400" kern="100">
                              <a:solidFill>
                                <a:schemeClr val="tx1"/>
                              </a:solidFill>
                              <a:effectLst/>
                            </a:rPr>
                            <a:t>8.2</a:t>
                          </a:r>
                          <a:endParaRPr lang="zh-CN" sz="1100" kern="100">
                            <a:solidFill>
                              <a:schemeClr val="tx1"/>
                            </a:solidFill>
                            <a:effectLst/>
                            <a:latin typeface="Calibri"/>
                            <a:ea typeface="宋体"/>
                            <a:cs typeface="Times New Roman"/>
                          </a:endParaRPr>
                        </a:p>
                      </a:txBody>
                      <a:tcPr marL="68580" marR="68580" marT="0" marB="0"/>
                    </a:tc>
                    <a:tc>
                      <a:txBody>
                        <a:bodyPr/>
                        <a:lstStyle/>
                        <a:p>
                          <a:pPr algn="just">
                            <a:spcAft>
                              <a:spcPts val="0"/>
                            </a:spcAft>
                          </a:pPr>
                          <a:r>
                            <a:rPr lang="en-US" sz="1400" kern="100">
                              <a:solidFill>
                                <a:schemeClr val="tx1"/>
                              </a:solidFill>
                              <a:effectLst/>
                            </a:rPr>
                            <a:t>5.9</a:t>
                          </a:r>
                          <a:endParaRPr lang="zh-CN" sz="1100" kern="100">
                            <a:solidFill>
                              <a:schemeClr val="tx1"/>
                            </a:solidFill>
                            <a:effectLst/>
                            <a:latin typeface="Calibri"/>
                            <a:ea typeface="宋体"/>
                            <a:cs typeface="Times New Roman"/>
                          </a:endParaRPr>
                        </a:p>
                      </a:txBody>
                      <a:tcPr marL="68580" marR="68580" marT="0" marB="0"/>
                    </a:tc>
                    <a:tc>
                      <a:txBody>
                        <a:bodyPr/>
                        <a:lstStyle/>
                        <a:p>
                          <a:pPr algn="just">
                            <a:spcAft>
                              <a:spcPts val="0"/>
                            </a:spcAft>
                          </a:pPr>
                          <a:r>
                            <a:rPr lang="en-US" sz="1400" kern="100">
                              <a:solidFill>
                                <a:schemeClr val="tx1"/>
                              </a:solidFill>
                              <a:effectLst/>
                            </a:rPr>
                            <a:t>0.3833</a:t>
                          </a:r>
                          <a:endParaRPr lang="zh-CN" sz="1100" kern="100">
                            <a:solidFill>
                              <a:schemeClr val="tx1"/>
                            </a:solidFill>
                            <a:effectLst/>
                            <a:latin typeface="Calibri"/>
                            <a:ea typeface="宋体"/>
                            <a:cs typeface="Times New Roman"/>
                          </a:endParaRPr>
                        </a:p>
                      </a:txBody>
                      <a:tcPr marL="68580" marR="68580" marT="0" marB="0"/>
                    </a:tc>
                    <a:tc>
                      <a:txBody>
                        <a:bodyPr/>
                        <a:lstStyle/>
                        <a:p>
                          <a:pPr algn="just">
                            <a:spcAft>
                              <a:spcPts val="0"/>
                            </a:spcAft>
                          </a:pPr>
                          <a:r>
                            <a:rPr lang="en-US" sz="1400" kern="100" dirty="0">
                              <a:solidFill>
                                <a:schemeClr val="tx1"/>
                              </a:solidFill>
                              <a:effectLst/>
                            </a:rPr>
                            <a:t>14.66</a:t>
                          </a:r>
                          <a:endParaRPr lang="zh-CN" sz="1100" kern="100" dirty="0">
                            <a:solidFill>
                              <a:schemeClr val="tx1"/>
                            </a:solidFill>
                            <a:effectLst/>
                            <a:latin typeface="Calibri"/>
                            <a:ea typeface="宋体"/>
                            <a:cs typeface="Times New Roman"/>
                          </a:endParaRPr>
                        </a:p>
                      </a:txBody>
                      <a:tcPr marL="68580" marR="68580" marT="0" marB="0"/>
                    </a:tc>
                  </a:tr>
                </a:tbl>
              </a:graphicData>
            </a:graphic>
          </p:graphicFrame>
        </mc:Fallback>
      </mc:AlternateContent>
    </p:spTree>
    <p:extLst>
      <p:ext uri="{BB962C8B-B14F-4D97-AF65-F5344CB8AC3E}">
        <p14:creationId xmlns:p14="http://schemas.microsoft.com/office/powerpoint/2010/main" val="32165321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Effect transition="in" filter="fade">
                                      <p:cBhvr>
                                        <p:cTn id="20" dur="1000"/>
                                        <p:tgtEl>
                                          <p:spTgt spid="3">
                                            <p:txEl>
                                              <p:pRg st="1" end="1"/>
                                            </p:txEl>
                                          </p:spTgt>
                                        </p:tgtEl>
                                      </p:cBhvr>
                                    </p:animEffect>
                                    <p:anim calcmode="lin" valueType="num">
                                      <p:cBhvr>
                                        <p:cTn id="21"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2"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Effect transition="in" filter="fade">
                                      <p:cBhvr>
                                        <p:cTn id="27" dur="1000"/>
                                        <p:tgtEl>
                                          <p:spTgt spid="3">
                                            <p:txEl>
                                              <p:pRg st="2" end="2"/>
                                            </p:txEl>
                                          </p:spTgt>
                                        </p:tgtEl>
                                      </p:cBhvr>
                                    </p:animEffect>
                                    <p:anim calcmode="lin" valueType="num">
                                      <p:cBhvr>
                                        <p:cTn id="2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3">
                                            <p:txEl>
                                              <p:pRg st="3" end="3"/>
                                            </p:txEl>
                                          </p:spTgt>
                                        </p:tgtEl>
                                        <p:attrNameLst>
                                          <p:attrName>style.visibility</p:attrName>
                                        </p:attrNameLst>
                                      </p:cBhvr>
                                      <p:to>
                                        <p:strVal val="visible"/>
                                      </p:to>
                                    </p:set>
                                    <p:animEffect transition="in" filter="fade">
                                      <p:cBhvr>
                                        <p:cTn id="34" dur="1000"/>
                                        <p:tgtEl>
                                          <p:spTgt spid="3">
                                            <p:txEl>
                                              <p:pRg st="3" end="3"/>
                                            </p:txEl>
                                          </p:spTgt>
                                        </p:tgtEl>
                                      </p:cBhvr>
                                    </p:animEffect>
                                    <p:anim calcmode="lin" valueType="num">
                                      <p:cBhvr>
                                        <p:cTn id="3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6"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nodeType="clickEffect">
                                  <p:stCondLst>
                                    <p:cond delay="0"/>
                                  </p:stCondLst>
                                  <p:childTnLst>
                                    <p:set>
                                      <p:cBhvr>
                                        <p:cTn id="40" dur="1" fill="hold">
                                          <p:stCondLst>
                                            <p:cond delay="0"/>
                                          </p:stCondLst>
                                        </p:cTn>
                                        <p:tgtEl>
                                          <p:spTgt spid="4"/>
                                        </p:tgtEl>
                                        <p:attrNameLst>
                                          <p:attrName>style.visibility</p:attrName>
                                        </p:attrNameLst>
                                      </p:cBhvr>
                                      <p:to>
                                        <p:strVal val="visible"/>
                                      </p:to>
                                    </p:set>
                                    <p:animEffect transition="in" filter="fade">
                                      <p:cBhvr>
                                        <p:cTn id="41" dur="1000"/>
                                        <p:tgtEl>
                                          <p:spTgt spid="4"/>
                                        </p:tgtEl>
                                      </p:cBhvr>
                                    </p:animEffect>
                                    <p:anim calcmode="lin" valueType="num">
                                      <p:cBhvr>
                                        <p:cTn id="42" dur="1000" fill="hold"/>
                                        <p:tgtEl>
                                          <p:spTgt spid="4"/>
                                        </p:tgtEl>
                                        <p:attrNameLst>
                                          <p:attrName>ppt_x</p:attrName>
                                        </p:attrNameLst>
                                      </p:cBhvr>
                                      <p:tavLst>
                                        <p:tav tm="0">
                                          <p:val>
                                            <p:strVal val="#ppt_x"/>
                                          </p:val>
                                        </p:tav>
                                        <p:tav tm="100000">
                                          <p:val>
                                            <p:strVal val="#ppt_x"/>
                                          </p:val>
                                        </p:tav>
                                      </p:tavLst>
                                    </p:anim>
                                    <p:anim calcmode="lin" valueType="num">
                                      <p:cBhvr>
                                        <p:cTn id="4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计算机模拟的思路</a:t>
            </a:r>
            <a:endParaRPr lang="zh-CN" altLang="en-US" dirty="0"/>
          </a:p>
        </p:txBody>
      </p:sp>
      <p:pic>
        <p:nvPicPr>
          <p:cNvPr id="4" name="内容占位符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827584" y="1556792"/>
            <a:ext cx="3823267" cy="4525963"/>
          </a:xfrm>
        </p:spPr>
      </p:pic>
      <mc:AlternateContent xmlns:mc="http://schemas.openxmlformats.org/markup-compatibility/2006" xmlns:a14="http://schemas.microsoft.com/office/drawing/2010/main">
        <mc:Choice Requires="a14">
          <p:sp>
            <p:nvSpPr>
              <p:cNvPr id="5" name="TextBox 4"/>
              <p:cNvSpPr txBox="1"/>
              <p:nvPr/>
            </p:nvSpPr>
            <p:spPr>
              <a:xfrm>
                <a:off x="5004048" y="1340768"/>
                <a:ext cx="3960440" cy="5231432"/>
              </a:xfrm>
              <a:prstGeom prst="rect">
                <a:avLst/>
              </a:prstGeom>
              <a:noFill/>
            </p:spPr>
            <p:txBody>
              <a:bodyPr wrap="square" rtlCol="0">
                <a:spAutoFit/>
              </a:bodyPr>
              <a:lstStyle/>
              <a:p>
                <a:r>
                  <a:rPr lang="zh-CN" altLang="zh-CN" dirty="0"/>
                  <a:t>步骤</a:t>
                </a:r>
              </a:p>
              <a:p>
                <a:pPr lvl="0"/>
                <a:r>
                  <a:rPr lang="en-US" altLang="zh-CN" dirty="0" smtClean="0"/>
                  <a:t>1.</a:t>
                </a:r>
                <a:r>
                  <a:rPr lang="zh-CN" altLang="zh-CN" dirty="0" smtClean="0"/>
                  <a:t>开始</a:t>
                </a:r>
                <a:r>
                  <a:rPr lang="zh-CN" altLang="zh-CN" dirty="0"/>
                  <a:t>计算机模拟程序，导入三类数据，分别是</a:t>
                </a:r>
                <a14:m>
                  <m:oMath xmlns:m="http://schemas.openxmlformats.org/officeDocument/2006/math">
                    <m:sSub>
                      <m:sSubPr>
                        <m:ctrlPr>
                          <a:rPr lang="zh-CN" altLang="zh-CN" i="1">
                            <a:latin typeface="Cambria Math"/>
                          </a:rPr>
                        </m:ctrlPr>
                      </m:sSubPr>
                      <m:e>
                        <m:r>
                          <a:rPr lang="en-US" altLang="zh-CN" i="1">
                            <a:latin typeface="Cambria Math"/>
                          </a:rPr>
                          <m:t>𝜂</m:t>
                        </m:r>
                      </m:e>
                      <m:sub>
                        <m:r>
                          <m:rPr>
                            <m:sty m:val="p"/>
                          </m:rPr>
                          <a:rPr lang="en-US" altLang="zh-CN">
                            <a:latin typeface="Cambria Math"/>
                          </a:rPr>
                          <m:t>i</m:t>
                        </m:r>
                        <m:r>
                          <a:rPr lang="en-US" altLang="zh-CN">
                            <a:latin typeface="Cambria Math"/>
                          </a:rPr>
                          <m:t>,</m:t>
                        </m:r>
                        <m:r>
                          <m:rPr>
                            <m:sty m:val="p"/>
                          </m:rPr>
                          <a:rPr lang="en-US" altLang="zh-CN">
                            <a:latin typeface="Cambria Math"/>
                          </a:rPr>
                          <m:t>j</m:t>
                        </m:r>
                        <m:r>
                          <a:rPr lang="en-US" altLang="zh-CN">
                            <a:latin typeface="Cambria Math"/>
                          </a:rPr>
                          <m:t>,</m:t>
                        </m:r>
                        <m:r>
                          <m:rPr>
                            <m:sty m:val="p"/>
                          </m:rPr>
                          <a:rPr lang="en-US" altLang="zh-CN">
                            <a:latin typeface="Cambria Math"/>
                          </a:rPr>
                          <m:t>k</m:t>
                        </m:r>
                      </m:sub>
                    </m:sSub>
                  </m:oMath>
                </a14:m>
                <a:r>
                  <a:rPr lang="zh-CN" altLang="zh-CN" dirty="0"/>
                  <a:t>（第</a:t>
                </a:r>
                <a:r>
                  <a:rPr lang="en-US" altLang="zh-CN" dirty="0"/>
                  <a:t>j</a:t>
                </a:r>
                <a:r>
                  <a:rPr lang="zh-CN" altLang="zh-CN" dirty="0"/>
                  <a:t>年中第</a:t>
                </a:r>
                <a:r>
                  <a:rPr lang="en-US" altLang="zh-CN" dirty="0" err="1"/>
                  <a:t>i</a:t>
                </a:r>
                <a:r>
                  <a:rPr lang="zh-CN" altLang="zh-CN" dirty="0"/>
                  <a:t>种病在第</a:t>
                </a:r>
                <a:r>
                  <a:rPr lang="en-US" altLang="zh-CN" dirty="0"/>
                  <a:t>k</a:t>
                </a:r>
                <a:r>
                  <a:rPr lang="zh-CN" altLang="zh-CN" dirty="0"/>
                  <a:t>季节的平均每天需住院人数），</a:t>
                </a:r>
                <a14:m>
                  <m:oMath xmlns:m="http://schemas.openxmlformats.org/officeDocument/2006/math">
                    <m:sSub>
                      <m:sSubPr>
                        <m:ctrlPr>
                          <a:rPr lang="zh-CN" altLang="zh-CN" i="1" kern="0">
                            <a:solidFill>
                              <a:srgbClr val="000000"/>
                            </a:solidFill>
                            <a:latin typeface="Cambria Math"/>
                          </a:rPr>
                        </m:ctrlPr>
                      </m:sSubPr>
                      <m:e>
                        <m:r>
                          <a:rPr lang="en-US" altLang="zh-CN" i="1" kern="0">
                            <a:solidFill>
                              <a:srgbClr val="000000"/>
                            </a:solidFill>
                            <a:latin typeface="Cambria Math"/>
                          </a:rPr>
                          <m:t>𝜂</m:t>
                        </m:r>
                      </m:e>
                      <m:sub>
                        <m:r>
                          <m:rPr>
                            <m:sty m:val="p"/>
                          </m:rPr>
                          <a:rPr lang="en-US" altLang="zh-CN" kern="0">
                            <a:solidFill>
                              <a:srgbClr val="000000"/>
                            </a:solidFill>
                            <a:latin typeface="Cambria Math"/>
                          </a:rPr>
                          <m:t>i</m:t>
                        </m:r>
                        <m:r>
                          <a:rPr lang="en-US" altLang="zh-CN" kern="0">
                            <a:solidFill>
                              <a:srgbClr val="000000"/>
                            </a:solidFill>
                            <a:latin typeface="Cambria Math"/>
                          </a:rPr>
                          <m:t>,</m:t>
                        </m:r>
                        <m:r>
                          <m:rPr>
                            <m:sty m:val="p"/>
                          </m:rPr>
                          <a:rPr lang="en-US" altLang="zh-CN" kern="0">
                            <a:solidFill>
                              <a:srgbClr val="000000"/>
                            </a:solidFill>
                            <a:latin typeface="Cambria Math"/>
                          </a:rPr>
                          <m:t>j</m:t>
                        </m:r>
                      </m:sub>
                    </m:sSub>
                  </m:oMath>
                </a14:m>
                <a:r>
                  <a:rPr lang="zh-CN" altLang="zh-CN" dirty="0"/>
                  <a:t>（第</a:t>
                </a:r>
                <a:r>
                  <a:rPr lang="en-US" altLang="zh-CN" dirty="0"/>
                  <a:t>j</a:t>
                </a:r>
                <a:r>
                  <a:rPr lang="zh-CN" altLang="zh-CN" dirty="0"/>
                  <a:t>年中第</a:t>
                </a:r>
                <a:r>
                  <a:rPr lang="en-US" altLang="zh-CN" dirty="0" err="1"/>
                  <a:t>i</a:t>
                </a:r>
                <a:r>
                  <a:rPr lang="zh-CN" altLang="zh-CN" dirty="0"/>
                  <a:t>种病在全年中住院人数的标准差），</a:t>
                </a:r>
                <a14:m>
                  <m:oMath xmlns:m="http://schemas.openxmlformats.org/officeDocument/2006/math">
                    <m:sSub>
                      <m:sSubPr>
                        <m:ctrlPr>
                          <a:rPr lang="zh-CN" altLang="zh-CN" i="1">
                            <a:latin typeface="Cambria Math"/>
                          </a:rPr>
                        </m:ctrlPr>
                      </m:sSubPr>
                      <m:e>
                        <m:r>
                          <a:rPr lang="en-US" altLang="zh-CN" i="1">
                            <a:latin typeface="Cambria Math"/>
                          </a:rPr>
                          <m:t>𝛽</m:t>
                        </m:r>
                      </m:e>
                      <m:sub>
                        <m:r>
                          <m:rPr>
                            <m:sty m:val="p"/>
                          </m:rPr>
                          <a:rPr lang="en-US" altLang="zh-CN">
                            <a:latin typeface="Cambria Math"/>
                          </a:rPr>
                          <m:t>i</m:t>
                        </m:r>
                        <m:r>
                          <a:rPr lang="en-US" altLang="zh-CN">
                            <a:latin typeface="Cambria Math"/>
                          </a:rPr>
                          <m:t>,</m:t>
                        </m:r>
                        <m:r>
                          <m:rPr>
                            <m:sty m:val="p"/>
                          </m:rPr>
                          <a:rPr lang="en-US" altLang="zh-CN">
                            <a:latin typeface="Cambria Math"/>
                          </a:rPr>
                          <m:t>j</m:t>
                        </m:r>
                      </m:sub>
                    </m:sSub>
                  </m:oMath>
                </a14:m>
                <a:r>
                  <a:rPr lang="zh-CN" altLang="zh-CN" dirty="0"/>
                  <a:t>（第</a:t>
                </a:r>
                <a:r>
                  <a:rPr lang="en-US" altLang="zh-CN" dirty="0"/>
                  <a:t>j</a:t>
                </a:r>
                <a:r>
                  <a:rPr lang="zh-CN" altLang="zh-CN" dirty="0"/>
                  <a:t>年中第</a:t>
                </a:r>
                <a:r>
                  <a:rPr lang="en-US" altLang="zh-CN" dirty="0" err="1"/>
                  <a:t>i</a:t>
                </a:r>
                <a:r>
                  <a:rPr lang="zh-CN" altLang="zh-CN" dirty="0"/>
                  <a:t>种病在全年中每人需住院天数的标准差）。</a:t>
                </a:r>
              </a:p>
              <a:p>
                <a:pPr lvl="0"/>
                <a:r>
                  <a:rPr lang="en-US" altLang="zh-CN" dirty="0" smtClean="0"/>
                  <a:t>2.</a:t>
                </a:r>
                <a:r>
                  <a:rPr lang="zh-CN" altLang="zh-CN" dirty="0" smtClean="0"/>
                  <a:t>计算机</a:t>
                </a:r>
                <a:r>
                  <a:rPr lang="zh-CN" altLang="zh-CN" dirty="0"/>
                  <a:t>判断是否成功模拟了</a:t>
                </a:r>
                <a:r>
                  <a:rPr lang="en-US" altLang="zh-CN" dirty="0"/>
                  <a:t>1000</a:t>
                </a:r>
                <a:r>
                  <a:rPr lang="zh-CN" altLang="zh-CN" dirty="0"/>
                  <a:t>次病床的实验，如果次数没有达到</a:t>
                </a:r>
                <a:r>
                  <a:rPr lang="en-US" altLang="zh-CN" dirty="0"/>
                  <a:t>1000</a:t>
                </a:r>
                <a:r>
                  <a:rPr lang="zh-CN" altLang="zh-CN" dirty="0"/>
                  <a:t>次则相应地由计算机生成一个</a:t>
                </a:r>
                <a:r>
                  <a:rPr lang="en-US" altLang="zh-CN" dirty="0"/>
                  <a:t>T</a:t>
                </a:r>
                <a:r>
                  <a:rPr lang="zh-CN" altLang="zh-CN" dirty="0"/>
                  <a:t>矩阵，然后按天数开始模拟，当模拟的天数小于</a:t>
                </a:r>
                <a:r>
                  <a:rPr lang="en-US" altLang="zh-CN" dirty="0"/>
                  <a:t>365</a:t>
                </a:r>
                <a:r>
                  <a:rPr lang="zh-CN" altLang="zh-CN" dirty="0"/>
                  <a:t>时，计算机在该天安排病人住院，同时记录当前天所用的病床数目</a:t>
                </a:r>
                <a14:m>
                  <m:oMath xmlns:m="http://schemas.openxmlformats.org/officeDocument/2006/math">
                    <m:r>
                      <m:rPr>
                        <m:sty m:val="p"/>
                      </m:rPr>
                      <a:rPr lang="en-US" altLang="zh-CN">
                        <a:latin typeface="Cambria Math"/>
                      </a:rPr>
                      <m:t>F</m:t>
                    </m:r>
                  </m:oMath>
                </a14:m>
                <a:r>
                  <a:rPr lang="zh-CN" altLang="zh-CN" dirty="0"/>
                  <a:t>，直到模拟完</a:t>
                </a:r>
                <a:r>
                  <a:rPr lang="en-US" altLang="zh-CN" dirty="0"/>
                  <a:t>365</a:t>
                </a:r>
                <a:r>
                  <a:rPr lang="zh-CN" altLang="zh-CN" dirty="0"/>
                  <a:t>天。</a:t>
                </a:r>
              </a:p>
              <a:p>
                <a:pPr lvl="0"/>
                <a:r>
                  <a:rPr lang="en-US" altLang="zh-CN" dirty="0" smtClean="0"/>
                  <a:t>3.</a:t>
                </a:r>
                <a:r>
                  <a:rPr lang="zh-CN" altLang="zh-CN" dirty="0" smtClean="0"/>
                  <a:t>使用</a:t>
                </a:r>
                <a:r>
                  <a:rPr lang="zh-CN" altLang="zh-CN" dirty="0"/>
                  <a:t>计算机重复步骤（</a:t>
                </a:r>
                <a:r>
                  <a:rPr lang="en-US" altLang="zh-CN" dirty="0"/>
                  <a:t>2</a:t>
                </a:r>
                <a:r>
                  <a:rPr lang="zh-CN" altLang="zh-CN" dirty="0"/>
                  <a:t>）</a:t>
                </a:r>
                <a:r>
                  <a:rPr lang="en-US" altLang="zh-CN" dirty="0"/>
                  <a:t>1000</a:t>
                </a:r>
                <a:r>
                  <a:rPr lang="zh-CN" altLang="zh-CN" dirty="0"/>
                  <a:t>次后，找出所用病床数</a:t>
                </a:r>
                <a14:m>
                  <m:oMath xmlns:m="http://schemas.openxmlformats.org/officeDocument/2006/math">
                    <m:r>
                      <m:rPr>
                        <m:sty m:val="p"/>
                      </m:rPr>
                      <a:rPr lang="en-US" altLang="zh-CN">
                        <a:latin typeface="Cambria Math"/>
                      </a:rPr>
                      <m:t>F</m:t>
                    </m:r>
                  </m:oMath>
                </a14:m>
                <a:r>
                  <a:rPr lang="zh-CN" altLang="zh-CN" dirty="0"/>
                  <a:t>的维数最大值、平均值和最小值。</a:t>
                </a:r>
              </a:p>
              <a:p>
                <a:pPr lvl="0"/>
                <a:r>
                  <a:rPr lang="en-US" altLang="zh-CN" dirty="0" smtClean="0"/>
                  <a:t>4.</a:t>
                </a:r>
                <a:r>
                  <a:rPr lang="zh-CN" altLang="zh-CN" dirty="0" smtClean="0"/>
                  <a:t>结束</a:t>
                </a:r>
                <a:r>
                  <a:rPr lang="zh-CN" altLang="zh-CN" dirty="0"/>
                  <a:t>程序。</a:t>
                </a:r>
              </a:p>
            </p:txBody>
          </p:sp>
        </mc:Choice>
        <mc:Fallback xmlns="">
          <p:sp>
            <p:nvSpPr>
              <p:cNvPr id="5" name="TextBox 4"/>
              <p:cNvSpPr txBox="1">
                <a:spLocks noRot="1" noChangeAspect="1" noMove="1" noResize="1" noEditPoints="1" noAdjustHandles="1" noChangeArrowheads="1" noChangeShapeType="1" noTextEdit="1"/>
              </p:cNvSpPr>
              <p:nvPr/>
            </p:nvSpPr>
            <p:spPr>
              <a:xfrm>
                <a:off x="5004048" y="1340768"/>
                <a:ext cx="3960440" cy="5231432"/>
              </a:xfrm>
              <a:prstGeom prst="rect">
                <a:avLst/>
              </a:prstGeom>
              <a:blipFill rotWithShape="1">
                <a:blip r:embed="rId3"/>
                <a:stretch>
                  <a:fillRect l="-1385" t="-816" r="-6923"/>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5708466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1000"/>
                                        <p:tgtEl>
                                          <p:spTgt spid="5"/>
                                        </p:tgtEl>
                                      </p:cBhvr>
                                    </p:animEffect>
                                    <p:anim calcmode="lin" valueType="num">
                                      <p:cBhvr>
                                        <p:cTn id="21" dur="1000" fill="hold"/>
                                        <p:tgtEl>
                                          <p:spTgt spid="5"/>
                                        </p:tgtEl>
                                        <p:attrNameLst>
                                          <p:attrName>ppt_x</p:attrName>
                                        </p:attrNameLst>
                                      </p:cBhvr>
                                      <p:tavLst>
                                        <p:tav tm="0">
                                          <p:val>
                                            <p:strVal val="#ppt_x"/>
                                          </p:val>
                                        </p:tav>
                                        <p:tav tm="100000">
                                          <p:val>
                                            <p:strVal val="#ppt_x"/>
                                          </p:val>
                                        </p:tav>
                                      </p:tavLst>
                                    </p:anim>
                                    <p:anim calcmode="lin" valueType="num">
                                      <p:cBhvr>
                                        <p:cTn id="2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对分娩，小儿肺炎的分析</a:t>
            </a:r>
          </a:p>
        </p:txBody>
      </p:sp>
      <p:sp>
        <p:nvSpPr>
          <p:cNvPr id="3" name="内容占位符 2"/>
          <p:cNvSpPr>
            <a:spLocks noGrp="1"/>
          </p:cNvSpPr>
          <p:nvPr>
            <p:ph idx="1"/>
          </p:nvPr>
        </p:nvSpPr>
        <p:spPr/>
        <p:txBody>
          <a:bodyPr/>
          <a:lstStyle/>
          <a:p>
            <a:r>
              <a:rPr lang="zh-CN" altLang="zh-CN" sz="1800" dirty="0"/>
              <a:t>然后再根据计算机多次模拟的到的数据</a:t>
            </a:r>
          </a:p>
          <a:p>
            <a:r>
              <a:rPr lang="zh-CN" altLang="zh-CN" sz="1800" dirty="0"/>
              <a:t>下表是</a:t>
            </a:r>
            <a:r>
              <a:rPr lang="en-US" altLang="zh-CN" sz="1800" dirty="0"/>
              <a:t>2011</a:t>
            </a:r>
            <a:r>
              <a:rPr lang="zh-CN" altLang="zh-CN" sz="1800" dirty="0"/>
              <a:t>年知</a:t>
            </a:r>
            <a:r>
              <a:rPr lang="en-US" altLang="zh-CN" sz="1800" dirty="0"/>
              <a:t>2020</a:t>
            </a:r>
            <a:r>
              <a:rPr lang="zh-CN" altLang="zh-CN" sz="1800" dirty="0"/>
              <a:t>年的小儿肺炎住院所需病床数</a:t>
            </a:r>
            <a:r>
              <a:rPr lang="zh-CN" altLang="zh-CN" sz="1800" dirty="0" smtClean="0"/>
              <a:t>预测</a:t>
            </a:r>
            <a:endParaRPr lang="en-US" altLang="zh-CN" sz="1800" dirty="0" smtClean="0"/>
          </a:p>
          <a:p>
            <a:endParaRPr lang="en-US" altLang="zh-CN" sz="1800" dirty="0"/>
          </a:p>
          <a:p>
            <a:endParaRPr lang="en-US" altLang="zh-CN" sz="1800" dirty="0" smtClean="0"/>
          </a:p>
          <a:p>
            <a:endParaRPr lang="en-US" altLang="zh-CN" sz="1800" dirty="0"/>
          </a:p>
          <a:p>
            <a:r>
              <a:rPr lang="zh-CN" altLang="zh-CN" sz="1800" dirty="0"/>
              <a:t>下表是</a:t>
            </a:r>
            <a:r>
              <a:rPr lang="en-US" altLang="zh-CN" sz="1800" dirty="0"/>
              <a:t>2011</a:t>
            </a:r>
            <a:r>
              <a:rPr lang="zh-CN" altLang="zh-CN" sz="1800" dirty="0"/>
              <a:t>年知</a:t>
            </a:r>
            <a:r>
              <a:rPr lang="en-US" altLang="zh-CN" sz="1800" dirty="0"/>
              <a:t>2020</a:t>
            </a:r>
            <a:r>
              <a:rPr lang="zh-CN" altLang="zh-CN" sz="1800" dirty="0"/>
              <a:t>年的顺产住院所需病床数</a:t>
            </a:r>
            <a:r>
              <a:rPr lang="zh-CN" altLang="zh-CN" sz="1800" dirty="0" smtClean="0"/>
              <a:t>预测</a:t>
            </a:r>
            <a:endParaRPr lang="en-US" altLang="zh-CN" sz="1800" dirty="0" smtClean="0"/>
          </a:p>
          <a:p>
            <a:endParaRPr lang="en-US" altLang="zh-CN" sz="1800" dirty="0"/>
          </a:p>
          <a:p>
            <a:endParaRPr lang="en-US" altLang="zh-CN" sz="1800" dirty="0" smtClean="0"/>
          </a:p>
          <a:p>
            <a:endParaRPr lang="zh-CN" altLang="zh-CN" sz="1800" dirty="0"/>
          </a:p>
          <a:p>
            <a:r>
              <a:rPr lang="zh-CN" altLang="zh-CN" sz="1800" dirty="0"/>
              <a:t>下表是</a:t>
            </a:r>
            <a:r>
              <a:rPr lang="en-US" altLang="zh-CN" sz="1800" dirty="0"/>
              <a:t>2011</a:t>
            </a:r>
            <a:r>
              <a:rPr lang="zh-CN" altLang="zh-CN" sz="1800" dirty="0"/>
              <a:t>年知</a:t>
            </a:r>
            <a:r>
              <a:rPr lang="en-US" altLang="zh-CN" sz="1800" dirty="0"/>
              <a:t>2020</a:t>
            </a:r>
            <a:r>
              <a:rPr lang="zh-CN" altLang="zh-CN" sz="1800" dirty="0"/>
              <a:t>年的剖腹产住院所需病床数预测</a:t>
            </a:r>
          </a:p>
          <a:p>
            <a:endParaRPr lang="zh-CN" altLang="en-US" sz="1800" dirty="0"/>
          </a:p>
        </p:txBody>
      </p:sp>
      <p:graphicFrame>
        <p:nvGraphicFramePr>
          <p:cNvPr id="4" name="表格 3"/>
          <p:cNvGraphicFramePr>
            <a:graphicFrameLocks noGrp="1"/>
          </p:cNvGraphicFramePr>
          <p:nvPr>
            <p:extLst>
              <p:ext uri="{D42A27DB-BD31-4B8C-83A1-F6EECF244321}">
                <p14:modId xmlns:p14="http://schemas.microsoft.com/office/powerpoint/2010/main" val="3956477737"/>
              </p:ext>
            </p:extLst>
          </p:nvPr>
        </p:nvGraphicFramePr>
        <p:xfrm>
          <a:off x="899592" y="2420888"/>
          <a:ext cx="6794500" cy="731520"/>
        </p:xfrm>
        <a:graphic>
          <a:graphicData uri="http://schemas.openxmlformats.org/drawingml/2006/table">
            <a:tbl>
              <a:tblPr firstRow="1" firstCol="1" bandRow="1">
                <a:tableStyleId>{5C22544A-7EE6-4342-B048-85BDC9FD1C3A}</a:tableStyleId>
              </a:tblPr>
              <a:tblGrid>
                <a:gridCol w="1136650"/>
                <a:gridCol w="565785"/>
                <a:gridCol w="565785"/>
                <a:gridCol w="565785"/>
                <a:gridCol w="565785"/>
                <a:gridCol w="565785"/>
                <a:gridCol w="565785"/>
                <a:gridCol w="565785"/>
                <a:gridCol w="565785"/>
                <a:gridCol w="565785"/>
                <a:gridCol w="565785"/>
              </a:tblGrid>
              <a:tr h="0">
                <a:tc>
                  <a:txBody>
                    <a:bodyPr/>
                    <a:lstStyle/>
                    <a:p>
                      <a:pPr algn="just">
                        <a:spcAft>
                          <a:spcPts val="0"/>
                        </a:spcAft>
                      </a:pPr>
                      <a:r>
                        <a:rPr lang="zh-CN" sz="1200" kern="100" dirty="0">
                          <a:solidFill>
                            <a:schemeClr val="tx2"/>
                          </a:solidFill>
                          <a:effectLst/>
                        </a:rPr>
                        <a:t>年份</a:t>
                      </a:r>
                      <a:endParaRPr lang="zh-CN" sz="1050" kern="100" dirty="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a:solidFill>
                            <a:schemeClr val="tx2"/>
                          </a:solidFill>
                          <a:effectLst/>
                        </a:rPr>
                        <a:t>2011</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a:solidFill>
                            <a:schemeClr val="tx2"/>
                          </a:solidFill>
                          <a:effectLst/>
                        </a:rPr>
                        <a:t>2012</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a:solidFill>
                            <a:schemeClr val="tx2"/>
                          </a:solidFill>
                          <a:effectLst/>
                        </a:rPr>
                        <a:t>2013</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a:solidFill>
                            <a:schemeClr val="tx2"/>
                          </a:solidFill>
                          <a:effectLst/>
                        </a:rPr>
                        <a:t>2014</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a:solidFill>
                            <a:schemeClr val="tx2"/>
                          </a:solidFill>
                          <a:effectLst/>
                        </a:rPr>
                        <a:t>2015</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a:solidFill>
                            <a:schemeClr val="tx2"/>
                          </a:solidFill>
                          <a:effectLst/>
                        </a:rPr>
                        <a:t>2016</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a:solidFill>
                            <a:schemeClr val="tx2"/>
                          </a:solidFill>
                          <a:effectLst/>
                        </a:rPr>
                        <a:t>2017</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a:solidFill>
                            <a:schemeClr val="tx2"/>
                          </a:solidFill>
                          <a:effectLst/>
                        </a:rPr>
                        <a:t>2018</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a:solidFill>
                            <a:schemeClr val="tx2"/>
                          </a:solidFill>
                          <a:effectLst/>
                        </a:rPr>
                        <a:t>2019</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dirty="0">
                          <a:solidFill>
                            <a:schemeClr val="tx2"/>
                          </a:solidFill>
                          <a:effectLst/>
                        </a:rPr>
                        <a:t>2020</a:t>
                      </a:r>
                      <a:endParaRPr lang="zh-CN" sz="1050" kern="100" dirty="0">
                        <a:solidFill>
                          <a:schemeClr val="tx2"/>
                        </a:solidFill>
                        <a:effectLst/>
                        <a:latin typeface="Calibri"/>
                        <a:ea typeface="宋体"/>
                        <a:cs typeface="Times New Roman"/>
                      </a:endParaRPr>
                    </a:p>
                  </a:txBody>
                  <a:tcPr marL="68580" marR="68580" marT="0" marB="0"/>
                </a:tc>
              </a:tr>
              <a:tr h="0">
                <a:tc>
                  <a:txBody>
                    <a:bodyPr/>
                    <a:lstStyle/>
                    <a:p>
                      <a:pPr algn="just">
                        <a:spcAft>
                          <a:spcPts val="0"/>
                        </a:spcAft>
                      </a:pPr>
                      <a:r>
                        <a:rPr lang="zh-CN" sz="1200" kern="100">
                          <a:solidFill>
                            <a:schemeClr val="tx2"/>
                          </a:solidFill>
                          <a:effectLst/>
                        </a:rPr>
                        <a:t>病床数最大值</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a:effectLst/>
                        </a:rPr>
                        <a:t>724</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200" kern="100">
                          <a:effectLst/>
                        </a:rPr>
                        <a:t>784</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200" kern="100" dirty="0">
                          <a:effectLst/>
                        </a:rPr>
                        <a:t>844</a:t>
                      </a:r>
                      <a:endParaRPr lang="zh-CN" sz="1050" kern="100" dirty="0">
                        <a:effectLst/>
                        <a:latin typeface="Calibri"/>
                        <a:ea typeface="宋体"/>
                        <a:cs typeface="Times New Roman"/>
                      </a:endParaRPr>
                    </a:p>
                  </a:txBody>
                  <a:tcPr marL="68580" marR="68580" marT="0" marB="0"/>
                </a:tc>
                <a:tc>
                  <a:txBody>
                    <a:bodyPr/>
                    <a:lstStyle/>
                    <a:p>
                      <a:pPr algn="just">
                        <a:spcAft>
                          <a:spcPts val="0"/>
                        </a:spcAft>
                      </a:pPr>
                      <a:r>
                        <a:rPr lang="en-US" sz="1200" kern="100">
                          <a:effectLst/>
                        </a:rPr>
                        <a:t>902</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200" kern="100">
                          <a:effectLst/>
                        </a:rPr>
                        <a:t>963</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200" kern="100">
                          <a:effectLst/>
                        </a:rPr>
                        <a:t>990</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200" kern="100">
                          <a:effectLst/>
                        </a:rPr>
                        <a:t>1016</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200" kern="100">
                          <a:effectLst/>
                        </a:rPr>
                        <a:t>1045</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200" kern="100">
                          <a:effectLst/>
                        </a:rPr>
                        <a:t>1076</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200" kern="100">
                          <a:effectLst/>
                        </a:rPr>
                        <a:t>1109</a:t>
                      </a:r>
                      <a:endParaRPr lang="zh-CN" sz="1050" kern="100">
                        <a:effectLst/>
                        <a:latin typeface="Calibri"/>
                        <a:ea typeface="宋体"/>
                        <a:cs typeface="Times New Roman"/>
                      </a:endParaRPr>
                    </a:p>
                  </a:txBody>
                  <a:tcPr marL="68580" marR="68580" marT="0" marB="0"/>
                </a:tc>
              </a:tr>
              <a:tr h="0">
                <a:tc>
                  <a:txBody>
                    <a:bodyPr/>
                    <a:lstStyle/>
                    <a:p>
                      <a:pPr algn="just">
                        <a:spcAft>
                          <a:spcPts val="0"/>
                        </a:spcAft>
                      </a:pPr>
                      <a:r>
                        <a:rPr lang="zh-CN" sz="1200" kern="100">
                          <a:solidFill>
                            <a:schemeClr val="tx2"/>
                          </a:solidFill>
                          <a:effectLst/>
                        </a:rPr>
                        <a:t>病床数平均值</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a:effectLst/>
                        </a:rPr>
                        <a:t>581</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200" kern="100">
                          <a:effectLst/>
                        </a:rPr>
                        <a:t>632</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200" kern="100">
                          <a:effectLst/>
                        </a:rPr>
                        <a:t>682</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200" kern="100">
                          <a:effectLst/>
                        </a:rPr>
                        <a:t>732</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200" kern="100">
                          <a:effectLst/>
                        </a:rPr>
                        <a:t>783</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200" kern="100">
                          <a:effectLst/>
                        </a:rPr>
                        <a:t>806</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200" kern="100">
                          <a:effectLst/>
                        </a:rPr>
                        <a:t>829</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200" kern="100">
                          <a:effectLst/>
                        </a:rPr>
                        <a:t>853</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200" kern="100">
                          <a:effectLst/>
                        </a:rPr>
                        <a:t>879</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200" kern="100">
                          <a:effectLst/>
                        </a:rPr>
                        <a:t>907</a:t>
                      </a:r>
                      <a:endParaRPr lang="zh-CN" sz="1050" kern="100">
                        <a:effectLst/>
                        <a:latin typeface="Calibri"/>
                        <a:ea typeface="宋体"/>
                        <a:cs typeface="Times New Roman"/>
                      </a:endParaRPr>
                    </a:p>
                  </a:txBody>
                  <a:tcPr marL="68580" marR="68580" marT="0" marB="0"/>
                </a:tc>
              </a:tr>
              <a:tr h="0">
                <a:tc>
                  <a:txBody>
                    <a:bodyPr/>
                    <a:lstStyle/>
                    <a:p>
                      <a:pPr algn="just">
                        <a:spcAft>
                          <a:spcPts val="0"/>
                        </a:spcAft>
                      </a:pPr>
                      <a:r>
                        <a:rPr lang="zh-CN" sz="1200" kern="100" dirty="0">
                          <a:solidFill>
                            <a:schemeClr val="tx2"/>
                          </a:solidFill>
                          <a:effectLst/>
                        </a:rPr>
                        <a:t>病床数最小值</a:t>
                      </a:r>
                      <a:endParaRPr lang="zh-CN" sz="1050" kern="100" dirty="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a:effectLst/>
                        </a:rPr>
                        <a:t>413</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200" kern="100">
                          <a:effectLst/>
                        </a:rPr>
                        <a:t>449</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200" kern="100">
                          <a:effectLst/>
                        </a:rPr>
                        <a:t>485</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200" kern="100">
                          <a:effectLst/>
                        </a:rPr>
                        <a:t>520</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200" kern="100">
                          <a:effectLst/>
                        </a:rPr>
                        <a:t>557</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200" kern="100">
                          <a:effectLst/>
                        </a:rPr>
                        <a:t>574</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200" kern="100">
                          <a:effectLst/>
                        </a:rPr>
                        <a:t>590</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200" kern="100">
                          <a:effectLst/>
                        </a:rPr>
                        <a:t>608</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200" kern="100">
                          <a:effectLst/>
                        </a:rPr>
                        <a:t>626</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200" kern="100" dirty="0">
                          <a:effectLst/>
                        </a:rPr>
                        <a:t>645</a:t>
                      </a:r>
                      <a:endParaRPr lang="zh-CN" sz="1050" kern="100" dirty="0">
                        <a:effectLst/>
                        <a:latin typeface="Calibri"/>
                        <a:ea typeface="宋体"/>
                        <a:cs typeface="Times New Roman"/>
                      </a:endParaRPr>
                    </a:p>
                  </a:txBody>
                  <a:tcPr marL="68580" marR="68580" marT="0" marB="0"/>
                </a:tc>
              </a:tr>
            </a:tbl>
          </a:graphicData>
        </a:graphic>
      </p:graphicFrame>
      <p:graphicFrame>
        <p:nvGraphicFramePr>
          <p:cNvPr id="5" name="表格 4"/>
          <p:cNvGraphicFramePr>
            <a:graphicFrameLocks noGrp="1"/>
          </p:cNvGraphicFramePr>
          <p:nvPr>
            <p:extLst>
              <p:ext uri="{D42A27DB-BD31-4B8C-83A1-F6EECF244321}">
                <p14:modId xmlns:p14="http://schemas.microsoft.com/office/powerpoint/2010/main" val="633469323"/>
              </p:ext>
            </p:extLst>
          </p:nvPr>
        </p:nvGraphicFramePr>
        <p:xfrm>
          <a:off x="971600" y="3717032"/>
          <a:ext cx="6794500" cy="731520"/>
        </p:xfrm>
        <a:graphic>
          <a:graphicData uri="http://schemas.openxmlformats.org/drawingml/2006/table">
            <a:tbl>
              <a:tblPr firstRow="1" firstCol="1" bandRow="1">
                <a:tableStyleId>{5C22544A-7EE6-4342-B048-85BDC9FD1C3A}</a:tableStyleId>
              </a:tblPr>
              <a:tblGrid>
                <a:gridCol w="1136650"/>
                <a:gridCol w="565785"/>
                <a:gridCol w="565785"/>
                <a:gridCol w="565785"/>
                <a:gridCol w="565785"/>
                <a:gridCol w="565785"/>
                <a:gridCol w="565785"/>
                <a:gridCol w="565785"/>
                <a:gridCol w="565785"/>
                <a:gridCol w="565785"/>
                <a:gridCol w="565785"/>
              </a:tblGrid>
              <a:tr h="0">
                <a:tc>
                  <a:txBody>
                    <a:bodyPr/>
                    <a:lstStyle/>
                    <a:p>
                      <a:pPr algn="just">
                        <a:spcAft>
                          <a:spcPts val="0"/>
                        </a:spcAft>
                      </a:pPr>
                      <a:r>
                        <a:rPr lang="zh-CN" sz="1200" kern="100" dirty="0">
                          <a:solidFill>
                            <a:schemeClr val="tx2"/>
                          </a:solidFill>
                          <a:effectLst/>
                        </a:rPr>
                        <a:t>年份</a:t>
                      </a:r>
                      <a:endParaRPr lang="zh-CN" sz="1050" kern="100" dirty="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dirty="0">
                          <a:solidFill>
                            <a:schemeClr val="tx2"/>
                          </a:solidFill>
                          <a:effectLst/>
                        </a:rPr>
                        <a:t>2011</a:t>
                      </a:r>
                      <a:endParaRPr lang="zh-CN" sz="1050" kern="100" dirty="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dirty="0">
                          <a:solidFill>
                            <a:schemeClr val="tx2"/>
                          </a:solidFill>
                          <a:effectLst/>
                        </a:rPr>
                        <a:t>2012</a:t>
                      </a:r>
                      <a:endParaRPr lang="zh-CN" sz="1050" kern="100" dirty="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dirty="0">
                          <a:solidFill>
                            <a:schemeClr val="tx2"/>
                          </a:solidFill>
                          <a:effectLst/>
                        </a:rPr>
                        <a:t>2013</a:t>
                      </a:r>
                      <a:endParaRPr lang="zh-CN" sz="1050" kern="100" dirty="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dirty="0">
                          <a:solidFill>
                            <a:schemeClr val="tx2"/>
                          </a:solidFill>
                          <a:effectLst/>
                        </a:rPr>
                        <a:t>2014</a:t>
                      </a:r>
                      <a:endParaRPr lang="zh-CN" sz="1050" kern="100" dirty="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dirty="0">
                          <a:solidFill>
                            <a:schemeClr val="tx2"/>
                          </a:solidFill>
                          <a:effectLst/>
                        </a:rPr>
                        <a:t>2015</a:t>
                      </a:r>
                      <a:endParaRPr lang="zh-CN" sz="1050" kern="100" dirty="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dirty="0">
                          <a:solidFill>
                            <a:schemeClr val="tx2"/>
                          </a:solidFill>
                          <a:effectLst/>
                        </a:rPr>
                        <a:t>2016</a:t>
                      </a:r>
                      <a:endParaRPr lang="zh-CN" sz="1050" kern="100" dirty="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dirty="0">
                          <a:solidFill>
                            <a:schemeClr val="tx2"/>
                          </a:solidFill>
                          <a:effectLst/>
                        </a:rPr>
                        <a:t>2017</a:t>
                      </a:r>
                      <a:endParaRPr lang="zh-CN" sz="1050" kern="100" dirty="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dirty="0">
                          <a:solidFill>
                            <a:schemeClr val="tx2"/>
                          </a:solidFill>
                          <a:effectLst/>
                        </a:rPr>
                        <a:t>2018</a:t>
                      </a:r>
                      <a:endParaRPr lang="zh-CN" sz="1050" kern="100" dirty="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a:solidFill>
                            <a:schemeClr val="tx2"/>
                          </a:solidFill>
                          <a:effectLst/>
                        </a:rPr>
                        <a:t>2019</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dirty="0">
                          <a:solidFill>
                            <a:schemeClr val="tx2"/>
                          </a:solidFill>
                          <a:effectLst/>
                        </a:rPr>
                        <a:t>2020</a:t>
                      </a:r>
                      <a:endParaRPr lang="zh-CN" sz="1050" kern="100" dirty="0">
                        <a:solidFill>
                          <a:schemeClr val="tx2"/>
                        </a:solidFill>
                        <a:effectLst/>
                        <a:latin typeface="Calibri"/>
                        <a:ea typeface="宋体"/>
                        <a:cs typeface="Times New Roman"/>
                      </a:endParaRPr>
                    </a:p>
                  </a:txBody>
                  <a:tcPr marL="68580" marR="68580" marT="0" marB="0"/>
                </a:tc>
              </a:tr>
              <a:tr h="0">
                <a:tc>
                  <a:txBody>
                    <a:bodyPr/>
                    <a:lstStyle/>
                    <a:p>
                      <a:pPr algn="just">
                        <a:spcAft>
                          <a:spcPts val="0"/>
                        </a:spcAft>
                      </a:pPr>
                      <a:r>
                        <a:rPr lang="zh-CN" sz="1200" kern="100" dirty="0">
                          <a:solidFill>
                            <a:schemeClr val="tx2"/>
                          </a:solidFill>
                          <a:effectLst/>
                        </a:rPr>
                        <a:t>病床数最大值</a:t>
                      </a:r>
                      <a:endParaRPr lang="zh-CN" sz="1050" kern="100" dirty="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a:effectLst/>
                        </a:rPr>
                        <a:t>283</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200" kern="100">
                          <a:effectLst/>
                        </a:rPr>
                        <a:t>282</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200" kern="100">
                          <a:effectLst/>
                        </a:rPr>
                        <a:t>279</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200" kern="100">
                          <a:effectLst/>
                        </a:rPr>
                        <a:t>275</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200" kern="100">
                          <a:effectLst/>
                        </a:rPr>
                        <a:t>269</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200" kern="100">
                          <a:effectLst/>
                        </a:rPr>
                        <a:t>268</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200" kern="100">
                          <a:effectLst/>
                        </a:rPr>
                        <a:t>267</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200" kern="100" dirty="0">
                          <a:effectLst/>
                        </a:rPr>
                        <a:t>265</a:t>
                      </a:r>
                      <a:endParaRPr lang="zh-CN" sz="1050" kern="100" dirty="0">
                        <a:effectLst/>
                        <a:latin typeface="Calibri"/>
                        <a:ea typeface="宋体"/>
                        <a:cs typeface="Times New Roman"/>
                      </a:endParaRPr>
                    </a:p>
                  </a:txBody>
                  <a:tcPr marL="68580" marR="68580" marT="0" marB="0"/>
                </a:tc>
                <a:tc>
                  <a:txBody>
                    <a:bodyPr/>
                    <a:lstStyle/>
                    <a:p>
                      <a:pPr algn="just">
                        <a:spcAft>
                          <a:spcPts val="0"/>
                        </a:spcAft>
                      </a:pPr>
                      <a:r>
                        <a:rPr lang="en-US" sz="1200" kern="100" dirty="0">
                          <a:effectLst/>
                        </a:rPr>
                        <a:t>263</a:t>
                      </a:r>
                      <a:endParaRPr lang="zh-CN" sz="1050" kern="100" dirty="0">
                        <a:effectLst/>
                        <a:latin typeface="Calibri"/>
                        <a:ea typeface="宋体"/>
                        <a:cs typeface="Times New Roman"/>
                      </a:endParaRPr>
                    </a:p>
                  </a:txBody>
                  <a:tcPr marL="68580" marR="68580" marT="0" marB="0"/>
                </a:tc>
                <a:tc>
                  <a:txBody>
                    <a:bodyPr/>
                    <a:lstStyle/>
                    <a:p>
                      <a:pPr algn="just">
                        <a:spcAft>
                          <a:spcPts val="0"/>
                        </a:spcAft>
                      </a:pPr>
                      <a:r>
                        <a:rPr lang="en-US" sz="1200" kern="100" dirty="0">
                          <a:effectLst/>
                        </a:rPr>
                        <a:t>262</a:t>
                      </a:r>
                      <a:endParaRPr lang="zh-CN" sz="1050" kern="100" dirty="0">
                        <a:effectLst/>
                        <a:latin typeface="Calibri"/>
                        <a:ea typeface="宋体"/>
                        <a:cs typeface="Times New Roman"/>
                      </a:endParaRPr>
                    </a:p>
                  </a:txBody>
                  <a:tcPr marL="68580" marR="68580" marT="0" marB="0"/>
                </a:tc>
              </a:tr>
              <a:tr h="0">
                <a:tc>
                  <a:txBody>
                    <a:bodyPr/>
                    <a:lstStyle/>
                    <a:p>
                      <a:pPr algn="just">
                        <a:spcAft>
                          <a:spcPts val="0"/>
                        </a:spcAft>
                      </a:pPr>
                      <a:r>
                        <a:rPr lang="zh-CN" sz="1200" kern="100" dirty="0">
                          <a:solidFill>
                            <a:schemeClr val="tx2"/>
                          </a:solidFill>
                          <a:effectLst/>
                        </a:rPr>
                        <a:t>病床数平均值</a:t>
                      </a:r>
                      <a:endParaRPr lang="zh-CN" sz="1050" kern="100" dirty="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a:effectLst/>
                        </a:rPr>
                        <a:t>194</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200" kern="100">
                          <a:effectLst/>
                        </a:rPr>
                        <a:t>193</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200" kern="100">
                          <a:effectLst/>
                        </a:rPr>
                        <a:t>191</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200" kern="100">
                          <a:effectLst/>
                        </a:rPr>
                        <a:t>188</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200" kern="100">
                          <a:effectLst/>
                        </a:rPr>
                        <a:t>184</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200" kern="100">
                          <a:effectLst/>
                        </a:rPr>
                        <a:t>183</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200" kern="100">
                          <a:effectLst/>
                        </a:rPr>
                        <a:t>182</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200" kern="100">
                          <a:effectLst/>
                        </a:rPr>
                        <a:t>181</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200" kern="100">
                          <a:effectLst/>
                        </a:rPr>
                        <a:t>180</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200" kern="100">
                          <a:effectLst/>
                        </a:rPr>
                        <a:t>179</a:t>
                      </a:r>
                      <a:endParaRPr lang="zh-CN" sz="1050" kern="100">
                        <a:effectLst/>
                        <a:latin typeface="Calibri"/>
                        <a:ea typeface="宋体"/>
                        <a:cs typeface="Times New Roman"/>
                      </a:endParaRPr>
                    </a:p>
                  </a:txBody>
                  <a:tcPr marL="68580" marR="68580" marT="0" marB="0"/>
                </a:tc>
              </a:tr>
              <a:tr h="0">
                <a:tc>
                  <a:txBody>
                    <a:bodyPr/>
                    <a:lstStyle/>
                    <a:p>
                      <a:pPr algn="just">
                        <a:spcAft>
                          <a:spcPts val="0"/>
                        </a:spcAft>
                      </a:pPr>
                      <a:r>
                        <a:rPr lang="zh-CN" sz="1200" kern="100" dirty="0">
                          <a:solidFill>
                            <a:schemeClr val="tx2"/>
                          </a:solidFill>
                          <a:effectLst/>
                        </a:rPr>
                        <a:t>病床数最小值</a:t>
                      </a:r>
                      <a:endParaRPr lang="zh-CN" sz="1050" kern="100" dirty="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a:effectLst/>
                        </a:rPr>
                        <a:t>125</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200" kern="100">
                          <a:effectLst/>
                        </a:rPr>
                        <a:t>124</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200" kern="100">
                          <a:effectLst/>
                        </a:rPr>
                        <a:t>122</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200" kern="100">
                          <a:effectLst/>
                        </a:rPr>
                        <a:t>120</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200" kern="100">
                          <a:effectLst/>
                        </a:rPr>
                        <a:t>118</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200" kern="100">
                          <a:effectLst/>
                        </a:rPr>
                        <a:t>117</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200" kern="100" dirty="0">
                          <a:effectLst/>
                        </a:rPr>
                        <a:t>117</a:t>
                      </a:r>
                      <a:endParaRPr lang="zh-CN" sz="1050" kern="100" dirty="0">
                        <a:effectLst/>
                        <a:latin typeface="Calibri"/>
                        <a:ea typeface="宋体"/>
                        <a:cs typeface="Times New Roman"/>
                      </a:endParaRPr>
                    </a:p>
                  </a:txBody>
                  <a:tcPr marL="68580" marR="68580" marT="0" marB="0"/>
                </a:tc>
                <a:tc>
                  <a:txBody>
                    <a:bodyPr/>
                    <a:lstStyle/>
                    <a:p>
                      <a:pPr algn="just">
                        <a:spcAft>
                          <a:spcPts val="0"/>
                        </a:spcAft>
                      </a:pPr>
                      <a:r>
                        <a:rPr lang="en-US" sz="1200" kern="100">
                          <a:effectLst/>
                        </a:rPr>
                        <a:t>116</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200" kern="100">
                          <a:effectLst/>
                        </a:rPr>
                        <a:t>115</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200" kern="100" dirty="0">
                          <a:effectLst/>
                        </a:rPr>
                        <a:t>115</a:t>
                      </a:r>
                      <a:endParaRPr lang="zh-CN" sz="1050" kern="100" dirty="0">
                        <a:effectLst/>
                        <a:latin typeface="Calibri"/>
                        <a:ea typeface="宋体"/>
                        <a:cs typeface="Times New Roman"/>
                      </a:endParaRPr>
                    </a:p>
                  </a:txBody>
                  <a:tcPr marL="68580" marR="68580" marT="0" marB="0"/>
                </a:tc>
              </a:tr>
            </a:tbl>
          </a:graphicData>
        </a:graphic>
      </p:graphicFrame>
      <p:graphicFrame>
        <p:nvGraphicFramePr>
          <p:cNvPr id="6" name="表格 5"/>
          <p:cNvGraphicFramePr>
            <a:graphicFrameLocks noGrp="1"/>
          </p:cNvGraphicFramePr>
          <p:nvPr>
            <p:extLst>
              <p:ext uri="{D42A27DB-BD31-4B8C-83A1-F6EECF244321}">
                <p14:modId xmlns:p14="http://schemas.microsoft.com/office/powerpoint/2010/main" val="270118163"/>
              </p:ext>
            </p:extLst>
          </p:nvPr>
        </p:nvGraphicFramePr>
        <p:xfrm>
          <a:off x="971600" y="5013176"/>
          <a:ext cx="6794500" cy="731520"/>
        </p:xfrm>
        <a:graphic>
          <a:graphicData uri="http://schemas.openxmlformats.org/drawingml/2006/table">
            <a:tbl>
              <a:tblPr firstRow="1" firstCol="1" bandRow="1">
                <a:tableStyleId>{5C22544A-7EE6-4342-B048-85BDC9FD1C3A}</a:tableStyleId>
              </a:tblPr>
              <a:tblGrid>
                <a:gridCol w="1136650"/>
                <a:gridCol w="565785"/>
                <a:gridCol w="565785"/>
                <a:gridCol w="565785"/>
                <a:gridCol w="565785"/>
                <a:gridCol w="565785"/>
                <a:gridCol w="565785"/>
                <a:gridCol w="565785"/>
                <a:gridCol w="565785"/>
                <a:gridCol w="565785"/>
                <a:gridCol w="565785"/>
              </a:tblGrid>
              <a:tr h="0">
                <a:tc>
                  <a:txBody>
                    <a:bodyPr/>
                    <a:lstStyle/>
                    <a:p>
                      <a:pPr algn="just">
                        <a:spcAft>
                          <a:spcPts val="0"/>
                        </a:spcAft>
                      </a:pPr>
                      <a:r>
                        <a:rPr lang="zh-CN" sz="1200" kern="100" dirty="0">
                          <a:solidFill>
                            <a:schemeClr val="tx2"/>
                          </a:solidFill>
                          <a:effectLst/>
                        </a:rPr>
                        <a:t>年份</a:t>
                      </a:r>
                      <a:endParaRPr lang="zh-CN" sz="1050" kern="100" dirty="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a:solidFill>
                            <a:schemeClr val="tx2"/>
                          </a:solidFill>
                          <a:effectLst/>
                        </a:rPr>
                        <a:t>2011</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a:solidFill>
                            <a:schemeClr val="tx2"/>
                          </a:solidFill>
                          <a:effectLst/>
                        </a:rPr>
                        <a:t>2012</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a:solidFill>
                            <a:schemeClr val="tx2"/>
                          </a:solidFill>
                          <a:effectLst/>
                        </a:rPr>
                        <a:t>2013</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a:solidFill>
                            <a:schemeClr val="tx2"/>
                          </a:solidFill>
                          <a:effectLst/>
                        </a:rPr>
                        <a:t>2014</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a:solidFill>
                            <a:schemeClr val="tx2"/>
                          </a:solidFill>
                          <a:effectLst/>
                        </a:rPr>
                        <a:t>2015</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a:solidFill>
                            <a:schemeClr val="tx2"/>
                          </a:solidFill>
                          <a:effectLst/>
                        </a:rPr>
                        <a:t>2016</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a:solidFill>
                            <a:schemeClr val="tx2"/>
                          </a:solidFill>
                          <a:effectLst/>
                        </a:rPr>
                        <a:t>2017</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a:solidFill>
                            <a:schemeClr val="tx2"/>
                          </a:solidFill>
                          <a:effectLst/>
                        </a:rPr>
                        <a:t>2018</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a:solidFill>
                            <a:schemeClr val="tx2"/>
                          </a:solidFill>
                          <a:effectLst/>
                        </a:rPr>
                        <a:t>2019</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dirty="0">
                          <a:solidFill>
                            <a:schemeClr val="tx2"/>
                          </a:solidFill>
                          <a:effectLst/>
                        </a:rPr>
                        <a:t>2020</a:t>
                      </a:r>
                      <a:endParaRPr lang="zh-CN" sz="1050" kern="100" dirty="0">
                        <a:solidFill>
                          <a:schemeClr val="tx2"/>
                        </a:solidFill>
                        <a:effectLst/>
                        <a:latin typeface="Calibri"/>
                        <a:ea typeface="宋体"/>
                        <a:cs typeface="Times New Roman"/>
                      </a:endParaRPr>
                    </a:p>
                  </a:txBody>
                  <a:tcPr marL="68580" marR="68580" marT="0" marB="0"/>
                </a:tc>
              </a:tr>
              <a:tr h="0">
                <a:tc>
                  <a:txBody>
                    <a:bodyPr/>
                    <a:lstStyle/>
                    <a:p>
                      <a:pPr algn="just">
                        <a:spcAft>
                          <a:spcPts val="0"/>
                        </a:spcAft>
                      </a:pPr>
                      <a:r>
                        <a:rPr lang="zh-CN" sz="1200" kern="100">
                          <a:solidFill>
                            <a:schemeClr val="tx2"/>
                          </a:solidFill>
                          <a:effectLst/>
                        </a:rPr>
                        <a:t>病床数最大值</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a:effectLst/>
                        </a:rPr>
                        <a:t>1164</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200" kern="100">
                          <a:effectLst/>
                        </a:rPr>
                        <a:t>1159</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200" kern="100">
                          <a:effectLst/>
                        </a:rPr>
                        <a:t>1148</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200" kern="100">
                          <a:effectLst/>
                        </a:rPr>
                        <a:t>1128</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200" kern="100">
                          <a:effectLst/>
                        </a:rPr>
                        <a:t>1106</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200" kern="100">
                          <a:effectLst/>
                        </a:rPr>
                        <a:t>1011</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200" kern="100">
                          <a:effectLst/>
                        </a:rPr>
                        <a:t>1096</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200" kern="100">
                          <a:effectLst/>
                        </a:rPr>
                        <a:t>1089</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200" kern="100">
                          <a:effectLst/>
                        </a:rPr>
                        <a:t>1083</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200" kern="100">
                          <a:effectLst/>
                        </a:rPr>
                        <a:t>1076</a:t>
                      </a:r>
                      <a:endParaRPr lang="zh-CN" sz="1050" kern="100">
                        <a:effectLst/>
                        <a:latin typeface="Calibri"/>
                        <a:ea typeface="宋体"/>
                        <a:cs typeface="Times New Roman"/>
                      </a:endParaRPr>
                    </a:p>
                  </a:txBody>
                  <a:tcPr marL="68580" marR="68580" marT="0" marB="0"/>
                </a:tc>
              </a:tr>
              <a:tr h="0">
                <a:tc>
                  <a:txBody>
                    <a:bodyPr/>
                    <a:lstStyle/>
                    <a:p>
                      <a:pPr algn="just">
                        <a:spcAft>
                          <a:spcPts val="0"/>
                        </a:spcAft>
                      </a:pPr>
                      <a:r>
                        <a:rPr lang="zh-CN" sz="1200" kern="100">
                          <a:solidFill>
                            <a:schemeClr val="tx2"/>
                          </a:solidFill>
                          <a:effectLst/>
                        </a:rPr>
                        <a:t>病床数平均值</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a:effectLst/>
                        </a:rPr>
                        <a:t>959</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200" kern="100">
                          <a:effectLst/>
                        </a:rPr>
                        <a:t>955</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200" kern="100">
                          <a:effectLst/>
                        </a:rPr>
                        <a:t>944</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200" kern="100">
                          <a:effectLst/>
                        </a:rPr>
                        <a:t>928</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200" kern="100">
                          <a:effectLst/>
                        </a:rPr>
                        <a:t>908</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200" kern="100">
                          <a:effectLst/>
                        </a:rPr>
                        <a:t>904</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200" kern="100">
                          <a:effectLst/>
                        </a:rPr>
                        <a:t>899</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200" kern="100">
                          <a:effectLst/>
                        </a:rPr>
                        <a:t>893</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200" kern="100">
                          <a:effectLst/>
                        </a:rPr>
                        <a:t>887</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200" kern="100">
                          <a:effectLst/>
                        </a:rPr>
                        <a:t>881</a:t>
                      </a:r>
                      <a:endParaRPr lang="zh-CN" sz="1050" kern="100">
                        <a:effectLst/>
                        <a:latin typeface="Calibri"/>
                        <a:ea typeface="宋体"/>
                        <a:cs typeface="Times New Roman"/>
                      </a:endParaRPr>
                    </a:p>
                  </a:txBody>
                  <a:tcPr marL="68580" marR="68580" marT="0" marB="0"/>
                </a:tc>
              </a:tr>
              <a:tr h="0">
                <a:tc>
                  <a:txBody>
                    <a:bodyPr/>
                    <a:lstStyle/>
                    <a:p>
                      <a:pPr algn="just">
                        <a:spcAft>
                          <a:spcPts val="0"/>
                        </a:spcAft>
                      </a:pPr>
                      <a:r>
                        <a:rPr lang="zh-CN" sz="1200" kern="100" dirty="0">
                          <a:solidFill>
                            <a:schemeClr val="tx2"/>
                          </a:solidFill>
                          <a:effectLst/>
                        </a:rPr>
                        <a:t>病床数最小值</a:t>
                      </a:r>
                      <a:endParaRPr lang="zh-CN" sz="1050" kern="100" dirty="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a:effectLst/>
                        </a:rPr>
                        <a:t>730</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200" kern="100">
                          <a:effectLst/>
                        </a:rPr>
                        <a:t>728</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200" kern="100">
                          <a:effectLst/>
                        </a:rPr>
                        <a:t>719</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200" kern="100">
                          <a:effectLst/>
                        </a:rPr>
                        <a:t>705</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200" kern="100">
                          <a:effectLst/>
                        </a:rPr>
                        <a:t>691</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200" kern="100">
                          <a:effectLst/>
                        </a:rPr>
                        <a:t>688</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200" kern="100">
                          <a:effectLst/>
                        </a:rPr>
                        <a:t>684</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200" kern="100">
                          <a:effectLst/>
                        </a:rPr>
                        <a:t>678</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200" kern="100">
                          <a:effectLst/>
                        </a:rPr>
                        <a:t>674</a:t>
                      </a:r>
                      <a:endParaRPr lang="zh-CN" sz="1050" kern="100">
                        <a:effectLst/>
                        <a:latin typeface="Calibri"/>
                        <a:ea typeface="宋体"/>
                        <a:cs typeface="Times New Roman"/>
                      </a:endParaRPr>
                    </a:p>
                  </a:txBody>
                  <a:tcPr marL="68580" marR="68580" marT="0" marB="0"/>
                </a:tc>
                <a:tc>
                  <a:txBody>
                    <a:bodyPr/>
                    <a:lstStyle/>
                    <a:p>
                      <a:pPr algn="just">
                        <a:spcAft>
                          <a:spcPts val="0"/>
                        </a:spcAft>
                      </a:pPr>
                      <a:r>
                        <a:rPr lang="en-US" sz="1200" kern="100" dirty="0">
                          <a:effectLst/>
                        </a:rPr>
                        <a:t>670</a:t>
                      </a:r>
                      <a:endParaRPr lang="zh-CN" sz="1050" kern="100" dirty="0">
                        <a:effectLst/>
                        <a:latin typeface="Calibri"/>
                        <a:ea typeface="宋体"/>
                        <a:cs typeface="Times New Roman"/>
                      </a:endParaRPr>
                    </a:p>
                  </a:txBody>
                  <a:tcPr marL="68580" marR="68580" marT="0" marB="0"/>
                </a:tc>
              </a:tr>
            </a:tbl>
          </a:graphicData>
        </a:graphic>
      </p:graphicFrame>
    </p:spTree>
    <p:extLst>
      <p:ext uri="{BB962C8B-B14F-4D97-AF65-F5344CB8AC3E}">
        <p14:creationId xmlns:p14="http://schemas.microsoft.com/office/powerpoint/2010/main" val="18843041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Effect transition="in" filter="fade">
                                      <p:cBhvr>
                                        <p:cTn id="21" dur="1000"/>
                                        <p:tgtEl>
                                          <p:spTgt spid="3">
                                            <p:txEl>
                                              <p:pRg st="1" end="1"/>
                                            </p:txEl>
                                          </p:spTgt>
                                        </p:tgtEl>
                                      </p:cBhvr>
                                    </p:animEffect>
                                    <p:anim calcmode="lin" valueType="num">
                                      <p:cBhvr>
                                        <p:cTn id="22"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fade">
                                      <p:cBhvr>
                                        <p:cTn id="28" dur="1000"/>
                                        <p:tgtEl>
                                          <p:spTgt spid="3">
                                            <p:txEl>
                                              <p:pRg st="5" end="5"/>
                                            </p:txEl>
                                          </p:spTgt>
                                        </p:tgtEl>
                                      </p:cBhvr>
                                    </p:animEffect>
                                    <p:anim calcmode="lin" valueType="num">
                                      <p:cBhvr>
                                        <p:cTn id="29"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9" end="9"/>
                                            </p:txEl>
                                          </p:spTgt>
                                        </p:tgtEl>
                                        <p:attrNameLst>
                                          <p:attrName>style.visibility</p:attrName>
                                        </p:attrNameLst>
                                      </p:cBhvr>
                                      <p:to>
                                        <p:strVal val="visible"/>
                                      </p:to>
                                    </p:set>
                                    <p:animEffect transition="in" filter="fade">
                                      <p:cBhvr>
                                        <p:cTn id="35" dur="1000"/>
                                        <p:tgtEl>
                                          <p:spTgt spid="3">
                                            <p:txEl>
                                              <p:pRg st="9" end="9"/>
                                            </p:txEl>
                                          </p:spTgt>
                                        </p:tgtEl>
                                      </p:cBhvr>
                                    </p:animEffect>
                                    <p:anim calcmode="lin" valueType="num">
                                      <p:cBhvr>
                                        <p:cTn id="36"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9" end="9"/>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4"/>
                                        </p:tgtEl>
                                        <p:attrNameLst>
                                          <p:attrName>style.visibility</p:attrName>
                                        </p:attrNameLst>
                                      </p:cBhvr>
                                      <p:to>
                                        <p:strVal val="visible"/>
                                      </p:to>
                                    </p:set>
                                    <p:animEffect transition="in" filter="fade">
                                      <p:cBhvr>
                                        <p:cTn id="42" dur="1000"/>
                                        <p:tgtEl>
                                          <p:spTgt spid="4"/>
                                        </p:tgtEl>
                                      </p:cBhvr>
                                    </p:animEffect>
                                    <p:anim calcmode="lin" valueType="num">
                                      <p:cBhvr>
                                        <p:cTn id="43" dur="1000" fill="hold"/>
                                        <p:tgtEl>
                                          <p:spTgt spid="4"/>
                                        </p:tgtEl>
                                        <p:attrNameLst>
                                          <p:attrName>ppt_x</p:attrName>
                                        </p:attrNameLst>
                                      </p:cBhvr>
                                      <p:tavLst>
                                        <p:tav tm="0">
                                          <p:val>
                                            <p:strVal val="#ppt_x"/>
                                          </p:val>
                                        </p:tav>
                                        <p:tav tm="100000">
                                          <p:val>
                                            <p:strVal val="#ppt_x"/>
                                          </p:val>
                                        </p:tav>
                                      </p:tavLst>
                                    </p:anim>
                                    <p:anim calcmode="lin" valueType="num">
                                      <p:cBhvr>
                                        <p:cTn id="44" dur="1000" fill="hold"/>
                                        <p:tgtEl>
                                          <p:spTgt spid="4"/>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fade">
                                      <p:cBhvr>
                                        <p:cTn id="47" dur="1000"/>
                                        <p:tgtEl>
                                          <p:spTgt spid="5"/>
                                        </p:tgtEl>
                                      </p:cBhvr>
                                    </p:animEffect>
                                    <p:anim calcmode="lin" valueType="num">
                                      <p:cBhvr>
                                        <p:cTn id="48" dur="1000" fill="hold"/>
                                        <p:tgtEl>
                                          <p:spTgt spid="5"/>
                                        </p:tgtEl>
                                        <p:attrNameLst>
                                          <p:attrName>ppt_x</p:attrName>
                                        </p:attrNameLst>
                                      </p:cBhvr>
                                      <p:tavLst>
                                        <p:tav tm="0">
                                          <p:val>
                                            <p:strVal val="#ppt_x"/>
                                          </p:val>
                                        </p:tav>
                                        <p:tav tm="100000">
                                          <p:val>
                                            <p:strVal val="#ppt_x"/>
                                          </p:val>
                                        </p:tav>
                                      </p:tavLst>
                                    </p:anim>
                                    <p:anim calcmode="lin" valueType="num">
                                      <p:cBhvr>
                                        <p:cTn id="49" dur="1000" fill="hold"/>
                                        <p:tgtEl>
                                          <p:spTgt spid="5"/>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0"/>
                                  </p:stCondLst>
                                  <p:childTnLst>
                                    <p:set>
                                      <p:cBhvr>
                                        <p:cTn id="51" dur="1" fill="hold">
                                          <p:stCondLst>
                                            <p:cond delay="0"/>
                                          </p:stCondLst>
                                        </p:cTn>
                                        <p:tgtEl>
                                          <p:spTgt spid="6"/>
                                        </p:tgtEl>
                                        <p:attrNameLst>
                                          <p:attrName>style.visibility</p:attrName>
                                        </p:attrNameLst>
                                      </p:cBhvr>
                                      <p:to>
                                        <p:strVal val="visible"/>
                                      </p:to>
                                    </p:set>
                                    <p:animEffect transition="in" filter="fade">
                                      <p:cBhvr>
                                        <p:cTn id="52" dur="1000"/>
                                        <p:tgtEl>
                                          <p:spTgt spid="6"/>
                                        </p:tgtEl>
                                      </p:cBhvr>
                                    </p:animEffect>
                                    <p:anim calcmode="lin" valueType="num">
                                      <p:cBhvr>
                                        <p:cTn id="53" dur="1000" fill="hold"/>
                                        <p:tgtEl>
                                          <p:spTgt spid="6"/>
                                        </p:tgtEl>
                                        <p:attrNameLst>
                                          <p:attrName>ppt_x</p:attrName>
                                        </p:attrNameLst>
                                      </p:cBhvr>
                                      <p:tavLst>
                                        <p:tav tm="0">
                                          <p:val>
                                            <p:strVal val="#ppt_x"/>
                                          </p:val>
                                        </p:tav>
                                        <p:tav tm="100000">
                                          <p:val>
                                            <p:strVal val="#ppt_x"/>
                                          </p:val>
                                        </p:tav>
                                      </p:tavLst>
                                    </p:anim>
                                    <p:anim calcmode="lin" valueType="num">
                                      <p:cBhvr>
                                        <p:cTn id="5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对分娩，小儿肺炎的分析</a:t>
            </a:r>
          </a:p>
        </p:txBody>
      </p:sp>
      <p:sp>
        <p:nvSpPr>
          <p:cNvPr id="3" name="内容占位符 2"/>
          <p:cNvSpPr>
            <a:spLocks noGrp="1"/>
          </p:cNvSpPr>
          <p:nvPr>
            <p:ph idx="1"/>
          </p:nvPr>
        </p:nvSpPr>
        <p:spPr/>
        <p:txBody>
          <a:bodyPr/>
          <a:lstStyle/>
          <a:p>
            <a:r>
              <a:rPr lang="zh-CN" altLang="zh-CN" sz="1800" dirty="0"/>
              <a:t>于是从前文中病人的就诊取向数据，我们可以得到下面小儿肺炎，顺产以及剖宫产在不同类型的医疗机构（综合医院、中医院、妇幼保健院）住院所需要的病床数目</a:t>
            </a:r>
            <a:r>
              <a:rPr lang="zh-CN" altLang="zh-CN" sz="1800" dirty="0" smtClean="0"/>
              <a:t>。</a:t>
            </a:r>
            <a:endParaRPr lang="en-US" altLang="zh-CN" sz="1800" dirty="0" smtClean="0"/>
          </a:p>
          <a:p>
            <a:r>
              <a:rPr lang="zh-CN" altLang="zh-CN" sz="1800" dirty="0"/>
              <a:t>小儿</a:t>
            </a:r>
            <a:r>
              <a:rPr lang="zh-CN" altLang="zh-CN" sz="1800" dirty="0" smtClean="0"/>
              <a:t>肺炎</a:t>
            </a:r>
            <a:endParaRPr lang="en-US" altLang="zh-CN" sz="1800" dirty="0" smtClean="0"/>
          </a:p>
          <a:p>
            <a:endParaRPr lang="en-US" altLang="zh-CN" sz="1800" dirty="0"/>
          </a:p>
          <a:p>
            <a:pPr marL="0" indent="0">
              <a:buNone/>
            </a:pPr>
            <a:endParaRPr lang="zh-CN" altLang="zh-CN" sz="1800" dirty="0"/>
          </a:p>
          <a:p>
            <a:r>
              <a:rPr lang="zh-CN" altLang="en-US" sz="1800" dirty="0" smtClean="0"/>
              <a:t>顺产</a:t>
            </a:r>
            <a:endParaRPr lang="en-US" altLang="zh-CN" sz="1800" dirty="0" smtClean="0"/>
          </a:p>
          <a:p>
            <a:endParaRPr lang="en-US" altLang="zh-CN" sz="1800" dirty="0" smtClean="0"/>
          </a:p>
          <a:p>
            <a:endParaRPr lang="en-US" altLang="zh-CN" sz="1800" dirty="0" smtClean="0"/>
          </a:p>
          <a:p>
            <a:r>
              <a:rPr lang="zh-CN" altLang="en-US" sz="1800" dirty="0" smtClean="0"/>
              <a:t>剖宫产</a:t>
            </a:r>
            <a:endParaRPr lang="en-US" altLang="zh-CN" sz="1800" dirty="0" smtClean="0"/>
          </a:p>
          <a:p>
            <a:endParaRPr lang="zh-CN" altLang="en-US" sz="1800" dirty="0"/>
          </a:p>
        </p:txBody>
      </p:sp>
      <p:graphicFrame>
        <p:nvGraphicFramePr>
          <p:cNvPr id="4" name="表格 3"/>
          <p:cNvGraphicFramePr>
            <a:graphicFrameLocks noGrp="1"/>
          </p:cNvGraphicFramePr>
          <p:nvPr>
            <p:extLst>
              <p:ext uri="{D42A27DB-BD31-4B8C-83A1-F6EECF244321}">
                <p14:modId xmlns:p14="http://schemas.microsoft.com/office/powerpoint/2010/main" val="335576700"/>
              </p:ext>
            </p:extLst>
          </p:nvPr>
        </p:nvGraphicFramePr>
        <p:xfrm>
          <a:off x="971600" y="2780928"/>
          <a:ext cx="6682740" cy="731520"/>
        </p:xfrm>
        <a:graphic>
          <a:graphicData uri="http://schemas.openxmlformats.org/drawingml/2006/table">
            <a:tbl>
              <a:tblPr firstRow="1" firstCol="1" bandRow="1">
                <a:tableStyleId>{5C22544A-7EE6-4342-B048-85BDC9FD1C3A}</a:tableStyleId>
              </a:tblPr>
              <a:tblGrid>
                <a:gridCol w="1024890"/>
                <a:gridCol w="565785"/>
                <a:gridCol w="565785"/>
                <a:gridCol w="565785"/>
                <a:gridCol w="565785"/>
                <a:gridCol w="565785"/>
                <a:gridCol w="565785"/>
                <a:gridCol w="565785"/>
                <a:gridCol w="565785"/>
                <a:gridCol w="565785"/>
                <a:gridCol w="565785"/>
              </a:tblGrid>
              <a:tr h="0">
                <a:tc>
                  <a:txBody>
                    <a:bodyPr/>
                    <a:lstStyle/>
                    <a:p>
                      <a:pPr algn="just">
                        <a:spcAft>
                          <a:spcPts val="0"/>
                        </a:spcAft>
                      </a:pPr>
                      <a:r>
                        <a:rPr lang="zh-CN" sz="1200" kern="100" dirty="0">
                          <a:solidFill>
                            <a:schemeClr val="tx2"/>
                          </a:solidFill>
                          <a:effectLst/>
                        </a:rPr>
                        <a:t>年份</a:t>
                      </a:r>
                      <a:endParaRPr lang="zh-CN" sz="1050" kern="100" dirty="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a:solidFill>
                            <a:schemeClr val="tx2"/>
                          </a:solidFill>
                          <a:effectLst/>
                        </a:rPr>
                        <a:t>2011</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a:solidFill>
                            <a:schemeClr val="tx2"/>
                          </a:solidFill>
                          <a:effectLst/>
                        </a:rPr>
                        <a:t>2012</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a:solidFill>
                            <a:schemeClr val="tx2"/>
                          </a:solidFill>
                          <a:effectLst/>
                        </a:rPr>
                        <a:t>2013</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dirty="0">
                          <a:solidFill>
                            <a:schemeClr val="tx2"/>
                          </a:solidFill>
                          <a:effectLst/>
                        </a:rPr>
                        <a:t>2014</a:t>
                      </a:r>
                      <a:endParaRPr lang="zh-CN" sz="1050" kern="100" dirty="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a:solidFill>
                            <a:schemeClr val="tx2"/>
                          </a:solidFill>
                          <a:effectLst/>
                        </a:rPr>
                        <a:t>2015</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a:solidFill>
                            <a:schemeClr val="tx2"/>
                          </a:solidFill>
                          <a:effectLst/>
                        </a:rPr>
                        <a:t>2016</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a:solidFill>
                            <a:schemeClr val="tx2"/>
                          </a:solidFill>
                          <a:effectLst/>
                        </a:rPr>
                        <a:t>2017</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a:solidFill>
                            <a:schemeClr val="tx2"/>
                          </a:solidFill>
                          <a:effectLst/>
                        </a:rPr>
                        <a:t>2018</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a:solidFill>
                            <a:schemeClr val="tx2"/>
                          </a:solidFill>
                          <a:effectLst/>
                        </a:rPr>
                        <a:t>2019</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dirty="0">
                          <a:solidFill>
                            <a:schemeClr val="tx2"/>
                          </a:solidFill>
                          <a:effectLst/>
                        </a:rPr>
                        <a:t>2020</a:t>
                      </a:r>
                      <a:endParaRPr lang="zh-CN" sz="1050" kern="100" dirty="0">
                        <a:solidFill>
                          <a:schemeClr val="tx2"/>
                        </a:solidFill>
                        <a:effectLst/>
                        <a:latin typeface="Calibri"/>
                        <a:ea typeface="宋体"/>
                        <a:cs typeface="Times New Roman"/>
                      </a:endParaRPr>
                    </a:p>
                  </a:txBody>
                  <a:tcPr marL="68580" marR="68580" marT="0" marB="0"/>
                </a:tc>
              </a:tr>
              <a:tr h="0">
                <a:tc>
                  <a:txBody>
                    <a:bodyPr/>
                    <a:lstStyle/>
                    <a:p>
                      <a:pPr algn="just">
                        <a:spcAft>
                          <a:spcPts val="0"/>
                        </a:spcAft>
                      </a:pPr>
                      <a:r>
                        <a:rPr lang="zh-CN" sz="1200" kern="100">
                          <a:solidFill>
                            <a:schemeClr val="tx2"/>
                          </a:solidFill>
                          <a:effectLst/>
                        </a:rPr>
                        <a:t>综合医院</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dirty="0">
                          <a:solidFill>
                            <a:schemeClr val="tx2"/>
                          </a:solidFill>
                          <a:effectLst/>
                        </a:rPr>
                        <a:t>377</a:t>
                      </a:r>
                      <a:endParaRPr lang="zh-CN" sz="1050" kern="100" dirty="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dirty="0">
                          <a:solidFill>
                            <a:schemeClr val="tx2"/>
                          </a:solidFill>
                          <a:effectLst/>
                        </a:rPr>
                        <a:t>410</a:t>
                      </a:r>
                      <a:endParaRPr lang="zh-CN" sz="1050" kern="100" dirty="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a:solidFill>
                            <a:schemeClr val="tx2"/>
                          </a:solidFill>
                          <a:effectLst/>
                        </a:rPr>
                        <a:t>443</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a:solidFill>
                            <a:schemeClr val="tx2"/>
                          </a:solidFill>
                          <a:effectLst/>
                        </a:rPr>
                        <a:t>475</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a:solidFill>
                            <a:schemeClr val="tx2"/>
                          </a:solidFill>
                          <a:effectLst/>
                        </a:rPr>
                        <a:t>509</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a:solidFill>
                            <a:schemeClr val="tx2"/>
                          </a:solidFill>
                          <a:effectLst/>
                        </a:rPr>
                        <a:t>523</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a:solidFill>
                            <a:schemeClr val="tx2"/>
                          </a:solidFill>
                          <a:effectLst/>
                        </a:rPr>
                        <a:t>538</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a:solidFill>
                            <a:schemeClr val="tx2"/>
                          </a:solidFill>
                          <a:effectLst/>
                        </a:rPr>
                        <a:t>554</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a:solidFill>
                            <a:schemeClr val="tx2"/>
                          </a:solidFill>
                          <a:effectLst/>
                        </a:rPr>
                        <a:t>571</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dirty="0">
                          <a:solidFill>
                            <a:schemeClr val="tx2"/>
                          </a:solidFill>
                          <a:effectLst/>
                        </a:rPr>
                        <a:t>589</a:t>
                      </a:r>
                      <a:endParaRPr lang="zh-CN" sz="1050" kern="100" dirty="0">
                        <a:solidFill>
                          <a:schemeClr val="tx2"/>
                        </a:solidFill>
                        <a:effectLst/>
                        <a:latin typeface="Calibri"/>
                        <a:ea typeface="宋体"/>
                        <a:cs typeface="Times New Roman"/>
                      </a:endParaRPr>
                    </a:p>
                  </a:txBody>
                  <a:tcPr marL="68580" marR="68580" marT="0" marB="0"/>
                </a:tc>
              </a:tr>
              <a:tr h="0">
                <a:tc>
                  <a:txBody>
                    <a:bodyPr/>
                    <a:lstStyle/>
                    <a:p>
                      <a:pPr algn="just">
                        <a:spcAft>
                          <a:spcPts val="0"/>
                        </a:spcAft>
                      </a:pPr>
                      <a:r>
                        <a:rPr lang="zh-CN" sz="1200" kern="100">
                          <a:solidFill>
                            <a:schemeClr val="tx2"/>
                          </a:solidFill>
                          <a:effectLst/>
                        </a:rPr>
                        <a:t>中医院</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dirty="0">
                          <a:solidFill>
                            <a:schemeClr val="tx2"/>
                          </a:solidFill>
                          <a:effectLst/>
                        </a:rPr>
                        <a:t>11</a:t>
                      </a:r>
                      <a:endParaRPr lang="zh-CN" sz="1050" kern="100" dirty="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dirty="0">
                          <a:solidFill>
                            <a:schemeClr val="tx2"/>
                          </a:solidFill>
                          <a:effectLst/>
                        </a:rPr>
                        <a:t>12</a:t>
                      </a:r>
                      <a:endParaRPr lang="zh-CN" sz="1050" kern="100" dirty="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a:solidFill>
                            <a:schemeClr val="tx2"/>
                          </a:solidFill>
                          <a:effectLst/>
                        </a:rPr>
                        <a:t>13</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a:solidFill>
                            <a:schemeClr val="tx2"/>
                          </a:solidFill>
                          <a:effectLst/>
                        </a:rPr>
                        <a:t>14</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a:solidFill>
                            <a:schemeClr val="tx2"/>
                          </a:solidFill>
                          <a:effectLst/>
                        </a:rPr>
                        <a:t>15</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a:solidFill>
                            <a:schemeClr val="tx2"/>
                          </a:solidFill>
                          <a:effectLst/>
                        </a:rPr>
                        <a:t>16</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a:solidFill>
                            <a:schemeClr val="tx2"/>
                          </a:solidFill>
                          <a:effectLst/>
                        </a:rPr>
                        <a:t>16</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a:solidFill>
                            <a:schemeClr val="tx2"/>
                          </a:solidFill>
                          <a:effectLst/>
                        </a:rPr>
                        <a:t>17</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a:solidFill>
                            <a:schemeClr val="tx2"/>
                          </a:solidFill>
                          <a:effectLst/>
                        </a:rPr>
                        <a:t>17</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dirty="0">
                          <a:solidFill>
                            <a:schemeClr val="tx2"/>
                          </a:solidFill>
                          <a:effectLst/>
                        </a:rPr>
                        <a:t>18</a:t>
                      </a:r>
                      <a:endParaRPr lang="zh-CN" sz="1050" kern="100" dirty="0">
                        <a:solidFill>
                          <a:schemeClr val="tx2"/>
                        </a:solidFill>
                        <a:effectLst/>
                        <a:latin typeface="Calibri"/>
                        <a:ea typeface="宋体"/>
                        <a:cs typeface="Times New Roman"/>
                      </a:endParaRPr>
                    </a:p>
                  </a:txBody>
                  <a:tcPr marL="68580" marR="68580" marT="0" marB="0"/>
                </a:tc>
              </a:tr>
              <a:tr h="0">
                <a:tc>
                  <a:txBody>
                    <a:bodyPr/>
                    <a:lstStyle/>
                    <a:p>
                      <a:pPr algn="just">
                        <a:spcAft>
                          <a:spcPts val="0"/>
                        </a:spcAft>
                      </a:pPr>
                      <a:r>
                        <a:rPr lang="zh-CN" sz="1200" kern="100">
                          <a:solidFill>
                            <a:schemeClr val="tx2"/>
                          </a:solidFill>
                          <a:effectLst/>
                        </a:rPr>
                        <a:t>妇幼保健院</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dirty="0">
                          <a:solidFill>
                            <a:schemeClr val="tx2"/>
                          </a:solidFill>
                          <a:effectLst/>
                        </a:rPr>
                        <a:t>192</a:t>
                      </a:r>
                      <a:endParaRPr lang="zh-CN" sz="1050" kern="100" dirty="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dirty="0">
                          <a:solidFill>
                            <a:schemeClr val="tx2"/>
                          </a:solidFill>
                          <a:effectLst/>
                        </a:rPr>
                        <a:t>209</a:t>
                      </a:r>
                      <a:endParaRPr lang="zh-CN" sz="1050" kern="100" dirty="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dirty="0">
                          <a:solidFill>
                            <a:schemeClr val="tx2"/>
                          </a:solidFill>
                          <a:effectLst/>
                        </a:rPr>
                        <a:t>226</a:t>
                      </a:r>
                      <a:endParaRPr lang="zh-CN" sz="1050" kern="100" dirty="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dirty="0">
                          <a:solidFill>
                            <a:schemeClr val="tx2"/>
                          </a:solidFill>
                          <a:effectLst/>
                        </a:rPr>
                        <a:t>242</a:t>
                      </a:r>
                      <a:endParaRPr lang="zh-CN" sz="1050" kern="100" dirty="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dirty="0">
                          <a:solidFill>
                            <a:schemeClr val="tx2"/>
                          </a:solidFill>
                          <a:effectLst/>
                        </a:rPr>
                        <a:t>259</a:t>
                      </a:r>
                      <a:endParaRPr lang="zh-CN" sz="1050" kern="100" dirty="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dirty="0">
                          <a:solidFill>
                            <a:schemeClr val="tx2"/>
                          </a:solidFill>
                          <a:effectLst/>
                        </a:rPr>
                        <a:t>267</a:t>
                      </a:r>
                      <a:endParaRPr lang="zh-CN" sz="1050" kern="100" dirty="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dirty="0">
                          <a:solidFill>
                            <a:schemeClr val="tx2"/>
                          </a:solidFill>
                          <a:effectLst/>
                        </a:rPr>
                        <a:t>274</a:t>
                      </a:r>
                      <a:endParaRPr lang="zh-CN" sz="1050" kern="100" dirty="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dirty="0">
                          <a:solidFill>
                            <a:schemeClr val="tx2"/>
                          </a:solidFill>
                          <a:effectLst/>
                        </a:rPr>
                        <a:t>282</a:t>
                      </a:r>
                      <a:endParaRPr lang="zh-CN" sz="1050" kern="100" dirty="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dirty="0">
                          <a:solidFill>
                            <a:schemeClr val="tx2"/>
                          </a:solidFill>
                          <a:effectLst/>
                        </a:rPr>
                        <a:t>291</a:t>
                      </a:r>
                      <a:endParaRPr lang="zh-CN" sz="1050" kern="100" dirty="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dirty="0">
                          <a:solidFill>
                            <a:schemeClr val="tx2"/>
                          </a:solidFill>
                          <a:effectLst/>
                        </a:rPr>
                        <a:t>300</a:t>
                      </a:r>
                      <a:endParaRPr lang="zh-CN" sz="1050" kern="100" dirty="0">
                        <a:solidFill>
                          <a:schemeClr val="tx2"/>
                        </a:solidFill>
                        <a:effectLst/>
                        <a:latin typeface="Calibri"/>
                        <a:ea typeface="宋体"/>
                        <a:cs typeface="Times New Roman"/>
                      </a:endParaRPr>
                    </a:p>
                  </a:txBody>
                  <a:tcPr marL="68580" marR="68580" marT="0" marB="0"/>
                </a:tc>
              </a:tr>
            </a:tbl>
          </a:graphicData>
        </a:graphic>
      </p:graphicFrame>
      <p:graphicFrame>
        <p:nvGraphicFramePr>
          <p:cNvPr id="5" name="表格 4"/>
          <p:cNvGraphicFramePr>
            <a:graphicFrameLocks noGrp="1"/>
          </p:cNvGraphicFramePr>
          <p:nvPr>
            <p:extLst>
              <p:ext uri="{D42A27DB-BD31-4B8C-83A1-F6EECF244321}">
                <p14:modId xmlns:p14="http://schemas.microsoft.com/office/powerpoint/2010/main" val="2877807781"/>
              </p:ext>
            </p:extLst>
          </p:nvPr>
        </p:nvGraphicFramePr>
        <p:xfrm>
          <a:off x="971600" y="3789040"/>
          <a:ext cx="6682740" cy="731520"/>
        </p:xfrm>
        <a:graphic>
          <a:graphicData uri="http://schemas.openxmlformats.org/drawingml/2006/table">
            <a:tbl>
              <a:tblPr firstRow="1" firstCol="1" bandRow="1">
                <a:tableStyleId>{5C22544A-7EE6-4342-B048-85BDC9FD1C3A}</a:tableStyleId>
              </a:tblPr>
              <a:tblGrid>
                <a:gridCol w="1024890"/>
                <a:gridCol w="565785"/>
                <a:gridCol w="565785"/>
                <a:gridCol w="565785"/>
                <a:gridCol w="565785"/>
                <a:gridCol w="565785"/>
                <a:gridCol w="565785"/>
                <a:gridCol w="565785"/>
                <a:gridCol w="565785"/>
                <a:gridCol w="565785"/>
                <a:gridCol w="565785"/>
              </a:tblGrid>
              <a:tr h="0">
                <a:tc>
                  <a:txBody>
                    <a:bodyPr/>
                    <a:lstStyle/>
                    <a:p>
                      <a:pPr algn="just">
                        <a:spcAft>
                          <a:spcPts val="0"/>
                        </a:spcAft>
                      </a:pPr>
                      <a:r>
                        <a:rPr lang="zh-CN" sz="1200" kern="100" dirty="0">
                          <a:solidFill>
                            <a:schemeClr val="tx2"/>
                          </a:solidFill>
                          <a:effectLst/>
                        </a:rPr>
                        <a:t>年份</a:t>
                      </a:r>
                      <a:endParaRPr lang="zh-CN" sz="1050" kern="100" dirty="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a:solidFill>
                            <a:schemeClr val="tx2"/>
                          </a:solidFill>
                          <a:effectLst/>
                        </a:rPr>
                        <a:t>2011</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a:solidFill>
                            <a:schemeClr val="tx2"/>
                          </a:solidFill>
                          <a:effectLst/>
                        </a:rPr>
                        <a:t>2012</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a:solidFill>
                            <a:schemeClr val="tx2"/>
                          </a:solidFill>
                          <a:effectLst/>
                        </a:rPr>
                        <a:t>2013</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a:solidFill>
                            <a:schemeClr val="tx2"/>
                          </a:solidFill>
                          <a:effectLst/>
                        </a:rPr>
                        <a:t>2014</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a:solidFill>
                            <a:schemeClr val="tx2"/>
                          </a:solidFill>
                          <a:effectLst/>
                        </a:rPr>
                        <a:t>2015</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a:solidFill>
                            <a:schemeClr val="tx2"/>
                          </a:solidFill>
                          <a:effectLst/>
                        </a:rPr>
                        <a:t>2016</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a:solidFill>
                            <a:schemeClr val="tx2"/>
                          </a:solidFill>
                          <a:effectLst/>
                        </a:rPr>
                        <a:t>2017</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a:solidFill>
                            <a:schemeClr val="tx2"/>
                          </a:solidFill>
                          <a:effectLst/>
                        </a:rPr>
                        <a:t>2018</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a:solidFill>
                            <a:schemeClr val="tx2"/>
                          </a:solidFill>
                          <a:effectLst/>
                        </a:rPr>
                        <a:t>2019</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a:solidFill>
                            <a:schemeClr val="tx2"/>
                          </a:solidFill>
                          <a:effectLst/>
                        </a:rPr>
                        <a:t>2020</a:t>
                      </a:r>
                      <a:endParaRPr lang="zh-CN" sz="1050" kern="100">
                        <a:solidFill>
                          <a:schemeClr val="tx2"/>
                        </a:solidFill>
                        <a:effectLst/>
                        <a:latin typeface="Calibri"/>
                        <a:ea typeface="宋体"/>
                        <a:cs typeface="Times New Roman"/>
                      </a:endParaRPr>
                    </a:p>
                  </a:txBody>
                  <a:tcPr marL="68580" marR="68580" marT="0" marB="0"/>
                </a:tc>
              </a:tr>
              <a:tr h="0">
                <a:tc>
                  <a:txBody>
                    <a:bodyPr/>
                    <a:lstStyle/>
                    <a:p>
                      <a:pPr algn="just">
                        <a:spcAft>
                          <a:spcPts val="0"/>
                        </a:spcAft>
                      </a:pPr>
                      <a:r>
                        <a:rPr lang="zh-CN" sz="1200" kern="100" dirty="0">
                          <a:solidFill>
                            <a:schemeClr val="tx2"/>
                          </a:solidFill>
                          <a:effectLst/>
                        </a:rPr>
                        <a:t>综合医院</a:t>
                      </a:r>
                      <a:endParaRPr lang="zh-CN" sz="1050" kern="100" dirty="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a:solidFill>
                            <a:schemeClr val="tx2"/>
                          </a:solidFill>
                          <a:effectLst/>
                        </a:rPr>
                        <a:t>141</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a:solidFill>
                            <a:schemeClr val="tx2"/>
                          </a:solidFill>
                          <a:effectLst/>
                        </a:rPr>
                        <a:t>141</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a:solidFill>
                            <a:schemeClr val="tx2"/>
                          </a:solidFill>
                          <a:effectLst/>
                        </a:rPr>
                        <a:t>139</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a:solidFill>
                            <a:schemeClr val="tx2"/>
                          </a:solidFill>
                          <a:effectLst/>
                        </a:rPr>
                        <a:t>137</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a:solidFill>
                            <a:schemeClr val="tx2"/>
                          </a:solidFill>
                          <a:effectLst/>
                        </a:rPr>
                        <a:t>134</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a:solidFill>
                            <a:schemeClr val="tx2"/>
                          </a:solidFill>
                          <a:effectLst/>
                        </a:rPr>
                        <a:t>133</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a:solidFill>
                            <a:schemeClr val="tx2"/>
                          </a:solidFill>
                          <a:effectLst/>
                        </a:rPr>
                        <a:t>132</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a:solidFill>
                            <a:schemeClr val="tx2"/>
                          </a:solidFill>
                          <a:effectLst/>
                        </a:rPr>
                        <a:t>132</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a:solidFill>
                            <a:schemeClr val="tx2"/>
                          </a:solidFill>
                          <a:effectLst/>
                        </a:rPr>
                        <a:t>131</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a:solidFill>
                            <a:schemeClr val="tx2"/>
                          </a:solidFill>
                          <a:effectLst/>
                        </a:rPr>
                        <a:t>130</a:t>
                      </a:r>
                      <a:endParaRPr lang="zh-CN" sz="1050" kern="100">
                        <a:solidFill>
                          <a:schemeClr val="tx2"/>
                        </a:solidFill>
                        <a:effectLst/>
                        <a:latin typeface="Calibri"/>
                        <a:ea typeface="宋体"/>
                        <a:cs typeface="Times New Roman"/>
                      </a:endParaRPr>
                    </a:p>
                  </a:txBody>
                  <a:tcPr marL="68580" marR="68580" marT="0" marB="0"/>
                </a:tc>
              </a:tr>
              <a:tr h="0">
                <a:tc>
                  <a:txBody>
                    <a:bodyPr/>
                    <a:lstStyle/>
                    <a:p>
                      <a:pPr algn="just">
                        <a:spcAft>
                          <a:spcPts val="0"/>
                        </a:spcAft>
                      </a:pPr>
                      <a:r>
                        <a:rPr lang="zh-CN" sz="1200" kern="100" dirty="0">
                          <a:solidFill>
                            <a:schemeClr val="tx2"/>
                          </a:solidFill>
                          <a:effectLst/>
                        </a:rPr>
                        <a:t>中医院</a:t>
                      </a:r>
                      <a:endParaRPr lang="zh-CN" sz="1050" kern="100" dirty="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dirty="0">
                          <a:solidFill>
                            <a:schemeClr val="tx2"/>
                          </a:solidFill>
                          <a:effectLst/>
                        </a:rPr>
                        <a:t>2</a:t>
                      </a:r>
                      <a:endParaRPr lang="zh-CN" sz="1050" kern="100" dirty="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a:solidFill>
                            <a:schemeClr val="tx2"/>
                          </a:solidFill>
                          <a:effectLst/>
                        </a:rPr>
                        <a:t>2</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a:solidFill>
                            <a:schemeClr val="tx2"/>
                          </a:solidFill>
                          <a:effectLst/>
                        </a:rPr>
                        <a:t>2</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a:solidFill>
                            <a:schemeClr val="tx2"/>
                          </a:solidFill>
                          <a:effectLst/>
                        </a:rPr>
                        <a:t>2</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a:solidFill>
                            <a:schemeClr val="tx2"/>
                          </a:solidFill>
                          <a:effectLst/>
                        </a:rPr>
                        <a:t>2</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a:solidFill>
                            <a:schemeClr val="tx2"/>
                          </a:solidFill>
                          <a:effectLst/>
                        </a:rPr>
                        <a:t>2</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a:solidFill>
                            <a:schemeClr val="tx2"/>
                          </a:solidFill>
                          <a:effectLst/>
                        </a:rPr>
                        <a:t>2</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a:solidFill>
                            <a:schemeClr val="tx2"/>
                          </a:solidFill>
                          <a:effectLst/>
                        </a:rPr>
                        <a:t>2</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a:solidFill>
                            <a:schemeClr val="tx2"/>
                          </a:solidFill>
                          <a:effectLst/>
                        </a:rPr>
                        <a:t>2</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a:solidFill>
                            <a:schemeClr val="tx2"/>
                          </a:solidFill>
                          <a:effectLst/>
                        </a:rPr>
                        <a:t>2</a:t>
                      </a:r>
                      <a:endParaRPr lang="zh-CN" sz="1050" kern="100">
                        <a:solidFill>
                          <a:schemeClr val="tx2"/>
                        </a:solidFill>
                        <a:effectLst/>
                        <a:latin typeface="Calibri"/>
                        <a:ea typeface="宋体"/>
                        <a:cs typeface="Times New Roman"/>
                      </a:endParaRPr>
                    </a:p>
                  </a:txBody>
                  <a:tcPr marL="68580" marR="68580" marT="0" marB="0"/>
                </a:tc>
              </a:tr>
              <a:tr h="0">
                <a:tc>
                  <a:txBody>
                    <a:bodyPr/>
                    <a:lstStyle/>
                    <a:p>
                      <a:pPr algn="just">
                        <a:spcAft>
                          <a:spcPts val="0"/>
                        </a:spcAft>
                      </a:pPr>
                      <a:r>
                        <a:rPr lang="zh-CN" sz="1200" kern="100">
                          <a:solidFill>
                            <a:schemeClr val="tx2"/>
                          </a:solidFill>
                          <a:effectLst/>
                        </a:rPr>
                        <a:t>妇幼保健院</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dirty="0">
                          <a:solidFill>
                            <a:schemeClr val="tx2"/>
                          </a:solidFill>
                          <a:effectLst/>
                        </a:rPr>
                        <a:t>51</a:t>
                      </a:r>
                      <a:endParaRPr lang="zh-CN" sz="1050" kern="100" dirty="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dirty="0">
                          <a:solidFill>
                            <a:schemeClr val="tx2"/>
                          </a:solidFill>
                          <a:effectLst/>
                        </a:rPr>
                        <a:t>50</a:t>
                      </a:r>
                      <a:endParaRPr lang="zh-CN" sz="1050" kern="100" dirty="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dirty="0">
                          <a:solidFill>
                            <a:schemeClr val="tx2"/>
                          </a:solidFill>
                          <a:effectLst/>
                        </a:rPr>
                        <a:t>50</a:t>
                      </a:r>
                      <a:endParaRPr lang="zh-CN" sz="1050" kern="100" dirty="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dirty="0">
                          <a:solidFill>
                            <a:schemeClr val="tx2"/>
                          </a:solidFill>
                          <a:effectLst/>
                        </a:rPr>
                        <a:t>49</a:t>
                      </a:r>
                      <a:endParaRPr lang="zh-CN" sz="1050" kern="100" dirty="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dirty="0">
                          <a:solidFill>
                            <a:schemeClr val="tx2"/>
                          </a:solidFill>
                          <a:effectLst/>
                        </a:rPr>
                        <a:t>48</a:t>
                      </a:r>
                      <a:endParaRPr lang="zh-CN" sz="1050" kern="100" dirty="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dirty="0">
                          <a:solidFill>
                            <a:schemeClr val="tx2"/>
                          </a:solidFill>
                          <a:effectLst/>
                        </a:rPr>
                        <a:t>48</a:t>
                      </a:r>
                      <a:endParaRPr lang="zh-CN" sz="1050" kern="100" dirty="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dirty="0">
                          <a:solidFill>
                            <a:schemeClr val="tx2"/>
                          </a:solidFill>
                          <a:effectLst/>
                        </a:rPr>
                        <a:t>47</a:t>
                      </a:r>
                      <a:endParaRPr lang="zh-CN" sz="1050" kern="100" dirty="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dirty="0">
                          <a:solidFill>
                            <a:schemeClr val="tx2"/>
                          </a:solidFill>
                          <a:effectLst/>
                        </a:rPr>
                        <a:t>47</a:t>
                      </a:r>
                      <a:endParaRPr lang="zh-CN" sz="1050" kern="100" dirty="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dirty="0">
                          <a:solidFill>
                            <a:schemeClr val="tx2"/>
                          </a:solidFill>
                          <a:effectLst/>
                        </a:rPr>
                        <a:t>47</a:t>
                      </a:r>
                      <a:endParaRPr lang="zh-CN" sz="1050" kern="100" dirty="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dirty="0">
                          <a:solidFill>
                            <a:schemeClr val="tx2"/>
                          </a:solidFill>
                          <a:effectLst/>
                        </a:rPr>
                        <a:t>47</a:t>
                      </a:r>
                      <a:endParaRPr lang="zh-CN" sz="1050" kern="100" dirty="0">
                        <a:solidFill>
                          <a:schemeClr val="tx2"/>
                        </a:solidFill>
                        <a:effectLst/>
                        <a:latin typeface="Calibri"/>
                        <a:ea typeface="宋体"/>
                        <a:cs typeface="Times New Roman"/>
                      </a:endParaRPr>
                    </a:p>
                  </a:txBody>
                  <a:tcPr marL="68580" marR="68580" marT="0" marB="0"/>
                </a:tc>
              </a:tr>
            </a:tbl>
          </a:graphicData>
        </a:graphic>
      </p:graphicFrame>
      <p:graphicFrame>
        <p:nvGraphicFramePr>
          <p:cNvPr id="6" name="表格 5"/>
          <p:cNvGraphicFramePr>
            <a:graphicFrameLocks noGrp="1"/>
          </p:cNvGraphicFramePr>
          <p:nvPr>
            <p:extLst>
              <p:ext uri="{D42A27DB-BD31-4B8C-83A1-F6EECF244321}">
                <p14:modId xmlns:p14="http://schemas.microsoft.com/office/powerpoint/2010/main" val="2838830077"/>
              </p:ext>
            </p:extLst>
          </p:nvPr>
        </p:nvGraphicFramePr>
        <p:xfrm>
          <a:off x="971600" y="4869160"/>
          <a:ext cx="6682740" cy="731520"/>
        </p:xfrm>
        <a:graphic>
          <a:graphicData uri="http://schemas.openxmlformats.org/drawingml/2006/table">
            <a:tbl>
              <a:tblPr firstRow="1" firstCol="1" bandRow="1">
                <a:tableStyleId>{5C22544A-7EE6-4342-B048-85BDC9FD1C3A}</a:tableStyleId>
              </a:tblPr>
              <a:tblGrid>
                <a:gridCol w="1024890"/>
                <a:gridCol w="565785"/>
                <a:gridCol w="565785"/>
                <a:gridCol w="565785"/>
                <a:gridCol w="565785"/>
                <a:gridCol w="565785"/>
                <a:gridCol w="565785"/>
                <a:gridCol w="565785"/>
                <a:gridCol w="565785"/>
                <a:gridCol w="565785"/>
                <a:gridCol w="565785"/>
              </a:tblGrid>
              <a:tr h="0">
                <a:tc>
                  <a:txBody>
                    <a:bodyPr/>
                    <a:lstStyle/>
                    <a:p>
                      <a:pPr algn="just">
                        <a:spcAft>
                          <a:spcPts val="0"/>
                        </a:spcAft>
                      </a:pPr>
                      <a:r>
                        <a:rPr lang="zh-CN" sz="1200" kern="100" dirty="0">
                          <a:solidFill>
                            <a:schemeClr val="tx2"/>
                          </a:solidFill>
                          <a:effectLst/>
                        </a:rPr>
                        <a:t>年份</a:t>
                      </a:r>
                      <a:endParaRPr lang="zh-CN" sz="1050" kern="100" dirty="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a:solidFill>
                            <a:schemeClr val="tx2"/>
                          </a:solidFill>
                          <a:effectLst/>
                        </a:rPr>
                        <a:t>2011</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a:solidFill>
                            <a:schemeClr val="tx2"/>
                          </a:solidFill>
                          <a:effectLst/>
                        </a:rPr>
                        <a:t>2012</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a:solidFill>
                            <a:schemeClr val="tx2"/>
                          </a:solidFill>
                          <a:effectLst/>
                        </a:rPr>
                        <a:t>2013</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a:solidFill>
                            <a:schemeClr val="tx2"/>
                          </a:solidFill>
                          <a:effectLst/>
                        </a:rPr>
                        <a:t>2014</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a:solidFill>
                            <a:schemeClr val="tx2"/>
                          </a:solidFill>
                          <a:effectLst/>
                        </a:rPr>
                        <a:t>2015</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a:solidFill>
                            <a:schemeClr val="tx2"/>
                          </a:solidFill>
                          <a:effectLst/>
                        </a:rPr>
                        <a:t>2016</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a:solidFill>
                            <a:schemeClr val="tx2"/>
                          </a:solidFill>
                          <a:effectLst/>
                        </a:rPr>
                        <a:t>2017</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a:solidFill>
                            <a:schemeClr val="tx2"/>
                          </a:solidFill>
                          <a:effectLst/>
                        </a:rPr>
                        <a:t>2018</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a:solidFill>
                            <a:schemeClr val="tx2"/>
                          </a:solidFill>
                          <a:effectLst/>
                        </a:rPr>
                        <a:t>2019</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a:solidFill>
                            <a:schemeClr val="tx2"/>
                          </a:solidFill>
                          <a:effectLst/>
                        </a:rPr>
                        <a:t>2020</a:t>
                      </a:r>
                      <a:endParaRPr lang="zh-CN" sz="1050" kern="100">
                        <a:solidFill>
                          <a:schemeClr val="tx2"/>
                        </a:solidFill>
                        <a:effectLst/>
                        <a:latin typeface="Calibri"/>
                        <a:ea typeface="宋体"/>
                        <a:cs typeface="Times New Roman"/>
                      </a:endParaRPr>
                    </a:p>
                  </a:txBody>
                  <a:tcPr marL="68580" marR="68580" marT="0" marB="0"/>
                </a:tc>
              </a:tr>
              <a:tr h="0">
                <a:tc>
                  <a:txBody>
                    <a:bodyPr/>
                    <a:lstStyle/>
                    <a:p>
                      <a:pPr algn="just">
                        <a:spcAft>
                          <a:spcPts val="0"/>
                        </a:spcAft>
                      </a:pPr>
                      <a:r>
                        <a:rPr lang="zh-CN" sz="1200" kern="100" dirty="0">
                          <a:solidFill>
                            <a:schemeClr val="tx2"/>
                          </a:solidFill>
                          <a:effectLst/>
                        </a:rPr>
                        <a:t>综合医院</a:t>
                      </a:r>
                      <a:endParaRPr lang="zh-CN" sz="1050" kern="100" dirty="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dirty="0">
                          <a:solidFill>
                            <a:schemeClr val="tx2"/>
                          </a:solidFill>
                          <a:effectLst/>
                        </a:rPr>
                        <a:t>633</a:t>
                      </a:r>
                      <a:endParaRPr lang="zh-CN" sz="1050" kern="100" dirty="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a:solidFill>
                            <a:schemeClr val="tx2"/>
                          </a:solidFill>
                          <a:effectLst/>
                        </a:rPr>
                        <a:t>630</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a:solidFill>
                            <a:schemeClr val="tx2"/>
                          </a:solidFill>
                          <a:effectLst/>
                        </a:rPr>
                        <a:t>623</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a:solidFill>
                            <a:schemeClr val="tx2"/>
                          </a:solidFill>
                          <a:effectLst/>
                        </a:rPr>
                        <a:t>613</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a:solidFill>
                            <a:schemeClr val="tx2"/>
                          </a:solidFill>
                          <a:effectLst/>
                        </a:rPr>
                        <a:t>599</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a:solidFill>
                            <a:schemeClr val="tx2"/>
                          </a:solidFill>
                          <a:effectLst/>
                        </a:rPr>
                        <a:t>597</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a:solidFill>
                            <a:schemeClr val="tx2"/>
                          </a:solidFill>
                          <a:effectLst/>
                        </a:rPr>
                        <a:t>594</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a:solidFill>
                            <a:schemeClr val="tx2"/>
                          </a:solidFill>
                          <a:effectLst/>
                        </a:rPr>
                        <a:t>590</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a:solidFill>
                            <a:schemeClr val="tx2"/>
                          </a:solidFill>
                          <a:effectLst/>
                        </a:rPr>
                        <a:t>586</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a:solidFill>
                            <a:schemeClr val="tx2"/>
                          </a:solidFill>
                          <a:effectLst/>
                        </a:rPr>
                        <a:t>582</a:t>
                      </a:r>
                      <a:endParaRPr lang="zh-CN" sz="1050" kern="100">
                        <a:solidFill>
                          <a:schemeClr val="tx2"/>
                        </a:solidFill>
                        <a:effectLst/>
                        <a:latin typeface="Calibri"/>
                        <a:ea typeface="宋体"/>
                        <a:cs typeface="Times New Roman"/>
                      </a:endParaRPr>
                    </a:p>
                  </a:txBody>
                  <a:tcPr marL="68580" marR="68580" marT="0" marB="0"/>
                </a:tc>
              </a:tr>
              <a:tr h="0">
                <a:tc>
                  <a:txBody>
                    <a:bodyPr/>
                    <a:lstStyle/>
                    <a:p>
                      <a:pPr algn="just">
                        <a:spcAft>
                          <a:spcPts val="0"/>
                        </a:spcAft>
                      </a:pPr>
                      <a:r>
                        <a:rPr lang="zh-CN" sz="1200" kern="100">
                          <a:solidFill>
                            <a:schemeClr val="tx2"/>
                          </a:solidFill>
                          <a:effectLst/>
                        </a:rPr>
                        <a:t>中医院</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dirty="0">
                          <a:solidFill>
                            <a:schemeClr val="tx2"/>
                          </a:solidFill>
                          <a:effectLst/>
                        </a:rPr>
                        <a:t>108</a:t>
                      </a:r>
                      <a:endParaRPr lang="zh-CN" sz="1050" kern="100" dirty="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dirty="0">
                          <a:solidFill>
                            <a:schemeClr val="tx2"/>
                          </a:solidFill>
                          <a:effectLst/>
                        </a:rPr>
                        <a:t>108</a:t>
                      </a:r>
                      <a:endParaRPr lang="zh-CN" sz="1050" kern="100" dirty="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dirty="0">
                          <a:solidFill>
                            <a:schemeClr val="tx2"/>
                          </a:solidFill>
                          <a:effectLst/>
                        </a:rPr>
                        <a:t>107</a:t>
                      </a:r>
                      <a:endParaRPr lang="zh-CN" sz="1050" kern="100" dirty="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a:solidFill>
                            <a:schemeClr val="tx2"/>
                          </a:solidFill>
                          <a:effectLst/>
                        </a:rPr>
                        <a:t>105</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a:solidFill>
                            <a:schemeClr val="tx2"/>
                          </a:solidFill>
                          <a:effectLst/>
                        </a:rPr>
                        <a:t>103</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a:solidFill>
                            <a:schemeClr val="tx2"/>
                          </a:solidFill>
                          <a:effectLst/>
                        </a:rPr>
                        <a:t>102</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a:solidFill>
                            <a:schemeClr val="tx2"/>
                          </a:solidFill>
                          <a:effectLst/>
                        </a:rPr>
                        <a:t>102</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a:solidFill>
                            <a:schemeClr val="tx2"/>
                          </a:solidFill>
                          <a:effectLst/>
                        </a:rPr>
                        <a:t>101</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a:solidFill>
                            <a:schemeClr val="tx2"/>
                          </a:solidFill>
                          <a:effectLst/>
                        </a:rPr>
                        <a:t>100</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a:solidFill>
                            <a:schemeClr val="tx2"/>
                          </a:solidFill>
                          <a:effectLst/>
                        </a:rPr>
                        <a:t>100</a:t>
                      </a:r>
                      <a:endParaRPr lang="zh-CN" sz="1050" kern="100">
                        <a:solidFill>
                          <a:schemeClr val="tx2"/>
                        </a:solidFill>
                        <a:effectLst/>
                        <a:latin typeface="Calibri"/>
                        <a:ea typeface="宋体"/>
                        <a:cs typeface="Times New Roman"/>
                      </a:endParaRPr>
                    </a:p>
                  </a:txBody>
                  <a:tcPr marL="68580" marR="68580" marT="0" marB="0"/>
                </a:tc>
              </a:tr>
              <a:tr h="0">
                <a:tc>
                  <a:txBody>
                    <a:bodyPr/>
                    <a:lstStyle/>
                    <a:p>
                      <a:pPr algn="just">
                        <a:spcAft>
                          <a:spcPts val="0"/>
                        </a:spcAft>
                      </a:pPr>
                      <a:r>
                        <a:rPr lang="zh-CN" sz="1200" kern="100">
                          <a:solidFill>
                            <a:schemeClr val="tx2"/>
                          </a:solidFill>
                          <a:effectLst/>
                        </a:rPr>
                        <a:t>妇幼保健院</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a:solidFill>
                            <a:schemeClr val="tx2"/>
                          </a:solidFill>
                          <a:effectLst/>
                        </a:rPr>
                        <a:t>315</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a:solidFill>
                            <a:schemeClr val="tx2"/>
                          </a:solidFill>
                          <a:effectLst/>
                        </a:rPr>
                        <a:t>314</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dirty="0">
                          <a:solidFill>
                            <a:schemeClr val="tx2"/>
                          </a:solidFill>
                          <a:effectLst/>
                        </a:rPr>
                        <a:t>310</a:t>
                      </a:r>
                      <a:endParaRPr lang="zh-CN" sz="1050" kern="100" dirty="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dirty="0">
                          <a:solidFill>
                            <a:schemeClr val="tx2"/>
                          </a:solidFill>
                          <a:effectLst/>
                        </a:rPr>
                        <a:t>305</a:t>
                      </a:r>
                      <a:endParaRPr lang="zh-CN" sz="1050" kern="100" dirty="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dirty="0">
                          <a:solidFill>
                            <a:schemeClr val="tx2"/>
                          </a:solidFill>
                          <a:effectLst/>
                        </a:rPr>
                        <a:t>298</a:t>
                      </a:r>
                      <a:endParaRPr lang="zh-CN" sz="1050" kern="100" dirty="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dirty="0">
                          <a:solidFill>
                            <a:schemeClr val="tx2"/>
                          </a:solidFill>
                          <a:effectLst/>
                        </a:rPr>
                        <a:t>297</a:t>
                      </a:r>
                      <a:endParaRPr lang="zh-CN" sz="1050" kern="100" dirty="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dirty="0">
                          <a:solidFill>
                            <a:schemeClr val="tx2"/>
                          </a:solidFill>
                          <a:effectLst/>
                        </a:rPr>
                        <a:t>295</a:t>
                      </a:r>
                      <a:endParaRPr lang="zh-CN" sz="1050" kern="100" dirty="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dirty="0">
                          <a:solidFill>
                            <a:schemeClr val="tx2"/>
                          </a:solidFill>
                          <a:effectLst/>
                        </a:rPr>
                        <a:t>293</a:t>
                      </a:r>
                      <a:endParaRPr lang="zh-CN" sz="1050" kern="100" dirty="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dirty="0">
                          <a:solidFill>
                            <a:schemeClr val="tx2"/>
                          </a:solidFill>
                          <a:effectLst/>
                        </a:rPr>
                        <a:t>291</a:t>
                      </a:r>
                      <a:endParaRPr lang="zh-CN" sz="1050" kern="100" dirty="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dirty="0">
                          <a:solidFill>
                            <a:schemeClr val="tx2"/>
                          </a:solidFill>
                          <a:effectLst/>
                        </a:rPr>
                        <a:t>289</a:t>
                      </a:r>
                      <a:endParaRPr lang="zh-CN" sz="1050" kern="100" dirty="0">
                        <a:solidFill>
                          <a:schemeClr val="tx2"/>
                        </a:solidFill>
                        <a:effectLst/>
                        <a:latin typeface="Calibri"/>
                        <a:ea typeface="宋体"/>
                        <a:cs typeface="Times New Roman"/>
                      </a:endParaRPr>
                    </a:p>
                  </a:txBody>
                  <a:tcPr marL="68580" marR="68580" marT="0" marB="0"/>
                </a:tc>
              </a:tr>
            </a:tbl>
          </a:graphicData>
        </a:graphic>
      </p:graphicFrame>
    </p:spTree>
    <p:extLst>
      <p:ext uri="{BB962C8B-B14F-4D97-AF65-F5344CB8AC3E}">
        <p14:creationId xmlns:p14="http://schemas.microsoft.com/office/powerpoint/2010/main" val="23174012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Effect transition="in" filter="fade">
                                      <p:cBhvr>
                                        <p:cTn id="20" dur="1000"/>
                                        <p:tgtEl>
                                          <p:spTgt spid="3">
                                            <p:txEl>
                                              <p:pRg st="1" end="1"/>
                                            </p:txEl>
                                          </p:spTgt>
                                        </p:tgtEl>
                                      </p:cBhvr>
                                    </p:animEffect>
                                    <p:anim calcmode="lin" valueType="num">
                                      <p:cBhvr>
                                        <p:cTn id="21"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2"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1000"/>
                                        <p:tgtEl>
                                          <p:spTgt spid="3">
                                            <p:txEl>
                                              <p:pRg st="4" end="4"/>
                                            </p:txEl>
                                          </p:spTgt>
                                        </p:tgtEl>
                                      </p:cBhvr>
                                    </p:animEffect>
                                    <p:anim calcmode="lin" valueType="num">
                                      <p:cBhvr>
                                        <p:cTn id="28"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9"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3">
                                            <p:txEl>
                                              <p:pRg st="7" end="7"/>
                                            </p:txEl>
                                          </p:spTgt>
                                        </p:tgtEl>
                                        <p:attrNameLst>
                                          <p:attrName>style.visibility</p:attrName>
                                        </p:attrNameLst>
                                      </p:cBhvr>
                                      <p:to>
                                        <p:strVal val="visible"/>
                                      </p:to>
                                    </p:set>
                                    <p:animEffect transition="in" filter="fade">
                                      <p:cBhvr>
                                        <p:cTn id="34" dur="1000"/>
                                        <p:tgtEl>
                                          <p:spTgt spid="3">
                                            <p:txEl>
                                              <p:pRg st="7" end="7"/>
                                            </p:txEl>
                                          </p:spTgt>
                                        </p:tgtEl>
                                      </p:cBhvr>
                                    </p:animEffect>
                                    <p:anim calcmode="lin" valueType="num">
                                      <p:cBhvr>
                                        <p:cTn id="35"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36"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nodeType="clickEffect">
                                  <p:stCondLst>
                                    <p:cond delay="0"/>
                                  </p:stCondLst>
                                  <p:childTnLst>
                                    <p:set>
                                      <p:cBhvr>
                                        <p:cTn id="40" dur="1" fill="hold">
                                          <p:stCondLst>
                                            <p:cond delay="0"/>
                                          </p:stCondLst>
                                        </p:cTn>
                                        <p:tgtEl>
                                          <p:spTgt spid="4"/>
                                        </p:tgtEl>
                                        <p:attrNameLst>
                                          <p:attrName>style.visibility</p:attrName>
                                        </p:attrNameLst>
                                      </p:cBhvr>
                                      <p:to>
                                        <p:strVal val="visible"/>
                                      </p:to>
                                    </p:set>
                                    <p:animEffect transition="in" filter="fade">
                                      <p:cBhvr>
                                        <p:cTn id="41" dur="1000"/>
                                        <p:tgtEl>
                                          <p:spTgt spid="4"/>
                                        </p:tgtEl>
                                      </p:cBhvr>
                                    </p:animEffect>
                                    <p:anim calcmode="lin" valueType="num">
                                      <p:cBhvr>
                                        <p:cTn id="42" dur="1000" fill="hold"/>
                                        <p:tgtEl>
                                          <p:spTgt spid="4"/>
                                        </p:tgtEl>
                                        <p:attrNameLst>
                                          <p:attrName>ppt_x</p:attrName>
                                        </p:attrNameLst>
                                      </p:cBhvr>
                                      <p:tavLst>
                                        <p:tav tm="0">
                                          <p:val>
                                            <p:strVal val="#ppt_x"/>
                                          </p:val>
                                        </p:tav>
                                        <p:tav tm="100000">
                                          <p:val>
                                            <p:strVal val="#ppt_x"/>
                                          </p:val>
                                        </p:tav>
                                      </p:tavLst>
                                    </p:anim>
                                    <p:anim calcmode="lin" valueType="num">
                                      <p:cBhvr>
                                        <p:cTn id="43" dur="1000" fill="hold"/>
                                        <p:tgtEl>
                                          <p:spTgt spid="4"/>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5"/>
                                        </p:tgtEl>
                                        <p:attrNameLst>
                                          <p:attrName>style.visibility</p:attrName>
                                        </p:attrNameLst>
                                      </p:cBhvr>
                                      <p:to>
                                        <p:strVal val="visible"/>
                                      </p:to>
                                    </p:set>
                                    <p:animEffect transition="in" filter="fade">
                                      <p:cBhvr>
                                        <p:cTn id="46" dur="1000"/>
                                        <p:tgtEl>
                                          <p:spTgt spid="5"/>
                                        </p:tgtEl>
                                      </p:cBhvr>
                                    </p:animEffect>
                                    <p:anim calcmode="lin" valueType="num">
                                      <p:cBhvr>
                                        <p:cTn id="47" dur="1000" fill="hold"/>
                                        <p:tgtEl>
                                          <p:spTgt spid="5"/>
                                        </p:tgtEl>
                                        <p:attrNameLst>
                                          <p:attrName>ppt_x</p:attrName>
                                        </p:attrNameLst>
                                      </p:cBhvr>
                                      <p:tavLst>
                                        <p:tav tm="0">
                                          <p:val>
                                            <p:strVal val="#ppt_x"/>
                                          </p:val>
                                        </p:tav>
                                        <p:tav tm="100000">
                                          <p:val>
                                            <p:strVal val="#ppt_x"/>
                                          </p:val>
                                        </p:tav>
                                      </p:tavLst>
                                    </p:anim>
                                    <p:anim calcmode="lin" valueType="num">
                                      <p:cBhvr>
                                        <p:cTn id="48" dur="1000" fill="hold"/>
                                        <p:tgtEl>
                                          <p:spTgt spid="5"/>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0"/>
                                  </p:stCondLst>
                                  <p:childTnLst>
                                    <p:set>
                                      <p:cBhvr>
                                        <p:cTn id="50" dur="1" fill="hold">
                                          <p:stCondLst>
                                            <p:cond delay="0"/>
                                          </p:stCondLst>
                                        </p:cTn>
                                        <p:tgtEl>
                                          <p:spTgt spid="6"/>
                                        </p:tgtEl>
                                        <p:attrNameLst>
                                          <p:attrName>style.visibility</p:attrName>
                                        </p:attrNameLst>
                                      </p:cBhvr>
                                      <p:to>
                                        <p:strVal val="visible"/>
                                      </p:to>
                                    </p:set>
                                    <p:animEffect transition="in" filter="fade">
                                      <p:cBhvr>
                                        <p:cTn id="51" dur="1000"/>
                                        <p:tgtEl>
                                          <p:spTgt spid="6"/>
                                        </p:tgtEl>
                                      </p:cBhvr>
                                    </p:animEffect>
                                    <p:anim calcmode="lin" valueType="num">
                                      <p:cBhvr>
                                        <p:cTn id="52" dur="1000" fill="hold"/>
                                        <p:tgtEl>
                                          <p:spTgt spid="6"/>
                                        </p:tgtEl>
                                        <p:attrNameLst>
                                          <p:attrName>ppt_x</p:attrName>
                                        </p:attrNameLst>
                                      </p:cBhvr>
                                      <p:tavLst>
                                        <p:tav tm="0">
                                          <p:val>
                                            <p:strVal val="#ppt_x"/>
                                          </p:val>
                                        </p:tav>
                                        <p:tav tm="100000">
                                          <p:val>
                                            <p:strVal val="#ppt_x"/>
                                          </p:val>
                                        </p:tav>
                                      </p:tavLst>
                                    </p:anim>
                                    <p:anim calcmode="lin" valueType="num">
                                      <p:cBhvr>
                                        <p:cTn id="5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计算机模拟的检验</a:t>
            </a:r>
            <a:endParaRPr lang="zh-CN" altLang="en-US" dirty="0"/>
          </a:p>
        </p:txBody>
      </p:sp>
      <p:sp>
        <p:nvSpPr>
          <p:cNvPr id="3" name="内容占位符 2"/>
          <p:cNvSpPr>
            <a:spLocks noGrp="1"/>
          </p:cNvSpPr>
          <p:nvPr>
            <p:ph idx="1"/>
          </p:nvPr>
        </p:nvSpPr>
        <p:spPr/>
        <p:txBody>
          <a:bodyPr/>
          <a:lstStyle/>
          <a:p>
            <a:r>
              <a:rPr lang="zh-CN" altLang="zh-CN" sz="1800" dirty="0"/>
              <a:t>在对小儿肺炎以及分娩的病例的研究中，我们仅仅举出在</a:t>
            </a:r>
            <a:r>
              <a:rPr lang="en-US" altLang="zh-CN" sz="1800" dirty="0"/>
              <a:t>2010</a:t>
            </a:r>
            <a:r>
              <a:rPr lang="zh-CN" altLang="zh-CN" sz="1800" dirty="0"/>
              <a:t>年妇幼保健院的这两类病所需的病床数为例子，对我们所用的计算机模拟进行检验。</a:t>
            </a:r>
          </a:p>
          <a:p>
            <a:r>
              <a:rPr lang="en-US" altLang="zh-CN" sz="1800" dirty="0"/>
              <a:t>2010</a:t>
            </a:r>
            <a:r>
              <a:rPr lang="zh-CN" altLang="zh-CN" sz="1800" dirty="0"/>
              <a:t>年小儿肺炎，顺产以及剖宫产经计算机模拟的到的数据为</a:t>
            </a:r>
            <a:r>
              <a:rPr lang="zh-CN" altLang="zh-CN" sz="1800" dirty="0" smtClean="0"/>
              <a:t>：</a:t>
            </a:r>
            <a:endParaRPr lang="en-US" altLang="zh-CN" sz="1800" dirty="0" smtClean="0"/>
          </a:p>
          <a:p>
            <a:endParaRPr lang="en-US" altLang="zh-CN" sz="1800" dirty="0"/>
          </a:p>
          <a:p>
            <a:endParaRPr lang="en-US" altLang="zh-CN" sz="1800" dirty="0" smtClean="0"/>
          </a:p>
          <a:p>
            <a:endParaRPr lang="en-US" altLang="zh-CN" sz="1800" dirty="0"/>
          </a:p>
          <a:p>
            <a:r>
              <a:rPr lang="zh-CN" altLang="zh-CN" sz="1800" dirty="0"/>
              <a:t>得到的病床数平均值总数占据了实际中妇幼保健院的</a:t>
            </a:r>
            <a:r>
              <a:rPr lang="en-US" altLang="zh-CN" sz="1800" dirty="0"/>
              <a:t>1404</a:t>
            </a:r>
            <a:r>
              <a:rPr lang="zh-CN" altLang="zh-CN" sz="1800" dirty="0"/>
              <a:t>张病床的</a:t>
            </a:r>
            <a:r>
              <a:rPr lang="en-US" altLang="zh-CN" sz="1800" dirty="0"/>
              <a:t>38.18%</a:t>
            </a:r>
            <a:r>
              <a:rPr lang="zh-CN" altLang="zh-CN" sz="1800" dirty="0"/>
              <a:t>，因为妇幼保健院所接诊的病类不仅仅是这三种，这三种只是占据了其中的一个部分，所以这与实际中还是比较相符的，预测的结果还是比较准确的 。</a:t>
            </a:r>
          </a:p>
          <a:p>
            <a:endParaRPr lang="zh-CN" altLang="zh-CN" sz="1800" dirty="0"/>
          </a:p>
          <a:p>
            <a:endParaRPr lang="zh-CN" altLang="en-US" sz="1800" dirty="0"/>
          </a:p>
        </p:txBody>
      </p:sp>
      <p:graphicFrame>
        <p:nvGraphicFramePr>
          <p:cNvPr id="6" name="表格 5"/>
          <p:cNvGraphicFramePr>
            <a:graphicFrameLocks noGrp="1"/>
          </p:cNvGraphicFramePr>
          <p:nvPr>
            <p:extLst>
              <p:ext uri="{D42A27DB-BD31-4B8C-83A1-F6EECF244321}">
                <p14:modId xmlns:p14="http://schemas.microsoft.com/office/powerpoint/2010/main" val="2252053324"/>
              </p:ext>
            </p:extLst>
          </p:nvPr>
        </p:nvGraphicFramePr>
        <p:xfrm>
          <a:off x="1043608" y="2708920"/>
          <a:ext cx="6783070" cy="731520"/>
        </p:xfrm>
        <a:graphic>
          <a:graphicData uri="http://schemas.openxmlformats.org/drawingml/2006/table">
            <a:tbl>
              <a:tblPr firstRow="1" firstCol="1" bandRow="1">
                <a:tableStyleId>{5C22544A-7EE6-4342-B048-85BDC9FD1C3A}</a:tableStyleId>
              </a:tblPr>
              <a:tblGrid>
                <a:gridCol w="1238885"/>
                <a:gridCol w="1350010"/>
                <a:gridCol w="1350645"/>
                <a:gridCol w="1350010"/>
                <a:gridCol w="1493520"/>
              </a:tblGrid>
              <a:tr h="0">
                <a:tc>
                  <a:txBody>
                    <a:bodyPr/>
                    <a:lstStyle/>
                    <a:p>
                      <a:pPr algn="just">
                        <a:spcAft>
                          <a:spcPts val="0"/>
                        </a:spcAft>
                      </a:pPr>
                      <a:r>
                        <a:rPr lang="zh-CN" sz="1200" kern="100" dirty="0">
                          <a:solidFill>
                            <a:schemeClr val="tx2"/>
                          </a:solidFill>
                          <a:effectLst/>
                        </a:rPr>
                        <a:t>病例类型</a:t>
                      </a:r>
                      <a:endParaRPr lang="zh-CN" sz="1050" kern="100" dirty="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zh-CN" sz="1200" kern="100" dirty="0">
                          <a:solidFill>
                            <a:schemeClr val="tx2"/>
                          </a:solidFill>
                          <a:effectLst/>
                        </a:rPr>
                        <a:t>小儿肺炎</a:t>
                      </a:r>
                      <a:endParaRPr lang="zh-CN" sz="1050" kern="100" dirty="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zh-CN" sz="1200" kern="100">
                          <a:solidFill>
                            <a:schemeClr val="tx2"/>
                          </a:solidFill>
                          <a:effectLst/>
                        </a:rPr>
                        <a:t>顺产</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zh-CN" sz="1200" kern="100">
                          <a:solidFill>
                            <a:schemeClr val="tx2"/>
                          </a:solidFill>
                          <a:effectLst/>
                        </a:rPr>
                        <a:t>剖宫产</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zh-CN" sz="1200" kern="100">
                          <a:solidFill>
                            <a:schemeClr val="tx2"/>
                          </a:solidFill>
                          <a:effectLst/>
                        </a:rPr>
                        <a:t>总数</a:t>
                      </a:r>
                      <a:endParaRPr lang="zh-CN" sz="1050" kern="100">
                        <a:solidFill>
                          <a:schemeClr val="tx2"/>
                        </a:solidFill>
                        <a:effectLst/>
                        <a:latin typeface="Calibri"/>
                        <a:ea typeface="宋体"/>
                        <a:cs typeface="Times New Roman"/>
                      </a:endParaRPr>
                    </a:p>
                  </a:txBody>
                  <a:tcPr marL="68580" marR="68580" marT="0" marB="0"/>
                </a:tc>
              </a:tr>
              <a:tr h="0">
                <a:tc>
                  <a:txBody>
                    <a:bodyPr/>
                    <a:lstStyle/>
                    <a:p>
                      <a:pPr algn="just">
                        <a:spcAft>
                          <a:spcPts val="0"/>
                        </a:spcAft>
                      </a:pPr>
                      <a:r>
                        <a:rPr lang="zh-CN" sz="1200" kern="100">
                          <a:solidFill>
                            <a:schemeClr val="tx2"/>
                          </a:solidFill>
                          <a:effectLst/>
                        </a:rPr>
                        <a:t>病床数最大值</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dirty="0">
                          <a:solidFill>
                            <a:schemeClr val="tx2"/>
                          </a:solidFill>
                          <a:effectLst/>
                        </a:rPr>
                        <a:t>179</a:t>
                      </a:r>
                      <a:endParaRPr lang="zh-CN" sz="1050" kern="100" dirty="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a:solidFill>
                            <a:schemeClr val="tx2"/>
                          </a:solidFill>
                          <a:effectLst/>
                        </a:rPr>
                        <a:t>110</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a:solidFill>
                            <a:schemeClr val="tx2"/>
                          </a:solidFill>
                          <a:effectLst/>
                        </a:rPr>
                        <a:t>343</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a:solidFill>
                            <a:schemeClr val="tx2"/>
                          </a:solidFill>
                          <a:effectLst/>
                        </a:rPr>
                        <a:t>632</a:t>
                      </a:r>
                      <a:endParaRPr lang="zh-CN" sz="1050" kern="100">
                        <a:solidFill>
                          <a:schemeClr val="tx2"/>
                        </a:solidFill>
                        <a:effectLst/>
                        <a:latin typeface="Calibri"/>
                        <a:ea typeface="宋体"/>
                        <a:cs typeface="Times New Roman"/>
                      </a:endParaRPr>
                    </a:p>
                  </a:txBody>
                  <a:tcPr marL="68580" marR="68580" marT="0" marB="0"/>
                </a:tc>
              </a:tr>
              <a:tr h="0">
                <a:tc>
                  <a:txBody>
                    <a:bodyPr/>
                    <a:lstStyle/>
                    <a:p>
                      <a:pPr algn="just">
                        <a:spcAft>
                          <a:spcPts val="0"/>
                        </a:spcAft>
                      </a:pPr>
                      <a:r>
                        <a:rPr lang="zh-CN" sz="1200" kern="100">
                          <a:solidFill>
                            <a:schemeClr val="tx2"/>
                          </a:solidFill>
                          <a:effectLst/>
                        </a:rPr>
                        <a:t>病床数平均值</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dirty="0">
                          <a:solidFill>
                            <a:schemeClr val="tx2"/>
                          </a:solidFill>
                          <a:effectLst/>
                        </a:rPr>
                        <a:t>155</a:t>
                      </a:r>
                      <a:endParaRPr lang="zh-CN" sz="1050" kern="100" dirty="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a:solidFill>
                            <a:schemeClr val="tx2"/>
                          </a:solidFill>
                          <a:effectLst/>
                        </a:rPr>
                        <a:t>89</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a:solidFill>
                            <a:schemeClr val="tx2"/>
                          </a:solidFill>
                          <a:effectLst/>
                        </a:rPr>
                        <a:t>292</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a:solidFill>
                            <a:schemeClr val="tx2"/>
                          </a:solidFill>
                          <a:effectLst/>
                        </a:rPr>
                        <a:t>536</a:t>
                      </a:r>
                      <a:endParaRPr lang="zh-CN" sz="1050" kern="100">
                        <a:solidFill>
                          <a:schemeClr val="tx2"/>
                        </a:solidFill>
                        <a:effectLst/>
                        <a:latin typeface="Calibri"/>
                        <a:ea typeface="宋体"/>
                        <a:cs typeface="Times New Roman"/>
                      </a:endParaRPr>
                    </a:p>
                  </a:txBody>
                  <a:tcPr marL="68580" marR="68580" marT="0" marB="0"/>
                </a:tc>
              </a:tr>
              <a:tr h="0">
                <a:tc>
                  <a:txBody>
                    <a:bodyPr/>
                    <a:lstStyle/>
                    <a:p>
                      <a:pPr algn="just">
                        <a:spcAft>
                          <a:spcPts val="0"/>
                        </a:spcAft>
                      </a:pPr>
                      <a:r>
                        <a:rPr lang="zh-CN" sz="1200" kern="100">
                          <a:solidFill>
                            <a:schemeClr val="tx2"/>
                          </a:solidFill>
                          <a:effectLst/>
                        </a:rPr>
                        <a:t>病床数最小值</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a:solidFill>
                            <a:schemeClr val="tx2"/>
                          </a:solidFill>
                          <a:effectLst/>
                        </a:rPr>
                        <a:t>111</a:t>
                      </a:r>
                      <a:endParaRPr lang="zh-CN" sz="1050" kern="10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dirty="0">
                          <a:solidFill>
                            <a:schemeClr val="tx2"/>
                          </a:solidFill>
                          <a:effectLst/>
                        </a:rPr>
                        <a:t>46</a:t>
                      </a:r>
                      <a:endParaRPr lang="zh-CN" sz="1050" kern="100" dirty="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dirty="0">
                          <a:solidFill>
                            <a:schemeClr val="tx2"/>
                          </a:solidFill>
                          <a:effectLst/>
                        </a:rPr>
                        <a:t>221</a:t>
                      </a:r>
                      <a:endParaRPr lang="zh-CN" sz="1050" kern="100" dirty="0">
                        <a:solidFill>
                          <a:schemeClr val="tx2"/>
                        </a:solidFill>
                        <a:effectLst/>
                        <a:latin typeface="Calibri"/>
                        <a:ea typeface="宋体"/>
                        <a:cs typeface="Times New Roman"/>
                      </a:endParaRPr>
                    </a:p>
                  </a:txBody>
                  <a:tcPr marL="68580" marR="68580" marT="0" marB="0"/>
                </a:tc>
                <a:tc>
                  <a:txBody>
                    <a:bodyPr/>
                    <a:lstStyle/>
                    <a:p>
                      <a:pPr algn="just">
                        <a:spcAft>
                          <a:spcPts val="0"/>
                        </a:spcAft>
                      </a:pPr>
                      <a:r>
                        <a:rPr lang="en-US" sz="1200" kern="100" dirty="0">
                          <a:solidFill>
                            <a:schemeClr val="tx2"/>
                          </a:solidFill>
                          <a:effectLst/>
                        </a:rPr>
                        <a:t>378</a:t>
                      </a:r>
                      <a:endParaRPr lang="zh-CN" sz="1050" kern="100" dirty="0">
                        <a:solidFill>
                          <a:schemeClr val="tx2"/>
                        </a:solidFill>
                        <a:effectLst/>
                        <a:latin typeface="Calibri"/>
                        <a:ea typeface="宋体"/>
                        <a:cs typeface="Times New Roman"/>
                      </a:endParaRPr>
                    </a:p>
                  </a:txBody>
                  <a:tcPr marL="68580" marR="68580" marT="0" marB="0"/>
                </a:tc>
              </a:tr>
            </a:tbl>
          </a:graphicData>
        </a:graphic>
      </p:graphicFrame>
    </p:spTree>
    <p:extLst>
      <p:ext uri="{BB962C8B-B14F-4D97-AF65-F5344CB8AC3E}">
        <p14:creationId xmlns:p14="http://schemas.microsoft.com/office/powerpoint/2010/main" val="14669531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Effect transition="in" filter="fade">
                                      <p:cBhvr>
                                        <p:cTn id="20" dur="1000"/>
                                        <p:tgtEl>
                                          <p:spTgt spid="3">
                                            <p:txEl>
                                              <p:pRg st="1" end="1"/>
                                            </p:txEl>
                                          </p:spTgt>
                                        </p:tgtEl>
                                      </p:cBhvr>
                                    </p:animEffect>
                                    <p:anim calcmode="lin" valueType="num">
                                      <p:cBhvr>
                                        <p:cTn id="21"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2"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1000"/>
                                        <p:tgtEl>
                                          <p:spTgt spid="3">
                                            <p:txEl>
                                              <p:pRg st="5" end="5"/>
                                            </p:txEl>
                                          </p:spTgt>
                                        </p:tgtEl>
                                      </p:cBhvr>
                                    </p:animEffect>
                                    <p:anim calcmode="lin" valueType="num">
                                      <p:cBhvr>
                                        <p:cTn id="28"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29"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nodeType="click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1000"/>
                                        <p:tgtEl>
                                          <p:spTgt spid="6"/>
                                        </p:tgtEl>
                                      </p:cBhvr>
                                    </p:animEffect>
                                    <p:anim calcmode="lin" valueType="num">
                                      <p:cBhvr>
                                        <p:cTn id="35" dur="1000" fill="hold"/>
                                        <p:tgtEl>
                                          <p:spTgt spid="6"/>
                                        </p:tgtEl>
                                        <p:attrNameLst>
                                          <p:attrName>ppt_x</p:attrName>
                                        </p:attrNameLst>
                                      </p:cBhvr>
                                      <p:tavLst>
                                        <p:tav tm="0">
                                          <p:val>
                                            <p:strVal val="#ppt_x"/>
                                          </p:val>
                                        </p:tav>
                                        <p:tav tm="100000">
                                          <p:val>
                                            <p:strVal val="#ppt_x"/>
                                          </p:val>
                                        </p:tav>
                                      </p:tavLst>
                                    </p:anim>
                                    <p:anim calcmode="lin" valueType="num">
                                      <p:cBhvr>
                                        <p:cTn id="3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模型的推广与不足</a:t>
            </a:r>
            <a:endParaRPr lang="zh-CN" altLang="en-US" dirty="0"/>
          </a:p>
        </p:txBody>
      </p:sp>
      <p:sp>
        <p:nvSpPr>
          <p:cNvPr id="3" name="内容占位符 2"/>
          <p:cNvSpPr>
            <a:spLocks noGrp="1"/>
          </p:cNvSpPr>
          <p:nvPr>
            <p:ph idx="1"/>
          </p:nvPr>
        </p:nvSpPr>
        <p:spPr/>
        <p:txBody>
          <a:bodyPr/>
          <a:lstStyle/>
          <a:p>
            <a:r>
              <a:rPr lang="zh-CN" altLang="en-US" sz="1800" dirty="0" smtClean="0"/>
              <a:t>推广：</a:t>
            </a:r>
            <a:endParaRPr lang="en-US" altLang="zh-CN" sz="1800" dirty="0" smtClean="0"/>
          </a:p>
          <a:p>
            <a:r>
              <a:rPr lang="en-US" altLang="zh-CN" sz="1800" dirty="0" smtClean="0"/>
              <a:t>1.</a:t>
            </a:r>
            <a:r>
              <a:rPr lang="zh-CN" altLang="en-US" sz="1800" dirty="0" smtClean="0"/>
              <a:t>灰色预测与</a:t>
            </a:r>
            <a:r>
              <a:rPr lang="en-US" altLang="zh-CN" sz="1800" dirty="0" smtClean="0"/>
              <a:t>logistic</a:t>
            </a:r>
            <a:r>
              <a:rPr lang="zh-CN" altLang="en-US" sz="1800" dirty="0" smtClean="0"/>
              <a:t>模型都是常用的，有效的模型预测，其中的模型中对户籍非户籍人口内部机理的分析可以作为各部门调节人口增长的依据。</a:t>
            </a:r>
            <a:endParaRPr lang="en-US" altLang="zh-CN" sz="1800" dirty="0" smtClean="0"/>
          </a:p>
          <a:p>
            <a:r>
              <a:rPr lang="en-US" altLang="zh-CN" sz="1800" dirty="0" smtClean="0"/>
              <a:t>2.</a:t>
            </a:r>
            <a:r>
              <a:rPr lang="zh-CN" altLang="en-US" sz="1800" dirty="0" smtClean="0"/>
              <a:t>应用多元统计回归分析可以从统计内容发掘相关变量的意义。</a:t>
            </a:r>
            <a:endParaRPr lang="en-US" altLang="zh-CN" sz="1800" dirty="0" smtClean="0"/>
          </a:p>
          <a:p>
            <a:r>
              <a:rPr lang="en-US" altLang="zh-CN" sz="1800" dirty="0" smtClean="0"/>
              <a:t>3.</a:t>
            </a:r>
            <a:r>
              <a:rPr lang="zh-CN" altLang="en-US" sz="1800" dirty="0" smtClean="0"/>
              <a:t>计算机模拟可对许多有季节性的疾病的病床需求为预测做出较好的分析</a:t>
            </a:r>
            <a:endParaRPr lang="en-US" altLang="zh-CN" sz="1800" dirty="0" smtClean="0"/>
          </a:p>
          <a:p>
            <a:r>
              <a:rPr lang="zh-CN" altLang="en-US" sz="1800" dirty="0" smtClean="0"/>
              <a:t>不足：</a:t>
            </a:r>
            <a:endParaRPr lang="en-US" altLang="zh-CN" sz="1800" dirty="0" smtClean="0"/>
          </a:p>
          <a:p>
            <a:r>
              <a:rPr lang="en-US" altLang="zh-CN" sz="1800" dirty="0" smtClean="0"/>
              <a:t>1.</a:t>
            </a:r>
            <a:r>
              <a:rPr lang="zh-CN" altLang="zh-CN" sz="1800" dirty="0" smtClean="0"/>
              <a:t>在</a:t>
            </a:r>
            <a:r>
              <a:rPr lang="zh-CN" altLang="zh-CN" sz="1800" dirty="0"/>
              <a:t>进行非户籍人口，户籍人口与人口结构预测时我们不能完全的把两者的相关性信息用定量的数学语言描述出来，在对人口的增长施加的政策因素也是一种预测型的，只是通过查阅深圳市人口发展“十二五”规划就粗略地进行政策因素的施加。 </a:t>
            </a:r>
            <a:endParaRPr lang="en-US" altLang="zh-CN" sz="1800" dirty="0" smtClean="0"/>
          </a:p>
          <a:p>
            <a:r>
              <a:rPr lang="en-US" altLang="zh-CN" sz="1800" dirty="0" smtClean="0"/>
              <a:t>2.</a:t>
            </a:r>
            <a:r>
              <a:rPr lang="zh-CN" altLang="zh-CN" sz="1800" dirty="0" smtClean="0"/>
              <a:t>在</a:t>
            </a:r>
            <a:r>
              <a:rPr lang="zh-CN" altLang="zh-CN" sz="1800" dirty="0"/>
              <a:t>这里我们无法找到深圳市各区的人口结构比例以及医疗水平的数据，故只能假设各区的人口结构分布均匀，医疗水平相当</a:t>
            </a:r>
            <a:r>
              <a:rPr lang="zh-CN" altLang="zh-CN" sz="1800" dirty="0" smtClean="0"/>
              <a:t>。</a:t>
            </a:r>
            <a:endParaRPr lang="en-US" altLang="zh-CN" sz="1800" dirty="0" smtClean="0"/>
          </a:p>
          <a:p>
            <a:r>
              <a:rPr lang="en-US" altLang="zh-CN" sz="1800" dirty="0" smtClean="0"/>
              <a:t>3.</a:t>
            </a:r>
            <a:r>
              <a:rPr lang="zh-CN" altLang="zh-CN" sz="1800" dirty="0" smtClean="0"/>
              <a:t>计算机模拟，医疗</a:t>
            </a:r>
            <a:r>
              <a:rPr lang="zh-CN" altLang="zh-CN" sz="1800" dirty="0"/>
              <a:t>水平的提高以及人口体质的</a:t>
            </a:r>
            <a:r>
              <a:rPr lang="zh-CN" altLang="zh-CN" sz="1800" dirty="0" smtClean="0"/>
              <a:t>变化没有</a:t>
            </a:r>
            <a:r>
              <a:rPr lang="zh-CN" altLang="zh-CN" sz="1800" dirty="0"/>
              <a:t>考虑进去</a:t>
            </a:r>
            <a:r>
              <a:rPr lang="zh-CN" altLang="zh-CN" sz="1800" dirty="0" smtClean="0"/>
              <a:t>，</a:t>
            </a:r>
            <a:r>
              <a:rPr lang="zh-CN" altLang="en-US" sz="1800" dirty="0" smtClean="0"/>
              <a:t>并且</a:t>
            </a:r>
            <a:r>
              <a:rPr lang="zh-CN" altLang="zh-CN" sz="1800" dirty="0" smtClean="0"/>
              <a:t>缺乏</a:t>
            </a:r>
            <a:r>
              <a:rPr lang="zh-CN" altLang="zh-CN" sz="1800" dirty="0"/>
              <a:t>了比较理想的</a:t>
            </a:r>
            <a:r>
              <a:rPr lang="zh-CN" altLang="zh-CN" sz="1800" dirty="0" smtClean="0"/>
              <a:t>数据</a:t>
            </a:r>
            <a:r>
              <a:rPr lang="zh-CN" altLang="en-US" sz="1800" dirty="0" smtClean="0"/>
              <a:t>（</a:t>
            </a:r>
            <a:r>
              <a:rPr lang="zh-CN" altLang="zh-CN" sz="1800" dirty="0" smtClean="0"/>
              <a:t>例如</a:t>
            </a:r>
            <a:r>
              <a:rPr lang="zh-CN" altLang="zh-CN" sz="1800" dirty="0"/>
              <a:t>从</a:t>
            </a:r>
            <a:r>
              <a:rPr lang="en-US" altLang="zh-CN" sz="1800" dirty="0"/>
              <a:t>2000</a:t>
            </a:r>
            <a:r>
              <a:rPr lang="zh-CN" altLang="zh-CN" sz="1800" dirty="0"/>
              <a:t>年开始到</a:t>
            </a:r>
            <a:r>
              <a:rPr lang="en-US" altLang="zh-CN" sz="1800" dirty="0"/>
              <a:t>2010</a:t>
            </a:r>
            <a:r>
              <a:rPr lang="zh-CN" altLang="zh-CN" sz="1800" dirty="0"/>
              <a:t>年的小儿肺炎，分娩等的所需床位数以及住院</a:t>
            </a:r>
            <a:r>
              <a:rPr lang="zh-CN" altLang="zh-CN" sz="1800" dirty="0" smtClean="0"/>
              <a:t>天数</a:t>
            </a:r>
            <a:r>
              <a:rPr lang="zh-CN" altLang="en-US" sz="1800" dirty="0" smtClean="0"/>
              <a:t>）</a:t>
            </a:r>
            <a:r>
              <a:rPr lang="zh-CN" altLang="zh-CN" sz="1800" dirty="0" smtClean="0"/>
              <a:t>所以</a:t>
            </a:r>
            <a:r>
              <a:rPr lang="zh-CN" altLang="zh-CN" sz="1800" dirty="0"/>
              <a:t>，在这种数据缺乏的情况下只能假设住院率不变，建立的模型也比较静态，无法动态感知将来的医疗水平发展而对病床位的影响。</a:t>
            </a:r>
            <a:endParaRPr lang="zh-CN" altLang="en-US" sz="1800" dirty="0"/>
          </a:p>
        </p:txBody>
      </p:sp>
    </p:spTree>
    <p:extLst>
      <p:ext uri="{BB962C8B-B14F-4D97-AF65-F5344CB8AC3E}">
        <p14:creationId xmlns:p14="http://schemas.microsoft.com/office/powerpoint/2010/main" val="36053001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Effect transition="in" filter="fade">
                                      <p:cBhvr>
                                        <p:cTn id="20" dur="1000"/>
                                        <p:tgtEl>
                                          <p:spTgt spid="3">
                                            <p:txEl>
                                              <p:pRg st="1" end="1"/>
                                            </p:txEl>
                                          </p:spTgt>
                                        </p:tgtEl>
                                      </p:cBhvr>
                                    </p:animEffect>
                                    <p:anim calcmode="lin" valueType="num">
                                      <p:cBhvr>
                                        <p:cTn id="21"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2"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Effect transition="in" filter="fade">
                                      <p:cBhvr>
                                        <p:cTn id="27" dur="1000"/>
                                        <p:tgtEl>
                                          <p:spTgt spid="3">
                                            <p:txEl>
                                              <p:pRg st="2" end="2"/>
                                            </p:txEl>
                                          </p:spTgt>
                                        </p:tgtEl>
                                      </p:cBhvr>
                                    </p:animEffect>
                                    <p:anim calcmode="lin" valueType="num">
                                      <p:cBhvr>
                                        <p:cTn id="2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3">
                                            <p:txEl>
                                              <p:pRg st="3" end="3"/>
                                            </p:txEl>
                                          </p:spTgt>
                                        </p:tgtEl>
                                        <p:attrNameLst>
                                          <p:attrName>style.visibility</p:attrName>
                                        </p:attrNameLst>
                                      </p:cBhvr>
                                      <p:to>
                                        <p:strVal val="visible"/>
                                      </p:to>
                                    </p:set>
                                    <p:animEffect transition="in" filter="fade">
                                      <p:cBhvr>
                                        <p:cTn id="34" dur="1000"/>
                                        <p:tgtEl>
                                          <p:spTgt spid="3">
                                            <p:txEl>
                                              <p:pRg st="3" end="3"/>
                                            </p:txEl>
                                          </p:spTgt>
                                        </p:tgtEl>
                                      </p:cBhvr>
                                    </p:animEffect>
                                    <p:anim calcmode="lin" valueType="num">
                                      <p:cBhvr>
                                        <p:cTn id="3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6"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3">
                                            <p:txEl>
                                              <p:pRg st="4" end="4"/>
                                            </p:txEl>
                                          </p:spTgt>
                                        </p:tgtEl>
                                        <p:attrNameLst>
                                          <p:attrName>style.visibility</p:attrName>
                                        </p:attrNameLst>
                                      </p:cBhvr>
                                      <p:to>
                                        <p:strVal val="visible"/>
                                      </p:to>
                                    </p:set>
                                    <p:animEffect transition="in" filter="fade">
                                      <p:cBhvr>
                                        <p:cTn id="41" dur="1000"/>
                                        <p:tgtEl>
                                          <p:spTgt spid="3">
                                            <p:txEl>
                                              <p:pRg st="4" end="4"/>
                                            </p:txEl>
                                          </p:spTgt>
                                        </p:tgtEl>
                                      </p:cBhvr>
                                    </p:animEffect>
                                    <p:anim calcmode="lin" valueType="num">
                                      <p:cBhvr>
                                        <p:cTn id="4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4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grpId="0" nodeType="clickEffect">
                                  <p:stCondLst>
                                    <p:cond delay="0"/>
                                  </p:stCondLst>
                                  <p:childTnLst>
                                    <p:set>
                                      <p:cBhvr>
                                        <p:cTn id="47" dur="1" fill="hold">
                                          <p:stCondLst>
                                            <p:cond delay="0"/>
                                          </p:stCondLst>
                                        </p:cTn>
                                        <p:tgtEl>
                                          <p:spTgt spid="3">
                                            <p:txEl>
                                              <p:pRg st="5" end="5"/>
                                            </p:txEl>
                                          </p:spTgt>
                                        </p:tgtEl>
                                        <p:attrNameLst>
                                          <p:attrName>style.visibility</p:attrName>
                                        </p:attrNameLst>
                                      </p:cBhvr>
                                      <p:to>
                                        <p:strVal val="visible"/>
                                      </p:to>
                                    </p:set>
                                    <p:animEffect transition="in" filter="fade">
                                      <p:cBhvr>
                                        <p:cTn id="48" dur="1000"/>
                                        <p:tgtEl>
                                          <p:spTgt spid="3">
                                            <p:txEl>
                                              <p:pRg st="5" end="5"/>
                                            </p:txEl>
                                          </p:spTgt>
                                        </p:tgtEl>
                                      </p:cBhvr>
                                    </p:animEffect>
                                    <p:anim calcmode="lin" valueType="num">
                                      <p:cBhvr>
                                        <p:cTn id="49"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50"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42" presetClass="entr" presetSubtype="0" fill="hold" grpId="0" nodeType="clickEffect">
                                  <p:stCondLst>
                                    <p:cond delay="0"/>
                                  </p:stCondLst>
                                  <p:childTnLst>
                                    <p:set>
                                      <p:cBhvr>
                                        <p:cTn id="54" dur="1" fill="hold">
                                          <p:stCondLst>
                                            <p:cond delay="0"/>
                                          </p:stCondLst>
                                        </p:cTn>
                                        <p:tgtEl>
                                          <p:spTgt spid="3">
                                            <p:txEl>
                                              <p:pRg st="6" end="6"/>
                                            </p:txEl>
                                          </p:spTgt>
                                        </p:tgtEl>
                                        <p:attrNameLst>
                                          <p:attrName>style.visibility</p:attrName>
                                        </p:attrNameLst>
                                      </p:cBhvr>
                                      <p:to>
                                        <p:strVal val="visible"/>
                                      </p:to>
                                    </p:set>
                                    <p:animEffect transition="in" filter="fade">
                                      <p:cBhvr>
                                        <p:cTn id="55" dur="1000"/>
                                        <p:tgtEl>
                                          <p:spTgt spid="3">
                                            <p:txEl>
                                              <p:pRg st="6" end="6"/>
                                            </p:txEl>
                                          </p:spTgt>
                                        </p:tgtEl>
                                      </p:cBhvr>
                                    </p:animEffect>
                                    <p:anim calcmode="lin" valueType="num">
                                      <p:cBhvr>
                                        <p:cTn id="56"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7"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42" presetClass="entr" presetSubtype="0" fill="hold" grpId="0" nodeType="clickEffect">
                                  <p:stCondLst>
                                    <p:cond delay="0"/>
                                  </p:stCondLst>
                                  <p:childTnLst>
                                    <p:set>
                                      <p:cBhvr>
                                        <p:cTn id="61" dur="1" fill="hold">
                                          <p:stCondLst>
                                            <p:cond delay="0"/>
                                          </p:stCondLst>
                                        </p:cTn>
                                        <p:tgtEl>
                                          <p:spTgt spid="3">
                                            <p:txEl>
                                              <p:pRg st="7" end="7"/>
                                            </p:txEl>
                                          </p:spTgt>
                                        </p:tgtEl>
                                        <p:attrNameLst>
                                          <p:attrName>style.visibility</p:attrName>
                                        </p:attrNameLst>
                                      </p:cBhvr>
                                      <p:to>
                                        <p:strVal val="visible"/>
                                      </p:to>
                                    </p:set>
                                    <p:animEffect transition="in" filter="fade">
                                      <p:cBhvr>
                                        <p:cTn id="62" dur="1000"/>
                                        <p:tgtEl>
                                          <p:spTgt spid="3">
                                            <p:txEl>
                                              <p:pRg st="7" end="7"/>
                                            </p:txEl>
                                          </p:spTgt>
                                        </p:tgtEl>
                                      </p:cBhvr>
                                    </p:animEffect>
                                    <p:anim calcmode="lin" valueType="num">
                                      <p:cBhvr>
                                        <p:cTn id="63"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64"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参考文献</a:t>
            </a:r>
            <a:endParaRPr lang="zh-CN" altLang="en-US" dirty="0"/>
          </a:p>
        </p:txBody>
      </p:sp>
      <p:sp>
        <p:nvSpPr>
          <p:cNvPr id="3" name="内容占位符 2"/>
          <p:cNvSpPr>
            <a:spLocks noGrp="1"/>
          </p:cNvSpPr>
          <p:nvPr>
            <p:ph idx="1"/>
          </p:nvPr>
        </p:nvSpPr>
        <p:spPr/>
        <p:txBody>
          <a:bodyPr/>
          <a:lstStyle/>
          <a:p>
            <a:r>
              <a:rPr lang="en-US" altLang="zh-CN" sz="1800" dirty="0"/>
              <a:t>[1] </a:t>
            </a:r>
            <a:r>
              <a:rPr lang="zh-CN" altLang="zh-CN" sz="1800" dirty="0"/>
              <a:t>卓金武</a:t>
            </a:r>
            <a:r>
              <a:rPr lang="en-US" altLang="zh-CN" sz="1800" dirty="0"/>
              <a:t>.</a:t>
            </a:r>
            <a:r>
              <a:rPr lang="en-US" altLang="zh-CN" sz="1800" dirty="0" err="1"/>
              <a:t>Matlab</a:t>
            </a:r>
            <a:r>
              <a:rPr lang="zh-CN" altLang="zh-CN" sz="1800" dirty="0"/>
              <a:t>在数学建模中的应用</a:t>
            </a:r>
            <a:r>
              <a:rPr lang="en-US" altLang="zh-CN" sz="1800" dirty="0"/>
              <a:t>.</a:t>
            </a:r>
            <a:r>
              <a:rPr lang="zh-CN" altLang="zh-CN" sz="1800" dirty="0"/>
              <a:t>北京航空航天大学出版社，</a:t>
            </a:r>
            <a:r>
              <a:rPr lang="en-US" altLang="zh-CN" sz="1800" dirty="0"/>
              <a:t>2012</a:t>
            </a:r>
            <a:endParaRPr lang="zh-CN" altLang="zh-CN" sz="1800" dirty="0"/>
          </a:p>
          <a:p>
            <a:r>
              <a:rPr lang="en-US" altLang="zh-CN" sz="1800" dirty="0"/>
              <a:t>[2] </a:t>
            </a:r>
            <a:r>
              <a:rPr lang="zh-CN" altLang="zh-CN" sz="1800" dirty="0"/>
              <a:t>居余马</a:t>
            </a:r>
            <a:r>
              <a:rPr lang="en-US" altLang="zh-CN" sz="1800" dirty="0"/>
              <a:t>.</a:t>
            </a:r>
            <a:r>
              <a:rPr lang="zh-CN" altLang="zh-CN" sz="1800" dirty="0"/>
              <a:t>线性代数</a:t>
            </a:r>
            <a:r>
              <a:rPr lang="en-US" altLang="zh-CN" sz="1800" dirty="0"/>
              <a:t>.</a:t>
            </a:r>
            <a:r>
              <a:rPr lang="zh-CN" altLang="zh-CN" sz="1800" dirty="0"/>
              <a:t>第二版</a:t>
            </a:r>
            <a:r>
              <a:rPr lang="en-US" altLang="zh-CN" sz="1800" dirty="0"/>
              <a:t>.</a:t>
            </a:r>
            <a:r>
              <a:rPr lang="zh-CN" altLang="zh-CN" sz="1800" dirty="0"/>
              <a:t>清华大学出版社，</a:t>
            </a:r>
            <a:r>
              <a:rPr lang="en-US" altLang="zh-CN" sz="1800" dirty="0"/>
              <a:t>2008</a:t>
            </a:r>
            <a:endParaRPr lang="zh-CN" altLang="zh-CN" sz="1800" dirty="0"/>
          </a:p>
          <a:p>
            <a:r>
              <a:rPr lang="en-US" altLang="zh-CN" sz="1800" dirty="0"/>
              <a:t>[3] </a:t>
            </a:r>
            <a:r>
              <a:rPr lang="zh-CN" altLang="zh-CN" sz="1800" dirty="0"/>
              <a:t>姜启源</a:t>
            </a:r>
            <a:r>
              <a:rPr lang="en-US" altLang="zh-CN" sz="1800" dirty="0"/>
              <a:t>.</a:t>
            </a:r>
            <a:r>
              <a:rPr lang="zh-CN" altLang="zh-CN" sz="1800" dirty="0"/>
              <a:t>谢金星。叶俊</a:t>
            </a:r>
            <a:r>
              <a:rPr lang="en-US" altLang="zh-CN" sz="1800" dirty="0"/>
              <a:t>.</a:t>
            </a:r>
            <a:r>
              <a:rPr lang="zh-CN" altLang="zh-CN" sz="1800" dirty="0"/>
              <a:t>数学模型</a:t>
            </a:r>
            <a:r>
              <a:rPr lang="en-US" altLang="zh-CN" sz="1800" dirty="0"/>
              <a:t>.</a:t>
            </a:r>
            <a:r>
              <a:rPr lang="zh-CN" altLang="zh-CN" sz="1800" dirty="0"/>
              <a:t>第四版</a:t>
            </a:r>
            <a:r>
              <a:rPr lang="en-US" altLang="zh-CN" sz="1800" dirty="0"/>
              <a:t>.</a:t>
            </a:r>
            <a:r>
              <a:rPr lang="zh-CN" altLang="zh-CN" sz="1800" dirty="0"/>
              <a:t>高等教育出版社，</a:t>
            </a:r>
            <a:r>
              <a:rPr lang="en-US" altLang="zh-CN" sz="1800" dirty="0"/>
              <a:t>2011</a:t>
            </a:r>
            <a:endParaRPr lang="zh-CN" altLang="zh-CN" sz="1800" dirty="0"/>
          </a:p>
          <a:p>
            <a:r>
              <a:rPr lang="en-US" altLang="zh-CN" sz="1800" dirty="0"/>
              <a:t>[4] 2010</a:t>
            </a:r>
            <a:r>
              <a:rPr lang="zh-CN" altLang="zh-CN" sz="1800" dirty="0"/>
              <a:t>年深圳市卫生和人口计划生育委员会卫生统计年鉴</a:t>
            </a:r>
            <a:r>
              <a:rPr lang="en-US" altLang="zh-CN" sz="1800" dirty="0"/>
              <a:t>(</a:t>
            </a:r>
            <a:r>
              <a:rPr lang="zh-CN" altLang="zh-CN" sz="1800" dirty="0"/>
              <a:t>卫生机构、床位、人员情况</a:t>
            </a:r>
            <a:r>
              <a:rPr lang="en-US" altLang="zh-CN" sz="1800" dirty="0"/>
              <a:t>)</a:t>
            </a:r>
            <a:endParaRPr lang="zh-CN" altLang="zh-CN" sz="1800" dirty="0"/>
          </a:p>
          <a:p>
            <a:r>
              <a:rPr lang="en-US" altLang="zh-CN" sz="1800" dirty="0"/>
              <a:t>[5] </a:t>
            </a:r>
            <a:r>
              <a:rPr lang="zh-CN" altLang="zh-CN" sz="1800" dirty="0"/>
              <a:t>深圳市人口发展“十二五”规划</a:t>
            </a:r>
          </a:p>
          <a:p>
            <a:r>
              <a:rPr lang="en-US" altLang="zh-CN" sz="1800" dirty="0"/>
              <a:t>[6] </a:t>
            </a:r>
            <a:r>
              <a:rPr lang="zh-CN" altLang="zh-CN" sz="1800" dirty="0"/>
              <a:t>深圳市医疗服务信息简报（</a:t>
            </a:r>
            <a:r>
              <a:rPr lang="en-US" altLang="zh-CN" sz="1800" dirty="0"/>
              <a:t>2010</a:t>
            </a:r>
            <a:r>
              <a:rPr lang="zh-CN" altLang="zh-CN" sz="1800" dirty="0"/>
              <a:t>年全年）</a:t>
            </a:r>
          </a:p>
          <a:p>
            <a:endParaRPr lang="zh-CN" altLang="en-US" sz="1800" dirty="0"/>
          </a:p>
        </p:txBody>
      </p:sp>
    </p:spTree>
    <p:extLst>
      <p:ext uri="{BB962C8B-B14F-4D97-AF65-F5344CB8AC3E}">
        <p14:creationId xmlns:p14="http://schemas.microsoft.com/office/powerpoint/2010/main" val="33714077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Effect transition="in" filter="fade">
                                      <p:cBhvr>
                                        <p:cTn id="20" dur="1000"/>
                                        <p:tgtEl>
                                          <p:spTgt spid="3">
                                            <p:txEl>
                                              <p:pRg st="1" end="1"/>
                                            </p:txEl>
                                          </p:spTgt>
                                        </p:tgtEl>
                                      </p:cBhvr>
                                    </p:animEffect>
                                    <p:anim calcmode="lin" valueType="num">
                                      <p:cBhvr>
                                        <p:cTn id="21"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2"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Effect transition="in" filter="fade">
                                      <p:cBhvr>
                                        <p:cTn id="27" dur="1000"/>
                                        <p:tgtEl>
                                          <p:spTgt spid="3">
                                            <p:txEl>
                                              <p:pRg st="2" end="2"/>
                                            </p:txEl>
                                          </p:spTgt>
                                        </p:tgtEl>
                                      </p:cBhvr>
                                    </p:animEffect>
                                    <p:anim calcmode="lin" valueType="num">
                                      <p:cBhvr>
                                        <p:cTn id="2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3">
                                            <p:txEl>
                                              <p:pRg st="3" end="3"/>
                                            </p:txEl>
                                          </p:spTgt>
                                        </p:tgtEl>
                                        <p:attrNameLst>
                                          <p:attrName>style.visibility</p:attrName>
                                        </p:attrNameLst>
                                      </p:cBhvr>
                                      <p:to>
                                        <p:strVal val="visible"/>
                                      </p:to>
                                    </p:set>
                                    <p:animEffect transition="in" filter="fade">
                                      <p:cBhvr>
                                        <p:cTn id="34" dur="1000"/>
                                        <p:tgtEl>
                                          <p:spTgt spid="3">
                                            <p:txEl>
                                              <p:pRg st="3" end="3"/>
                                            </p:txEl>
                                          </p:spTgt>
                                        </p:tgtEl>
                                      </p:cBhvr>
                                    </p:animEffect>
                                    <p:anim calcmode="lin" valueType="num">
                                      <p:cBhvr>
                                        <p:cTn id="3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6"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3">
                                            <p:txEl>
                                              <p:pRg st="4" end="4"/>
                                            </p:txEl>
                                          </p:spTgt>
                                        </p:tgtEl>
                                        <p:attrNameLst>
                                          <p:attrName>style.visibility</p:attrName>
                                        </p:attrNameLst>
                                      </p:cBhvr>
                                      <p:to>
                                        <p:strVal val="visible"/>
                                      </p:to>
                                    </p:set>
                                    <p:animEffect transition="in" filter="fade">
                                      <p:cBhvr>
                                        <p:cTn id="41" dur="1000"/>
                                        <p:tgtEl>
                                          <p:spTgt spid="3">
                                            <p:txEl>
                                              <p:pRg st="4" end="4"/>
                                            </p:txEl>
                                          </p:spTgt>
                                        </p:tgtEl>
                                      </p:cBhvr>
                                    </p:animEffect>
                                    <p:anim calcmode="lin" valueType="num">
                                      <p:cBhvr>
                                        <p:cTn id="4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4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grpId="0" nodeType="clickEffect">
                                  <p:stCondLst>
                                    <p:cond delay="0"/>
                                  </p:stCondLst>
                                  <p:childTnLst>
                                    <p:set>
                                      <p:cBhvr>
                                        <p:cTn id="47" dur="1" fill="hold">
                                          <p:stCondLst>
                                            <p:cond delay="0"/>
                                          </p:stCondLst>
                                        </p:cTn>
                                        <p:tgtEl>
                                          <p:spTgt spid="3">
                                            <p:txEl>
                                              <p:pRg st="5" end="5"/>
                                            </p:txEl>
                                          </p:spTgt>
                                        </p:tgtEl>
                                        <p:attrNameLst>
                                          <p:attrName>style.visibility</p:attrName>
                                        </p:attrNameLst>
                                      </p:cBhvr>
                                      <p:to>
                                        <p:strVal val="visible"/>
                                      </p:to>
                                    </p:set>
                                    <p:animEffect transition="in" filter="fade">
                                      <p:cBhvr>
                                        <p:cTn id="48" dur="1000"/>
                                        <p:tgtEl>
                                          <p:spTgt spid="3">
                                            <p:txEl>
                                              <p:pRg st="5" end="5"/>
                                            </p:txEl>
                                          </p:spTgt>
                                        </p:tgtEl>
                                      </p:cBhvr>
                                    </p:animEffect>
                                    <p:anim calcmode="lin" valueType="num">
                                      <p:cBhvr>
                                        <p:cTn id="49"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50"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marL="0" indent="0">
              <a:buNone/>
            </a:pPr>
            <a:r>
              <a:rPr lang="zh-CN" altLang="en-US" sz="6600" dirty="0" smtClean="0">
                <a:solidFill>
                  <a:srgbClr val="92D050"/>
                </a:solidFill>
                <a:latin typeface="华文行楷" pitchFamily="2" charset="-122"/>
                <a:ea typeface="华文行楷" pitchFamily="2" charset="-122"/>
              </a:rPr>
              <a:t>               </a:t>
            </a:r>
            <a:endParaRPr lang="zh-CN" altLang="en-US" sz="6600" dirty="0">
              <a:solidFill>
                <a:srgbClr val="92D050"/>
              </a:solidFill>
              <a:latin typeface="华文行楷" pitchFamily="2" charset="-122"/>
              <a:ea typeface="华文行楷" pitchFamily="2" charset="-122"/>
            </a:endParaRPr>
          </a:p>
        </p:txBody>
      </p:sp>
      <p:sp>
        <p:nvSpPr>
          <p:cNvPr id="4" name="矩形 3"/>
          <p:cNvSpPr/>
          <p:nvPr/>
        </p:nvSpPr>
        <p:spPr>
          <a:xfrm>
            <a:off x="3111548" y="2825641"/>
            <a:ext cx="2252540" cy="1323439"/>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CN" altLang="en-US" sz="8000" b="1" cap="none" spc="50" dirty="0" smtClean="0">
                <a:ln w="11430"/>
                <a:solidFill>
                  <a:srgbClr val="92D050"/>
                </a:solidFill>
                <a:effectLst>
                  <a:outerShdw blurRad="76200" dist="50800" dir="5400000" algn="tl" rotWithShape="0">
                    <a:srgbClr val="000000">
                      <a:alpha val="65000"/>
                    </a:srgbClr>
                  </a:outerShdw>
                </a:effectLst>
                <a:latin typeface="华文行楷" pitchFamily="2" charset="-122"/>
                <a:ea typeface="华文行楷" pitchFamily="2" charset="-122"/>
              </a:rPr>
              <a:t>谢谢</a:t>
            </a:r>
            <a:endParaRPr lang="zh-CN" altLang="en-US" sz="8000" b="1" cap="none" spc="50" dirty="0">
              <a:ln w="11430"/>
              <a:solidFill>
                <a:srgbClr val="92D050"/>
              </a:solidFill>
              <a:effectLst>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val="36175793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1"/>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a:xfrm>
            <a:off x="1116013" y="836613"/>
            <a:ext cx="6769100" cy="5133975"/>
          </a:xfrm>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fade">
                                      <p:cBhvr>
                                        <p:cTn id="7" dur="1000"/>
                                        <p:tgtEl>
                                          <p:spTgt spid="10242"/>
                                        </p:tgtEl>
                                      </p:cBhvr>
                                    </p:animEffect>
                                    <p:anim calcmode="lin" valueType="num">
                                      <p:cBhvr>
                                        <p:cTn id="8" dur="1000" fill="hold"/>
                                        <p:tgtEl>
                                          <p:spTgt spid="10242"/>
                                        </p:tgtEl>
                                        <p:attrNameLst>
                                          <p:attrName>ppt_x</p:attrName>
                                        </p:attrNameLst>
                                      </p:cBhvr>
                                      <p:tavLst>
                                        <p:tav tm="0">
                                          <p:val>
                                            <p:strVal val="#ppt_x"/>
                                          </p:val>
                                        </p:tav>
                                        <p:tav tm="100000">
                                          <p:val>
                                            <p:strVal val="#ppt_x"/>
                                          </p:val>
                                        </p:tav>
                                      </p:tavLst>
                                    </p:anim>
                                    <p:anim calcmode="lin" valueType="num">
                                      <p:cBhvr>
                                        <p:cTn id="9" dur="1000" fill="hold"/>
                                        <p:tgtEl>
                                          <p:spTgt spid="102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a:xfrm>
            <a:off x="467544" y="946373"/>
            <a:ext cx="6821488" cy="5113337"/>
          </a:xfrm>
          <a:noFill/>
          <a:ln/>
        </p:spPr>
      </p:pic>
      <mc:AlternateContent xmlns:mc="http://schemas.openxmlformats.org/markup-compatibility/2006" xmlns:a14="http://schemas.microsoft.com/office/drawing/2010/main">
        <mc:Choice Requires="a14">
          <p:sp>
            <p:nvSpPr>
              <p:cNvPr id="2" name="矩形 1"/>
              <p:cNvSpPr/>
              <p:nvPr/>
            </p:nvSpPr>
            <p:spPr>
              <a:xfrm>
                <a:off x="2550705" y="188640"/>
                <a:ext cx="4572000" cy="715645"/>
              </a:xfrm>
              <a:prstGeom prst="rect">
                <a:avLst/>
              </a:prstGeom>
            </p:spPr>
            <p:txBody>
              <a:bodyPr>
                <a:spAutoFit/>
              </a:bodyPr>
              <a:lstStyle/>
              <a:p>
                <a:pPr/>
                <a14:m>
                  <m:oMathPara xmlns:m="http://schemas.openxmlformats.org/officeDocument/2006/math">
                    <m:oMathParaPr>
                      <m:jc m:val="centerGroup"/>
                    </m:oMathParaPr>
                    <m:oMath xmlns:m="http://schemas.openxmlformats.org/officeDocument/2006/math">
                      <m:r>
                        <a:rPr lang="zh-CN" altLang="zh-CN" i="1">
                          <a:latin typeface="Cambria Math"/>
                        </a:rPr>
                        <m:t> </m:t>
                      </m:r>
                      <m:sSup>
                        <m:sSupPr>
                          <m:ctrlPr>
                            <a:rPr lang="zh-CN" altLang="zh-CN" i="1">
                              <a:latin typeface="Cambria Math"/>
                            </a:rPr>
                          </m:ctrlPr>
                        </m:sSupPr>
                        <m:e>
                          <m:acc>
                            <m:accPr>
                              <m:chr m:val="̂"/>
                              <m:ctrlPr>
                                <a:rPr lang="zh-CN" altLang="zh-CN" i="1">
                                  <a:latin typeface="Cambria Math"/>
                                </a:rPr>
                              </m:ctrlPr>
                            </m:accPr>
                            <m:e>
                              <m:r>
                                <m:rPr>
                                  <m:sty m:val="p"/>
                                </m:rPr>
                                <a:rPr lang="en-US" altLang="zh-CN">
                                  <a:latin typeface="Cambria Math"/>
                                </a:rPr>
                                <m:t>x</m:t>
                              </m:r>
                            </m:e>
                          </m:acc>
                        </m:e>
                        <m:sup>
                          <m:d>
                            <m:dPr>
                              <m:ctrlPr>
                                <a:rPr lang="zh-CN" altLang="zh-CN" i="1">
                                  <a:latin typeface="Cambria Math"/>
                                </a:rPr>
                              </m:ctrlPr>
                            </m:dPr>
                            <m:e>
                              <m:r>
                                <a:rPr lang="en-US" altLang="zh-CN">
                                  <a:latin typeface="Cambria Math"/>
                                </a:rPr>
                                <m:t>0</m:t>
                              </m:r>
                            </m:e>
                          </m:d>
                        </m:sup>
                      </m:sSup>
                      <m:d>
                        <m:dPr>
                          <m:ctrlPr>
                            <a:rPr lang="zh-CN" altLang="zh-CN" i="1">
                              <a:latin typeface="Cambria Math"/>
                            </a:rPr>
                          </m:ctrlPr>
                        </m:dPr>
                        <m:e>
                          <m:r>
                            <m:rPr>
                              <m:sty m:val="p"/>
                            </m:rPr>
                            <a:rPr lang="en-US" altLang="zh-CN">
                              <a:latin typeface="Cambria Math"/>
                            </a:rPr>
                            <m:t>t</m:t>
                          </m:r>
                        </m:e>
                      </m:d>
                      <m:r>
                        <a:rPr lang="en-US" altLang="zh-CN">
                          <a:latin typeface="Cambria Math"/>
                        </a:rPr>
                        <m:t>=123.7457</m:t>
                      </m:r>
                      <m:sSup>
                        <m:sSupPr>
                          <m:ctrlPr>
                            <a:rPr lang="zh-CN" altLang="zh-CN" i="1">
                              <a:latin typeface="Cambria Math"/>
                            </a:rPr>
                          </m:ctrlPr>
                        </m:sSupPr>
                        <m:e>
                          <m:r>
                            <a:rPr lang="en-US" altLang="zh-CN" i="1">
                              <a:latin typeface="Cambria Math"/>
                            </a:rPr>
                            <m:t>𝑒</m:t>
                          </m:r>
                        </m:e>
                        <m:sup>
                          <m:r>
                            <a:rPr lang="en-US" altLang="zh-CN">
                              <a:latin typeface="Cambria Math"/>
                            </a:rPr>
                            <m:t>0.07387</m:t>
                          </m:r>
                          <m:r>
                            <a:rPr lang="zh-CN" altLang="zh-CN">
                              <a:latin typeface="Cambria Math"/>
                            </a:rPr>
                            <m:t>（</m:t>
                          </m:r>
                          <m:r>
                            <m:rPr>
                              <m:sty m:val="p"/>
                            </m:rPr>
                            <a:rPr lang="en-US" altLang="zh-CN">
                              <a:latin typeface="Cambria Math"/>
                            </a:rPr>
                            <m:t>t</m:t>
                          </m:r>
                          <m:r>
                            <a:rPr lang="en-US" altLang="zh-CN" i="1">
                              <a:latin typeface="Cambria Math"/>
                            </a:rPr>
                            <m:t>−</m:t>
                          </m:r>
                          <m:r>
                            <a:rPr lang="en-US" altLang="zh-CN">
                              <a:latin typeface="Cambria Math"/>
                            </a:rPr>
                            <m:t>2000</m:t>
                          </m:r>
                          <m:r>
                            <a:rPr lang="zh-CN" altLang="zh-CN">
                              <a:latin typeface="Cambria Math"/>
                            </a:rPr>
                            <m:t>）</m:t>
                          </m:r>
                        </m:sup>
                      </m:sSup>
                      <m:r>
                        <a:rPr lang="en-US" altLang="zh-CN" i="1">
                          <a:latin typeface="Cambria Math"/>
                        </a:rPr>
                        <m:t>𝜀</m:t>
                      </m:r>
                      <m:d>
                        <m:dPr>
                          <m:ctrlPr>
                            <a:rPr lang="zh-CN" altLang="zh-CN" i="1">
                              <a:latin typeface="Cambria Math"/>
                            </a:rPr>
                          </m:ctrlPr>
                        </m:dPr>
                        <m:e>
                          <m:r>
                            <a:rPr lang="en-US" altLang="zh-CN" i="1">
                              <a:latin typeface="Cambria Math"/>
                            </a:rPr>
                            <m:t>𝑡</m:t>
                          </m:r>
                          <m:r>
                            <a:rPr lang="en-US" altLang="zh-CN" i="1">
                              <a:latin typeface="Cambria Math"/>
                            </a:rPr>
                            <m:t>−2000</m:t>
                          </m:r>
                        </m:e>
                      </m:d>
                    </m:oMath>
                  </m:oMathPara>
                </a14:m>
                <a:endParaRPr lang="zh-CN" altLang="en-US" dirty="0"/>
              </a:p>
            </p:txBody>
          </p:sp>
        </mc:Choice>
        <mc:Fallback xmlns="">
          <p:sp>
            <p:nvSpPr>
              <p:cNvPr id="2" name="矩形 1"/>
              <p:cNvSpPr>
                <a:spLocks noRot="1" noChangeAspect="1" noMove="1" noResize="1" noEditPoints="1" noAdjustHandles="1" noChangeArrowheads="1" noChangeShapeType="1" noTextEdit="1"/>
              </p:cNvSpPr>
              <p:nvPr/>
            </p:nvSpPr>
            <p:spPr>
              <a:xfrm>
                <a:off x="2550705" y="188640"/>
                <a:ext cx="4572000" cy="715645"/>
              </a:xfrm>
              <a:prstGeom prst="rect">
                <a:avLst/>
              </a:prstGeom>
              <a:blipFill rotWithShape="1">
                <a:blip r:embed="rId3" cstate="print"/>
                <a:stretch>
                  <a:fillRect t="-51282" r="-4667" b="-97436"/>
                </a:stretch>
              </a:blipFill>
            </p:spPr>
            <p:txBody>
              <a:bodyPr/>
              <a:lstStyle/>
              <a:p>
                <a:r>
                  <a:rPr lang="zh-CN" altLang="en-US">
                    <a:noFill/>
                  </a:rPr>
                  <a:t> </a:t>
                </a:r>
              </a:p>
            </p:txBody>
          </p:sp>
        </mc:Fallback>
      </mc:AlternateContent>
      <p:sp>
        <p:nvSpPr>
          <p:cNvPr id="3" name="TextBox 2"/>
          <p:cNvSpPr txBox="1"/>
          <p:nvPr/>
        </p:nvSpPr>
        <p:spPr>
          <a:xfrm>
            <a:off x="6876256" y="1700808"/>
            <a:ext cx="2123728" cy="1754326"/>
          </a:xfrm>
          <a:prstGeom prst="rect">
            <a:avLst/>
          </a:prstGeom>
          <a:noFill/>
        </p:spPr>
        <p:txBody>
          <a:bodyPr wrap="square" rtlCol="0">
            <a:spAutoFit/>
          </a:bodyPr>
          <a:lstStyle/>
          <a:p>
            <a:r>
              <a:rPr lang="zh-CN" altLang="zh-CN" dirty="0"/>
              <a:t>相对误差</a:t>
            </a:r>
            <a:r>
              <a:rPr lang="en-US" altLang="zh-CN" dirty="0"/>
              <a:t>q=0.0015,</a:t>
            </a:r>
            <a:r>
              <a:rPr lang="zh-CN" altLang="zh-CN" dirty="0"/>
              <a:t>方差比</a:t>
            </a:r>
            <a:r>
              <a:rPr lang="en-US" altLang="zh-CN" dirty="0"/>
              <a:t>C=0.0081,</a:t>
            </a:r>
            <a:r>
              <a:rPr lang="zh-CN" altLang="zh-CN" dirty="0"/>
              <a:t>小概率误差</a:t>
            </a:r>
            <a:r>
              <a:rPr lang="en-US" altLang="zh-CN" dirty="0"/>
              <a:t>P=1</a:t>
            </a:r>
            <a:r>
              <a:rPr lang="zh-CN" altLang="zh-CN" dirty="0"/>
              <a:t>，通过与之前的表相比较，发现它的精确度等级为</a:t>
            </a:r>
            <a:r>
              <a:rPr lang="en-US" altLang="zh-CN" dirty="0"/>
              <a:t>I</a:t>
            </a:r>
            <a:r>
              <a:rPr lang="zh-CN" altLang="zh-CN" dirty="0"/>
              <a:t>级。</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fade">
                                      <p:cBhvr>
                                        <p:cTn id="7" dur="1000"/>
                                        <p:tgtEl>
                                          <p:spTgt spid="11266"/>
                                        </p:tgtEl>
                                      </p:cBhvr>
                                    </p:animEffect>
                                    <p:anim calcmode="lin" valueType="num">
                                      <p:cBhvr>
                                        <p:cTn id="8" dur="1000" fill="hold"/>
                                        <p:tgtEl>
                                          <p:spTgt spid="11266"/>
                                        </p:tgtEl>
                                        <p:attrNameLst>
                                          <p:attrName>ppt_x</p:attrName>
                                        </p:attrNameLst>
                                      </p:cBhvr>
                                      <p:tavLst>
                                        <p:tav tm="0">
                                          <p:val>
                                            <p:strVal val="#ppt_x"/>
                                          </p:val>
                                        </p:tav>
                                        <p:tav tm="100000">
                                          <p:val>
                                            <p:strVal val="#ppt_x"/>
                                          </p:val>
                                        </p:tav>
                                      </p:tavLst>
                                    </p:anim>
                                    <p:anim calcmode="lin" valueType="num">
                                      <p:cBhvr>
                                        <p:cTn id="9" dur="1000" fill="hold"/>
                                        <p:tgtEl>
                                          <p:spTgt spid="1126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1000"/>
                                        <p:tgtEl>
                                          <p:spTgt spid="3"/>
                                        </p:tgtEl>
                                      </p:cBhvr>
                                    </p:animEffect>
                                    <p:anim calcmode="lin" valueType="num">
                                      <p:cBhvr>
                                        <p:cTn id="22" dur="1000" fill="hold"/>
                                        <p:tgtEl>
                                          <p:spTgt spid="3"/>
                                        </p:tgtEl>
                                        <p:attrNameLst>
                                          <p:attrName>ppt_x</p:attrName>
                                        </p:attrNameLst>
                                      </p:cBhvr>
                                      <p:tavLst>
                                        <p:tav tm="0">
                                          <p:val>
                                            <p:strVal val="#ppt_x"/>
                                          </p:val>
                                        </p:tav>
                                        <p:tav tm="100000">
                                          <p:val>
                                            <p:strVal val="#ppt_x"/>
                                          </p:val>
                                        </p:tav>
                                      </p:tavLst>
                                    </p:anim>
                                    <p:anim calcmode="lin" valueType="num">
                                      <p:cBhvr>
                                        <p:cTn id="2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多元回归分析</a:t>
            </a:r>
            <a:endParaRPr lang="zh-CN" altLang="en-US" dirty="0"/>
          </a:p>
        </p:txBody>
      </p:sp>
      <p:sp>
        <p:nvSpPr>
          <p:cNvPr id="3" name="内容占位符 2"/>
          <p:cNvSpPr>
            <a:spLocks noGrp="1"/>
          </p:cNvSpPr>
          <p:nvPr>
            <p:ph idx="1"/>
          </p:nvPr>
        </p:nvSpPr>
        <p:spPr/>
        <p:txBody>
          <a:bodyPr/>
          <a:lstStyle/>
          <a:p>
            <a:r>
              <a:rPr lang="zh-CN" altLang="en-US" sz="2800" dirty="0"/>
              <a:t>在这里，我们选用了近十年的人口进行分析，主要是因为最近十年的数据很有代表性，有很好的预测效果</a:t>
            </a:r>
            <a:r>
              <a:rPr lang="zh-CN" altLang="en-US" sz="2800" dirty="0" smtClean="0"/>
              <a:t>。但是</a:t>
            </a:r>
            <a:r>
              <a:rPr lang="zh-CN" altLang="en-US" sz="2800" dirty="0"/>
              <a:t>，这种做法无法然我们看出其中的政策，经济对人口的影响，预测虽然做出来了，但是没有说明人口发展中的内部关系。由于人口发展关系的复杂性以及我们认识程度的限制，无法实际分析人口发展关系的内在因果关系，建立和户机理规律的数学模型，因此下面我们通过收集大量的数据进行统计分析建立模型。</a:t>
            </a:r>
          </a:p>
          <a:p>
            <a:endParaRPr lang="zh-CN" altLang="en-US" dirty="0"/>
          </a:p>
        </p:txBody>
      </p:sp>
    </p:spTree>
    <p:extLst>
      <p:ext uri="{BB962C8B-B14F-4D97-AF65-F5344CB8AC3E}">
        <p14:creationId xmlns:p14="http://schemas.microsoft.com/office/powerpoint/2010/main" val="27126198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
  <TotalTime>157255875</TotalTime>
  <Pages>0</Pages>
  <Words>7116</Words>
  <Characters>0</Characters>
  <Application>Microsoft Office PowerPoint</Application>
  <DocSecurity>0</DocSecurity>
  <PresentationFormat>全屏显示(4:3)</PresentationFormat>
  <Lines>0</Lines>
  <Paragraphs>1311</Paragraphs>
  <Slides>69</Slides>
  <Notes>0</Notes>
  <HiddenSlides>0</HiddenSlides>
  <MMClips>0</MMClips>
  <ScaleCrop>false</ScaleCrop>
  <HeadingPairs>
    <vt:vector size="4" baseType="variant">
      <vt:variant>
        <vt:lpstr>主题</vt:lpstr>
      </vt:variant>
      <vt:variant>
        <vt:i4>1</vt:i4>
      </vt:variant>
      <vt:variant>
        <vt:lpstr>幻灯片标题</vt:lpstr>
      </vt:variant>
      <vt:variant>
        <vt:i4>69</vt:i4>
      </vt:variant>
    </vt:vector>
  </HeadingPairs>
  <TitlesOfParts>
    <vt:vector size="70" baseType="lpstr">
      <vt:lpstr>默认设计模板</vt:lpstr>
      <vt:lpstr>2012年“深圳杯”全国大学生数学建模夏令营 A题：深圳人口与医疗需求预测模型报告</vt:lpstr>
      <vt:lpstr>赛题要求：</vt:lpstr>
      <vt:lpstr>模型的关键词</vt:lpstr>
      <vt:lpstr>深圳市人口发展“十二五”规划</vt:lpstr>
      <vt:lpstr>报告提要：</vt:lpstr>
      <vt:lpstr>第一部分：户籍人口变化的预测</vt:lpstr>
      <vt:lpstr>PowerPoint 演示文稿</vt:lpstr>
      <vt:lpstr>PowerPoint 演示文稿</vt:lpstr>
      <vt:lpstr>多元回归分析</vt:lpstr>
      <vt:lpstr>分析户籍人口所需的数据</vt:lpstr>
      <vt:lpstr>变量的声明</vt:lpstr>
      <vt:lpstr>Stepwise分析</vt:lpstr>
      <vt:lpstr>七个变量间的相关性</vt:lpstr>
      <vt:lpstr>回归模型(1)</vt:lpstr>
      <vt:lpstr>回归模型(1)</vt:lpstr>
      <vt:lpstr>回归模型(1)</vt:lpstr>
      <vt:lpstr>回归模型（1）</vt:lpstr>
      <vt:lpstr>回归模型（1）</vt:lpstr>
      <vt:lpstr>回归模型（2）</vt:lpstr>
      <vt:lpstr>回归模型（2）</vt:lpstr>
      <vt:lpstr>回归模型（2）</vt:lpstr>
      <vt:lpstr>回归模型（2）</vt:lpstr>
      <vt:lpstr>回归模型（2）</vt:lpstr>
      <vt:lpstr>回归模型（2）</vt:lpstr>
      <vt:lpstr>模型（1）的物理意义</vt:lpstr>
      <vt:lpstr>模型（2）的物理意义</vt:lpstr>
      <vt:lpstr>模型（2）的物理意义</vt:lpstr>
      <vt:lpstr>第二部分：非户籍人口变化的预测</vt:lpstr>
      <vt:lpstr>数据的分析</vt:lpstr>
      <vt:lpstr>数据的分析</vt:lpstr>
      <vt:lpstr>响应的激励</vt:lpstr>
      <vt:lpstr>Logistic方程式</vt:lpstr>
      <vt:lpstr>PSO（粒子群算法）</vt:lpstr>
      <vt:lpstr>分段激励的求解</vt:lpstr>
      <vt:lpstr>分段激励的求解</vt:lpstr>
      <vt:lpstr>激励的叠加</vt:lpstr>
      <vt:lpstr>对户籍人口预测的再讨论</vt:lpstr>
      <vt:lpstr>对户籍人口预测的再讨论</vt:lpstr>
      <vt:lpstr>对户籍人口预测的再讨论</vt:lpstr>
      <vt:lpstr>对户籍人口预测的再讨论</vt:lpstr>
      <vt:lpstr>总的人口预测</vt:lpstr>
      <vt:lpstr>人口预测数据表</vt:lpstr>
      <vt:lpstr>第三部分：leslie模型预测人口结构 </vt:lpstr>
      <vt:lpstr>leslie模型预测人口结构</vt:lpstr>
      <vt:lpstr>人口结构的描述模型</vt:lpstr>
      <vt:lpstr>人口结构的描述模型</vt:lpstr>
      <vt:lpstr>人口结构的预测</vt:lpstr>
      <vt:lpstr>与深圳‘十二五’的检验</vt:lpstr>
      <vt:lpstr>第四部分：预测未来十年深圳市各区病床位</vt:lpstr>
      <vt:lpstr>求解步骤</vt:lpstr>
      <vt:lpstr>变量的假设</vt:lpstr>
      <vt:lpstr>全市病床总数的预测</vt:lpstr>
      <vt:lpstr>各区病床数的预测</vt:lpstr>
      <vt:lpstr>第五部分：病床位的需求预测</vt:lpstr>
      <vt:lpstr>医院的分类</vt:lpstr>
      <vt:lpstr>对分娩，小儿肺炎的分析</vt:lpstr>
      <vt:lpstr>对分娩，小儿肺炎的分析</vt:lpstr>
      <vt:lpstr>对分娩，小儿肺炎的分析</vt:lpstr>
      <vt:lpstr>对分娩，小儿肺炎的分析</vt:lpstr>
      <vt:lpstr>对分娩，小儿肺炎的分析</vt:lpstr>
      <vt:lpstr>对分娩，小儿肺炎的分析</vt:lpstr>
      <vt:lpstr>对分娩，小儿肺炎的分析</vt:lpstr>
      <vt:lpstr>计算机模拟的思路</vt:lpstr>
      <vt:lpstr>对分娩，小儿肺炎的分析</vt:lpstr>
      <vt:lpstr>对分娩，小儿肺炎的分析</vt:lpstr>
      <vt:lpstr>计算机模拟的检验</vt:lpstr>
      <vt:lpstr>模型的推广与不足</vt:lpstr>
      <vt:lpstr>参考文献</vt:lpstr>
      <vt:lpstr>PowerPoint 演示文稿</vt:lpstr>
    </vt:vector>
  </TitlesOfParts>
  <LinksUpToDate>false</LinksUpToDate>
  <CharactersWithSpaces>0</CharactersWithSpaces>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2012年“深圳杯”全国大学生数学建模夏令营 A题：深圳人口与医疗需求预测模型报告</dc:title>
  <dc:creator>wsw</dc:creator>
  <cp:lastModifiedBy>Dell</cp:lastModifiedBy>
  <cp:revision>53</cp:revision>
  <cp:lastPrinted>1899-12-30T00:00:00Z</cp:lastPrinted>
  <dcterms:created xsi:type="dcterms:W3CDTF">2012-08-03T13:23:04Z</dcterms:created>
  <dcterms:modified xsi:type="dcterms:W3CDTF">2012-08-06T06:15:57Z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2052-8.1.0.3163</vt:lpwstr>
  </property>
</Properties>
</file>